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8" r:id="rId7"/>
    <p:sldId id="270" r:id="rId8"/>
    <p:sldId id="263" r:id="rId9"/>
    <p:sldId id="260" r:id="rId10"/>
    <p:sldId id="261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Развитие ребенка дошкольного возраста</a:t>
            </a:r>
            <a:b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в рамках муниципального проекта «Читающая мама – читающая семья»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i="1" dirty="0" err="1" smtClean="0">
                <a:solidFill>
                  <a:srgbClr val="7030A0"/>
                </a:solidFill>
                <a:latin typeface="Georgia" pitchFamily="18" charset="0"/>
              </a:rPr>
              <a:t>Субач</a:t>
            </a:r>
            <a:r>
              <a:rPr lang="ru-RU" sz="1600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7030A0"/>
                </a:solidFill>
                <a:latin typeface="Georgia" pitchFamily="18" charset="0"/>
              </a:rPr>
              <a:t>Светлана Станиславовна,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7030A0"/>
                </a:solidFill>
                <a:latin typeface="Georgia" pitchFamily="18" charset="0"/>
              </a:rPr>
              <a:t>Воспитатель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7030A0"/>
                </a:solidFill>
                <a:latin typeface="Georgia" pitchFamily="18" charset="0"/>
              </a:rPr>
              <a:t>«Детского сада «Светлячок»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7030A0"/>
                </a:solidFill>
                <a:latin typeface="Georgia" pitchFamily="18" charset="0"/>
              </a:rPr>
              <a:t>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Nout\Desktop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3371850" cy="3017837"/>
          </a:xfrm>
          <a:prstGeom prst="rect">
            <a:avLst/>
          </a:prstGeom>
          <a:noFill/>
        </p:spPr>
      </p:pic>
      <p:pic>
        <p:nvPicPr>
          <p:cNvPr id="4" name="Picture 3" descr="C:\Users\Nout\Desktop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4340225" cy="3157537"/>
          </a:xfrm>
          <a:prstGeom prst="rect">
            <a:avLst/>
          </a:prstGeom>
          <a:noFill/>
        </p:spPr>
      </p:pic>
      <p:pic>
        <p:nvPicPr>
          <p:cNvPr id="2052" name="Picture 4" descr="C:\Users\Nout\Desktop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86150"/>
            <a:ext cx="2798763" cy="3371850"/>
          </a:xfrm>
          <a:prstGeom prst="rect">
            <a:avLst/>
          </a:prstGeom>
          <a:noFill/>
        </p:spPr>
      </p:pic>
      <p:pic>
        <p:nvPicPr>
          <p:cNvPr id="2053" name="Picture 5" descr="C:\Users\Nout\Desktop\Рису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500438"/>
            <a:ext cx="4230687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59"/>
            <a:ext cx="8229600" cy="1428761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Отзывы родителей о работе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Users\Nout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2724150" cy="4230687"/>
          </a:xfrm>
          <a:prstGeom prst="rect">
            <a:avLst/>
          </a:prstGeom>
          <a:noFill/>
        </p:spPr>
      </p:pic>
      <p:pic>
        <p:nvPicPr>
          <p:cNvPr id="1027" name="Picture 3" descr="C:\Users\Nout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487613"/>
            <a:ext cx="3157537" cy="4370387"/>
          </a:xfrm>
          <a:prstGeom prst="rect">
            <a:avLst/>
          </a:prstGeom>
          <a:noFill/>
        </p:spPr>
      </p:pic>
      <p:pic>
        <p:nvPicPr>
          <p:cNvPr id="2" name="Picture 4" descr="C:\Users\Nout\Desktop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428868"/>
            <a:ext cx="2871787" cy="423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6357953" cy="642942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Georgia" pitchFamily="18" charset="0"/>
              </a:rPr>
              <a:t>Последующая работа 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0" y="642918"/>
            <a:ext cx="7143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Организация экскурсий с детьми дошкольного возраста в районную библиотеку</a:t>
            </a:r>
          </a:p>
          <a:p>
            <a:pPr marL="914400" marR="0" lvl="0" indent="-9144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ru-RU" sz="2000" i="1" dirty="0" smtClean="0">
                <a:solidFill>
                  <a:srgbClr val="FF0000"/>
                </a:solidFill>
                <a:latin typeface="Georgia" pitchFamily="18" charset="0"/>
              </a:rPr>
              <a:t>Создание условий и последующее изготовление атрибутов для организации сюжетно – ролевых игр «Библиотека», «Книжный магазин»</a:t>
            </a:r>
          </a:p>
          <a:p>
            <a:pPr marL="914400" marR="0" lvl="0" indent="-9144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Организация</a:t>
            </a: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совместной деятельности детей и родителей «</a:t>
            </a:r>
            <a:r>
              <a:rPr kumimoji="0" lang="ru-RU" sz="200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Книжкина</a:t>
            </a: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больница»</a:t>
            </a:r>
          </a:p>
          <a:p>
            <a:pPr marL="914400" marR="0" lvl="0" indent="-9144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ru-RU" sz="2000" i="1" baseline="0" dirty="0" smtClean="0">
                <a:solidFill>
                  <a:srgbClr val="FF0000"/>
                </a:solidFill>
                <a:latin typeface="Georgia" pitchFamily="18" charset="0"/>
              </a:rPr>
              <a:t>Организация и проведение выставки книжек – малышек, изготовленных совместно родителями и детьми</a:t>
            </a:r>
          </a:p>
          <a:p>
            <a:pPr marL="914400" marR="0" lvl="0" indent="-9144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baseline="0" dirty="0" smtClean="0">
                <a:solidFill>
                  <a:srgbClr val="7030A0"/>
                </a:solidFill>
                <a:latin typeface="Georgia" pitchFamily="18" charset="0"/>
              </a:rPr>
              <a:t> 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2" descr="C:\Users\Nout\Desktop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011613" cy="2724150"/>
          </a:xfrm>
          <a:prstGeom prst="rect">
            <a:avLst/>
          </a:prstGeom>
          <a:noFill/>
        </p:spPr>
      </p:pic>
      <p:pic>
        <p:nvPicPr>
          <p:cNvPr id="4" name="Picture 3" descr="C:\Users\Nout\Desktop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876"/>
            <a:ext cx="4511675" cy="307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Результат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по итогам анкетирования родителей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  начало года                                              конец года</a:t>
            </a:r>
          </a:p>
          <a:p>
            <a:pPr algn="ctr">
              <a:buAutoNum type="arabicPeriod"/>
            </a:pPr>
            <a:r>
              <a:rPr lang="ru-RU" sz="1600" dirty="0" smtClean="0">
                <a:latin typeface="Georgia" pitchFamily="18" charset="0"/>
              </a:rPr>
              <a:t>Часто ли Вы читаете ребенку книги?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34% - когда попросит                                                            21% - когда попросит 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21%  - каждый день                                                               64% - каждый день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45% -  иногда                                                                            15% - иногда</a:t>
            </a: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Georgia" pitchFamily="18" charset="0"/>
              </a:rPr>
              <a:t>2. Беседуете ли Вы с ребенком о прочитанном?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16% - да                                                                                         47% - да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68 % - нет                                                                                       23% - нет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16% - иногда                                                                                 30% - иногда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Результаты диагностического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исследования детей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7030A0"/>
                </a:solidFill>
                <a:latin typeface="Georgia" pitchFamily="18" charset="0"/>
              </a:rPr>
              <a:t>(показатели суммы высокого и среднего уровня)</a:t>
            </a:r>
            <a:endParaRPr lang="ru-RU" sz="2800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начало года                                               конец года</a:t>
            </a:r>
          </a:p>
          <a:p>
            <a:pPr>
              <a:buNone/>
            </a:pPr>
            <a:r>
              <a:rPr lang="ru-RU" sz="1800" dirty="0" smtClean="0"/>
              <a:t>  73% - Внимание                                                                                    86% - Внимание  </a:t>
            </a:r>
          </a:p>
          <a:p>
            <a:pPr>
              <a:buNone/>
            </a:pPr>
            <a:r>
              <a:rPr lang="ru-RU" sz="1800" dirty="0" smtClean="0"/>
              <a:t>  77% - Память                                                                                          84% - Память</a:t>
            </a:r>
          </a:p>
          <a:p>
            <a:pPr>
              <a:buNone/>
            </a:pPr>
            <a:r>
              <a:rPr lang="ru-RU" sz="1800" dirty="0" smtClean="0"/>
              <a:t>  74% - Мышление                                                                                  81% - Мышление</a:t>
            </a:r>
          </a:p>
          <a:p>
            <a:pPr>
              <a:buNone/>
            </a:pPr>
            <a:r>
              <a:rPr lang="ru-RU" sz="1800" dirty="0" smtClean="0"/>
              <a:t>  69% - Речь                                                                                              80% - Речь</a:t>
            </a:r>
          </a:p>
          <a:p>
            <a:pPr>
              <a:buNone/>
            </a:pPr>
            <a:r>
              <a:rPr lang="ru-RU" sz="1800" dirty="0" smtClean="0"/>
              <a:t>79% - Социализация                                                                              93% - Социализация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Georgia" pitchFamily="18" charset="0"/>
              </a:rPr>
              <a:t>Спасибо за внимание</a:t>
            </a:r>
            <a:endParaRPr lang="ru-RU" sz="4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2400" b="1" i="1" dirty="0" smtClean="0">
                <a:latin typeface="Georgia" pitchFamily="18" charset="0"/>
              </a:rPr>
              <a:t/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/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«Путешествие по произведениям К.И.Чуковского»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Совместное развлечение детей старшего дошкольного возраста и родителей 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Актуальность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Раскрытие образовательного процесса через вовлечение каждого родителя в подготовку и проведение данного мероприятия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Формирование культуры совместного семейного чтения и ежедневной потребности в нем через создание ситуации успеха каждого участника</a:t>
            </a:r>
          </a:p>
          <a:p>
            <a:pPr marL="514350" indent="-514350" algn="just"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Корректная форма работы с родителями через показ деятельности детей в части прогнозирования и реализации коррекционной работы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Задачи</a:t>
            </a: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6357953" cy="49545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Приобщение всех членов семьи к чтению, формирование потребности читать совместно любимые произведения  </a:t>
            </a:r>
          </a:p>
          <a:p>
            <a:pPr marL="514350" indent="-514350">
              <a:buAutoNum type="arabicPeriod"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Создание условий для качественной оценки родителем особенностей речевого развития его ребенка</a:t>
            </a:r>
          </a:p>
          <a:p>
            <a:pPr marL="514350" indent="-514350">
              <a:buAutoNum type="arabicPeriod"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Снижение и минимизация психологического барьера у детей дошкольного возраста через вовлечение в театрализацию совместно со своим родителем</a:t>
            </a:r>
          </a:p>
          <a:p>
            <a:pPr marL="514350" indent="-514350">
              <a:buAutoNum type="arabicPeriod"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Закрепить знания детей о произведениях К.И.Чуковского</a:t>
            </a:r>
          </a:p>
          <a:p>
            <a:pPr marL="514350" indent="-514350">
              <a:buAutoNum type="arabicPeriod"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Выстраивание индивидуального образовательного маршрута ребенка совместно с родителем и его последующая реализация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78580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Предварительная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85765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Знакомство детей с детским писателем К.И. Чуковским и его биографией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Чтение произведений К.И. Чуковского, обсуждение, инсценировки, погружение в тематику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Организация выставки книг К.И. Чуковского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Оформление выставки совместных работ детей и родителей «Иллюстрации к произведениям К.И. Чуковского»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Подготовка к участию в развлечении детей и родителей (изготовление атрибутов, костюмов, разучивание стихотворений)</a:t>
            </a:r>
          </a:p>
          <a:p>
            <a:pPr>
              <a:defRPr/>
            </a:pPr>
            <a:endParaRPr lang="ru-RU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5470"/>
          </a:xfrm>
        </p:spPr>
        <p:txBody>
          <a:bodyPr/>
          <a:lstStyle/>
          <a:p>
            <a:pPr algn="l"/>
            <a:r>
              <a:rPr lang="ru-RU" sz="2400" b="1" i="1" dirty="0" err="1" smtClean="0">
                <a:solidFill>
                  <a:srgbClr val="7030A0"/>
                </a:solidFill>
                <a:latin typeface="Georgia" pitchFamily="18" charset="0"/>
              </a:rPr>
              <a:t>Фотоотчет</a:t>
            </a: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 о предварительной работе</a:t>
            </a:r>
            <a:endParaRPr lang="ru-RU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Nout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371850" cy="2535237"/>
          </a:xfrm>
          <a:prstGeom prst="rect">
            <a:avLst/>
          </a:prstGeom>
          <a:noFill/>
        </p:spPr>
      </p:pic>
      <p:pic>
        <p:nvPicPr>
          <p:cNvPr id="1027" name="Picture 3" descr="C:\Users\Nout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0240"/>
            <a:ext cx="3371850" cy="2535237"/>
          </a:xfrm>
          <a:prstGeom prst="rect">
            <a:avLst/>
          </a:prstGeom>
          <a:noFill/>
        </p:spPr>
      </p:pic>
      <p:pic>
        <p:nvPicPr>
          <p:cNvPr id="1028" name="Picture 4" descr="C:\Users\Nout\Desktop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000504"/>
            <a:ext cx="337185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582594"/>
          </a:xfrm>
        </p:spPr>
        <p:txBody>
          <a:bodyPr/>
          <a:lstStyle/>
          <a:p>
            <a:pPr algn="l"/>
            <a:r>
              <a:rPr lang="ru-RU" sz="2400" b="1" i="1" dirty="0" err="1" smtClean="0">
                <a:solidFill>
                  <a:srgbClr val="7030A0"/>
                </a:solidFill>
                <a:latin typeface="Georgia" pitchFamily="18" charset="0"/>
              </a:rPr>
              <a:t>Фотоотчет</a:t>
            </a: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 о предварительной работе</a:t>
            </a:r>
            <a:endParaRPr lang="ru-RU" sz="2400" dirty="0"/>
          </a:p>
        </p:txBody>
      </p:sp>
      <p:pic>
        <p:nvPicPr>
          <p:cNvPr id="2050" name="Picture 2" descr="C:\Users\Nout\Desktop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371850" cy="2535237"/>
          </a:xfrm>
          <a:prstGeom prst="rect">
            <a:avLst/>
          </a:prstGeom>
          <a:noFill/>
        </p:spPr>
      </p:pic>
      <p:pic>
        <p:nvPicPr>
          <p:cNvPr id="2051" name="Picture 3" descr="C:\Users\Nout\Desktop\Рисунок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00240"/>
            <a:ext cx="3371850" cy="2535237"/>
          </a:xfrm>
          <a:prstGeom prst="rect">
            <a:avLst/>
          </a:prstGeom>
          <a:noFill/>
        </p:spPr>
      </p:pic>
      <p:pic>
        <p:nvPicPr>
          <p:cNvPr id="2052" name="Picture 4" descr="C:\Users\Nout\Desktop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71942"/>
            <a:ext cx="337185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6357953" cy="2928958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sz="4800" b="1" i="1" dirty="0" err="1" smtClean="0">
                <a:solidFill>
                  <a:srgbClr val="7030A0"/>
                </a:solidFill>
                <a:latin typeface="Georgia" pitchFamily="18" charset="0"/>
              </a:rPr>
              <a:t>Фотоотчет</a:t>
            </a:r>
            <a:r>
              <a:rPr lang="ru-RU" sz="4800" b="1" i="1" dirty="0" smtClean="0">
                <a:solidFill>
                  <a:srgbClr val="7030A0"/>
                </a:solidFill>
                <a:latin typeface="Georgia" pitchFamily="18" charset="0"/>
              </a:rPr>
              <a:t> о проведенном мероприятии </a:t>
            </a:r>
          </a:p>
          <a:p>
            <a:pPr marL="514350" indent="-514350">
              <a:buAutoNum type="arabicPeriod"/>
            </a:pPr>
            <a:endParaRPr lang="ru-RU" sz="1800" b="1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Nout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443413" cy="5772150"/>
          </a:xfrm>
          <a:prstGeom prst="rect">
            <a:avLst/>
          </a:prstGeom>
          <a:noFill/>
        </p:spPr>
      </p:pic>
      <p:pic>
        <p:nvPicPr>
          <p:cNvPr id="4" name="Picture 3" descr="C:\Users\Nout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333875" cy="3255963"/>
          </a:xfrm>
          <a:prstGeom prst="rect">
            <a:avLst/>
          </a:prstGeom>
          <a:noFill/>
        </p:spPr>
      </p:pic>
      <p:pic>
        <p:nvPicPr>
          <p:cNvPr id="5" name="Picture 4" descr="C:\Users\Nout\Desktop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70300"/>
            <a:ext cx="4303713" cy="31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153</TotalTime>
  <Words>411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2</vt:lpstr>
      <vt:lpstr>Развитие ребенка дошкольного возраста в рамках муниципального проекта «Читающая мама – читающая семья»</vt:lpstr>
      <vt:lpstr>  «Путешествие по произведениям К.И.Чуковского» </vt:lpstr>
      <vt:lpstr>Слайд 3</vt:lpstr>
      <vt:lpstr>Задачи </vt:lpstr>
      <vt:lpstr>Предварительная работа</vt:lpstr>
      <vt:lpstr>Фотоотчет о предварительной работе</vt:lpstr>
      <vt:lpstr>Фотоотчет о предварительной работе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ребенка в рамках муниципального проекта «Читающая мама – читающая семья»</dc:title>
  <dc:creator>Nout</dc:creator>
  <cp:lastModifiedBy>Nout</cp:lastModifiedBy>
  <cp:revision>21</cp:revision>
  <dcterms:created xsi:type="dcterms:W3CDTF">2014-03-20T09:03:26Z</dcterms:created>
  <dcterms:modified xsi:type="dcterms:W3CDTF">2014-06-17T09:30:28Z</dcterms:modified>
</cp:coreProperties>
</file>