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6" r:id="rId4"/>
    <p:sldId id="258" r:id="rId5"/>
    <p:sldId id="260" r:id="rId6"/>
    <p:sldId id="262" r:id="rId7"/>
    <p:sldId id="261" r:id="rId8"/>
    <p:sldId id="259" r:id="rId9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7563-D7D6-4A5F-9E45-01A0F8A842E9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2E29-19EA-4EB2-B62E-2915B64F8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604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7563-D7D6-4A5F-9E45-01A0F8A842E9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2E29-19EA-4EB2-B62E-2915B64F8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069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7563-D7D6-4A5F-9E45-01A0F8A842E9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2E29-19EA-4EB2-B62E-2915B64F8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92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7563-D7D6-4A5F-9E45-01A0F8A842E9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2E29-19EA-4EB2-B62E-2915B64F8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399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7563-D7D6-4A5F-9E45-01A0F8A842E9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2E29-19EA-4EB2-B62E-2915B64F8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343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7563-D7D6-4A5F-9E45-01A0F8A842E9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2E29-19EA-4EB2-B62E-2915B64F8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462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7563-D7D6-4A5F-9E45-01A0F8A842E9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2E29-19EA-4EB2-B62E-2915B64F8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350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7563-D7D6-4A5F-9E45-01A0F8A842E9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2E29-19EA-4EB2-B62E-2915B64F8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282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7563-D7D6-4A5F-9E45-01A0F8A842E9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2E29-19EA-4EB2-B62E-2915B64F8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387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7563-D7D6-4A5F-9E45-01A0F8A842E9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2E29-19EA-4EB2-B62E-2915B64F8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49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B7563-D7D6-4A5F-9E45-01A0F8A842E9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2E29-19EA-4EB2-B62E-2915B64F8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781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B7563-D7D6-4A5F-9E45-01A0F8A842E9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92E29-19EA-4EB2-B62E-2915B64F86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316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26545" y="476672"/>
            <a:ext cx="789055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Кроссворды для детей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загадках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37" y="6133946"/>
            <a:ext cx="8632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smtClean="0"/>
              <a:t>Воспитатель Соловьёва Е.Н.  </a:t>
            </a:r>
            <a:r>
              <a:rPr lang="ru-RU" b="1" dirty="0" smtClean="0"/>
              <a:t>ГБДОУ д/с № 32 </a:t>
            </a:r>
            <a:r>
              <a:rPr lang="ru-RU" b="1" dirty="0" err="1" smtClean="0"/>
              <a:t>Колпинского</a:t>
            </a:r>
            <a:r>
              <a:rPr lang="ru-RU" b="1" dirty="0" smtClean="0"/>
              <a:t> района Санкт-Петербурга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 rot="20845343">
            <a:off x="779820" y="3390238"/>
            <a:ext cx="1049915" cy="16007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67943" y="2420888"/>
            <a:ext cx="76174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9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</a:p>
        </p:txBody>
      </p:sp>
      <p:sp>
        <p:nvSpPr>
          <p:cNvPr id="9" name="Прямоугольник 8"/>
          <p:cNvSpPr/>
          <p:nvPr/>
        </p:nvSpPr>
        <p:spPr>
          <a:xfrm rot="20650355">
            <a:off x="2348894" y="2688538"/>
            <a:ext cx="76174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9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</a:p>
        </p:txBody>
      </p:sp>
      <p:sp>
        <p:nvSpPr>
          <p:cNvPr id="10" name="Прямоугольник 9"/>
          <p:cNvSpPr/>
          <p:nvPr/>
        </p:nvSpPr>
        <p:spPr>
          <a:xfrm rot="1125713">
            <a:off x="6892423" y="3435674"/>
            <a:ext cx="76174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9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</a:p>
        </p:txBody>
      </p:sp>
      <p:sp>
        <p:nvSpPr>
          <p:cNvPr id="11" name="Прямоугольник 10"/>
          <p:cNvSpPr/>
          <p:nvPr/>
        </p:nvSpPr>
        <p:spPr>
          <a:xfrm rot="1144567">
            <a:off x="5670390" y="2651425"/>
            <a:ext cx="76174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9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802920"/>
              </p:ext>
            </p:extLst>
          </p:nvPr>
        </p:nvGraphicFramePr>
        <p:xfrm>
          <a:off x="2149278" y="4295170"/>
          <a:ext cx="4690861" cy="1549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123"/>
                <a:gridCol w="670123"/>
                <a:gridCol w="670123"/>
                <a:gridCol w="670123"/>
                <a:gridCol w="670123"/>
                <a:gridCol w="670123"/>
                <a:gridCol w="670123"/>
              </a:tblGrid>
              <a:tr h="420749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22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22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22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81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83088" y="3501008"/>
            <a:ext cx="37444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Сел, коня не запрягал,</a:t>
            </a:r>
          </a:p>
          <a:p>
            <a:r>
              <a:rPr lang="ru-RU" b="1" dirty="0" smtClean="0"/>
              <a:t>С горки конь меня помчал.</a:t>
            </a:r>
          </a:p>
          <a:p>
            <a:r>
              <a:rPr lang="ru-RU" b="1" dirty="0" smtClean="0"/>
              <a:t>С горы </a:t>
            </a:r>
            <a:r>
              <a:rPr lang="ru-RU" b="1" dirty="0" err="1" smtClean="0"/>
              <a:t>коняшка</a:t>
            </a:r>
            <a:r>
              <a:rPr lang="ru-RU" b="1" dirty="0" smtClean="0"/>
              <a:t> вёз меня,</a:t>
            </a:r>
          </a:p>
          <a:p>
            <a:r>
              <a:rPr lang="ru-RU" b="1" dirty="0" smtClean="0"/>
              <a:t>На горку я тащу коня.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4543925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Ножки у него четыре,</a:t>
            </a:r>
          </a:p>
          <a:p>
            <a:r>
              <a:rPr lang="ru-RU" b="1" dirty="0" smtClean="0"/>
              <a:t>Он стоит в любой квартире,</a:t>
            </a:r>
          </a:p>
          <a:p>
            <a:r>
              <a:rPr lang="ru-RU" b="1" dirty="0" smtClean="0"/>
              <a:t>В центре комнаты, у стенки,</a:t>
            </a:r>
          </a:p>
          <a:p>
            <a:r>
              <a:rPr lang="ru-RU" b="1" dirty="0" smtClean="0"/>
              <a:t>Ставим на него тарелки.</a:t>
            </a:r>
          </a:p>
          <a:p>
            <a:r>
              <a:rPr lang="ru-RU" b="1" dirty="0" smtClean="0"/>
              <a:t>Ножки прочные его</a:t>
            </a:r>
          </a:p>
          <a:p>
            <a:r>
              <a:rPr lang="ru-RU" b="1" dirty="0" smtClean="0"/>
              <a:t>Опираются на пол,</a:t>
            </a:r>
          </a:p>
          <a:p>
            <a:r>
              <a:rPr lang="ru-RU" b="1" dirty="0" smtClean="0"/>
              <a:t>Догадались? Это... 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6710" y="334359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Не птица, а летает, </a:t>
            </a:r>
          </a:p>
          <a:p>
            <a:r>
              <a:rPr lang="ru-RU" b="1" dirty="0" smtClean="0"/>
              <a:t>Не грузовик, а с кабиной, </a:t>
            </a:r>
          </a:p>
          <a:p>
            <a:r>
              <a:rPr lang="ru-RU" b="1" dirty="0" smtClean="0"/>
              <a:t>Не летучая мышь, а с крыльями.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77680" y="482762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Этот овощ вот уж диво,</a:t>
            </a:r>
          </a:p>
          <a:p>
            <a:r>
              <a:rPr lang="ru-RU" b="1" dirty="0" smtClean="0"/>
              <a:t>Круглый, вкусный и красивый,</a:t>
            </a:r>
          </a:p>
          <a:p>
            <a:r>
              <a:rPr lang="ru-RU" b="1" dirty="0" smtClean="0"/>
              <a:t>Приготовим с ним обед,</a:t>
            </a:r>
          </a:p>
          <a:p>
            <a:r>
              <a:rPr lang="ru-RU" b="1" dirty="0" smtClean="0"/>
              <a:t>Запеканку, винегрет,</a:t>
            </a:r>
          </a:p>
          <a:p>
            <a:r>
              <a:rPr lang="ru-RU" b="1" dirty="0" smtClean="0"/>
              <a:t>Цвет у яств совсем не блёклый,</a:t>
            </a:r>
          </a:p>
          <a:p>
            <a:r>
              <a:rPr lang="ru-RU" b="1" dirty="0" smtClean="0"/>
              <a:t>Главная на кухне…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404664"/>
            <a:ext cx="1210588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0" dirty="0" smtClean="0"/>
              <a:t>С</a:t>
            </a:r>
            <a:endParaRPr lang="ru-RU" sz="150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570216"/>
              </p:ext>
            </p:extLst>
          </p:nvPr>
        </p:nvGraphicFramePr>
        <p:xfrm>
          <a:off x="1475653" y="188641"/>
          <a:ext cx="6624737" cy="3154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391"/>
                <a:gridCol w="946391"/>
                <a:gridCol w="946391"/>
                <a:gridCol w="946391"/>
                <a:gridCol w="946391"/>
                <a:gridCol w="946391"/>
                <a:gridCol w="946391"/>
              </a:tblGrid>
              <a:tr h="856727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60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607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60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38059" y="151651"/>
            <a:ext cx="5100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c</a:t>
            </a:r>
            <a:endParaRPr lang="ru-RU" sz="6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147" y="659482"/>
            <a:ext cx="1231900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370" y="1340768"/>
            <a:ext cx="1231900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147" y="2162250"/>
            <a:ext cx="1231900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2077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62778" y="476672"/>
            <a:ext cx="34817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049152"/>
              </p:ext>
            </p:extLst>
          </p:nvPr>
        </p:nvGraphicFramePr>
        <p:xfrm>
          <a:off x="2384172" y="339433"/>
          <a:ext cx="6624737" cy="3281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391"/>
                <a:gridCol w="946391"/>
                <a:gridCol w="946391"/>
                <a:gridCol w="946391"/>
                <a:gridCol w="946391"/>
                <a:gridCol w="946391"/>
                <a:gridCol w="946391"/>
              </a:tblGrid>
              <a:tr h="8926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5672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60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607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98172" y="3620923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Бусы красные висят,</a:t>
            </a:r>
            <a:endParaRPr lang="ru-RU" b="1" dirty="0">
              <a:solidFill>
                <a:srgbClr val="000000"/>
              </a:solidFill>
              <a:latin typeface="Lucida Grande"/>
            </a:endParaRPr>
          </a:p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Из кустов на нас глядят.</a:t>
            </a:r>
            <a:endParaRPr lang="ru-RU" b="1" dirty="0">
              <a:solidFill>
                <a:srgbClr val="000000"/>
              </a:solidFill>
              <a:latin typeface="Lucida Grande"/>
            </a:endParaRPr>
          </a:p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Очень любят бусы эти</a:t>
            </a:r>
            <a:endParaRPr lang="ru-RU" b="1" dirty="0">
              <a:solidFill>
                <a:srgbClr val="000000"/>
              </a:solidFill>
              <a:latin typeface="Lucida Grande"/>
            </a:endParaRPr>
          </a:p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Дети, птицы и медведи.</a:t>
            </a:r>
            <a:endParaRPr lang="ru-RU" b="1" i="0" dirty="0">
              <a:solidFill>
                <a:srgbClr val="000000"/>
              </a:solidFill>
              <a:effectLst/>
              <a:latin typeface="Lucida Grande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87038" y="398509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Целый день летает,</a:t>
            </a:r>
            <a:endParaRPr lang="ru-RU" b="1" dirty="0">
              <a:solidFill>
                <a:srgbClr val="000000"/>
              </a:solidFill>
              <a:latin typeface="Lucida Grande"/>
            </a:endParaRPr>
          </a:p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Всем надоедает</a:t>
            </a:r>
            <a:endParaRPr lang="ru-RU" b="1" dirty="0">
              <a:solidFill>
                <a:srgbClr val="000000"/>
              </a:solidFill>
              <a:latin typeface="Lucida Grande"/>
            </a:endParaRPr>
          </a:p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Ночь настанет,</a:t>
            </a:r>
            <a:endParaRPr lang="ru-RU" b="1" dirty="0">
              <a:solidFill>
                <a:srgbClr val="000000"/>
              </a:solidFill>
              <a:latin typeface="Lucida Grande"/>
            </a:endParaRPr>
          </a:p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Тогда перестанет.</a:t>
            </a:r>
            <a:endParaRPr lang="ru-RU" b="1" i="0" dirty="0">
              <a:solidFill>
                <a:srgbClr val="000000"/>
              </a:solidFill>
              <a:effectLst/>
              <a:latin typeface="Lucida Grande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54953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Какой это мастер на стекла нанес</a:t>
            </a:r>
            <a:endParaRPr lang="ru-RU" b="1" dirty="0">
              <a:solidFill>
                <a:srgbClr val="000000"/>
              </a:solidFill>
              <a:latin typeface="Lucida Grande"/>
            </a:endParaRPr>
          </a:p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И листья, и травы, и заросли роз?</a:t>
            </a:r>
            <a:endParaRPr lang="ru-RU" b="1" i="0" dirty="0">
              <a:solidFill>
                <a:srgbClr val="000000"/>
              </a:solidFill>
              <a:effectLst/>
              <a:latin typeface="Lucida Grande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18189" y="521833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Многолюден, шумен, молод,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Под землей грохочет город.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А дома с народом тут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Вдоль по улице бегут.</a:t>
            </a:r>
            <a:endParaRPr lang="ru-RU" b="1" i="0" dirty="0">
              <a:solidFill>
                <a:srgbClr val="000000"/>
              </a:solidFill>
              <a:effectLst/>
              <a:latin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20125" y="3991798"/>
            <a:ext cx="30229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Белый камешек растаял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На доске следы оставил.</a:t>
            </a:r>
            <a:endParaRPr lang="ru-RU" b="1" i="0" dirty="0">
              <a:solidFill>
                <a:srgbClr val="000000"/>
              </a:solidFill>
              <a:effectLst/>
              <a:latin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674805"/>
            <a:ext cx="186621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0" b="1" dirty="0"/>
              <a:t>М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08569" y="120807"/>
            <a:ext cx="75693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/>
              <a:t>м</a:t>
            </a:r>
            <a:endParaRPr lang="ru-RU" sz="6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08569" y="2636912"/>
            <a:ext cx="75693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600" dirty="0">
                <a:solidFill>
                  <a:prstClr val="black"/>
                </a:solidFill>
              </a:rPr>
              <a:t>м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508569" y="1875133"/>
            <a:ext cx="75693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600" dirty="0">
                <a:solidFill>
                  <a:prstClr val="black"/>
                </a:solidFill>
              </a:rPr>
              <a:t>м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508569" y="1052736"/>
            <a:ext cx="75693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600" dirty="0">
                <a:solidFill>
                  <a:prstClr val="black"/>
                </a:solidFill>
              </a:rPr>
              <a:t>м</a:t>
            </a:r>
          </a:p>
        </p:txBody>
      </p:sp>
    </p:spTree>
    <p:extLst>
      <p:ext uri="{BB962C8B-B14F-4D97-AF65-F5344CB8AC3E}">
        <p14:creationId xmlns:p14="http://schemas.microsoft.com/office/powerpoint/2010/main" val="1652803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517344"/>
              </p:ext>
            </p:extLst>
          </p:nvPr>
        </p:nvGraphicFramePr>
        <p:xfrm>
          <a:off x="1943199" y="404664"/>
          <a:ext cx="6624737" cy="3154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391"/>
                <a:gridCol w="946391"/>
                <a:gridCol w="946391"/>
                <a:gridCol w="946391"/>
                <a:gridCol w="946391"/>
                <a:gridCol w="946391"/>
                <a:gridCol w="946391"/>
              </a:tblGrid>
              <a:tr h="856727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60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607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60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83568" y="380092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От дождя спасает, а сам намокает.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Хотя намокает, но не промокает.</a:t>
            </a:r>
            <a:endParaRPr lang="ru-RU" b="1" i="0" dirty="0">
              <a:solidFill>
                <a:srgbClr val="000000"/>
              </a:solidFill>
              <a:effectLst/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7103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Одно в землю бросил –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Целую горсть взял.</a:t>
            </a:r>
            <a:endParaRPr lang="ru-RU" b="1" i="0" dirty="0">
              <a:solidFill>
                <a:srgbClr val="000000"/>
              </a:solidFill>
              <a:effectLst/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3273" y="3833173"/>
            <a:ext cx="37444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Не смотрел в окошко –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Был один Антошка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Посмотрел в окошко –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Там второй Антошка.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Что это за окошко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Куда смотрел Антошка?</a:t>
            </a:r>
            <a:endParaRPr lang="ru-RU" b="1" i="0" dirty="0">
              <a:solidFill>
                <a:srgbClr val="000000"/>
              </a:solidFill>
              <a:effectLst/>
              <a:latin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93839" y="57332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Рассыпалось в ночи золотое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зерно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Глянули по утру - нет ничего.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32112" y="1061108"/>
            <a:ext cx="54534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6600" b="1" dirty="0">
                <a:solidFill>
                  <a:prstClr val="black"/>
                </a:solidFill>
              </a:rPr>
              <a:t>з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19327" y="188640"/>
            <a:ext cx="54213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/>
              <a:t>з</a:t>
            </a:r>
            <a:endParaRPr lang="ru-RU" sz="6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595" y="2388234"/>
            <a:ext cx="13716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595" y="1642197"/>
            <a:ext cx="13716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38238" y="620688"/>
            <a:ext cx="111120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0" b="1" dirty="0" smtClean="0"/>
              <a:t>З</a:t>
            </a:r>
            <a:endParaRPr lang="ru-RU" sz="15000" b="1" dirty="0"/>
          </a:p>
        </p:txBody>
      </p:sp>
    </p:spTree>
    <p:extLst>
      <p:ext uri="{BB962C8B-B14F-4D97-AF65-F5344CB8AC3E}">
        <p14:creationId xmlns:p14="http://schemas.microsoft.com/office/powerpoint/2010/main" val="1176227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380622"/>
              </p:ext>
            </p:extLst>
          </p:nvPr>
        </p:nvGraphicFramePr>
        <p:xfrm>
          <a:off x="2195736" y="332656"/>
          <a:ext cx="6624737" cy="3154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391"/>
                <a:gridCol w="946391"/>
                <a:gridCol w="946391"/>
                <a:gridCol w="946391"/>
                <a:gridCol w="946391"/>
                <a:gridCol w="946391"/>
                <a:gridCol w="946391"/>
              </a:tblGrid>
              <a:tr h="856727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60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607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60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79512" y="364502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</a:rPr>
              <a:t>  </a:t>
            </a:r>
            <a:r>
              <a:rPr lang="ru-RU" b="1" dirty="0" smtClean="0">
                <a:solidFill>
                  <a:srgbClr val="000000"/>
                </a:solidFill>
              </a:rPr>
              <a:t>Он </a:t>
            </a:r>
            <a:r>
              <a:rPr lang="ru-RU" b="1" dirty="0">
                <a:solidFill>
                  <a:srgbClr val="000000"/>
                </a:solidFill>
              </a:rPr>
              <a:t>почти до потолка,</a:t>
            </a:r>
          </a:p>
          <a:p>
            <a:r>
              <a:rPr lang="ru-RU" b="1" dirty="0">
                <a:solidFill>
                  <a:srgbClr val="000000"/>
                </a:solidFill>
              </a:rPr>
              <a:t>  Не дотянется рука,</a:t>
            </a:r>
          </a:p>
          <a:p>
            <a:r>
              <a:rPr lang="ru-RU" b="1" dirty="0">
                <a:solidFill>
                  <a:srgbClr val="000000"/>
                </a:solidFill>
              </a:rPr>
              <a:t>  Он с дверями, как и дом,</a:t>
            </a:r>
          </a:p>
          <a:p>
            <a:r>
              <a:rPr lang="ru-RU" b="1" dirty="0">
                <a:solidFill>
                  <a:srgbClr val="000000"/>
                </a:solidFill>
              </a:rPr>
              <a:t>  А живет одежда в нем.</a:t>
            </a:r>
            <a:endParaRPr lang="ru-RU" b="1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522920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/>
              <a:t>Стоит здание</a:t>
            </a:r>
            <a:br>
              <a:rPr lang="ru-RU" sz="2000" b="1" dirty="0"/>
            </a:br>
            <a:r>
              <a:rPr lang="ru-RU" sz="2000" b="1" dirty="0"/>
              <a:t>Кто в него войдет, </a:t>
            </a:r>
            <a:br>
              <a:rPr lang="ru-RU" sz="2000" b="1" dirty="0"/>
            </a:br>
            <a:r>
              <a:rPr lang="ru-RU" sz="2000" b="1" dirty="0"/>
              <a:t>Тот ум приобретет.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2" y="548680"/>
            <a:ext cx="190949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0" b="1" dirty="0" smtClean="0"/>
              <a:t>Ш</a:t>
            </a:r>
            <a:endParaRPr lang="ru-RU" sz="15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66195" y="2537028"/>
            <a:ext cx="37444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6600" b="1" dirty="0">
                <a:solidFill>
                  <a:prstClr val="black"/>
                </a:solidFill>
              </a:rPr>
              <a:t>ш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3968" y="5287740"/>
            <a:ext cx="334982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На грифе с каждой стороны </a:t>
            </a:r>
          </a:p>
          <a:p>
            <a:r>
              <a:rPr lang="ru-RU" sz="2000" b="1" dirty="0" smtClean="0"/>
              <a:t>Висят тяжёлые «блины».</a:t>
            </a:r>
          </a:p>
          <a:p>
            <a:r>
              <a:rPr lang="ru-RU" sz="2000" b="1" dirty="0" smtClean="0"/>
              <a:t>Задача для атлете –</a:t>
            </a:r>
          </a:p>
          <a:p>
            <a:r>
              <a:rPr lang="ru-RU" sz="2000" b="1" dirty="0" smtClean="0"/>
              <a:t>Поднять вверх тяжесть эту.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66196" y="169462"/>
            <a:ext cx="83067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/>
              <a:t>ш</a:t>
            </a:r>
            <a:endParaRPr lang="ru-RU" sz="66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266197" y="1728410"/>
            <a:ext cx="83067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600" b="1" dirty="0">
                <a:solidFill>
                  <a:prstClr val="black"/>
                </a:solidFill>
              </a:rPr>
              <a:t>ш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266195" y="908720"/>
            <a:ext cx="83067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600" b="1" dirty="0">
                <a:solidFill>
                  <a:prstClr val="black"/>
                </a:solidFill>
              </a:rPr>
              <a:t>ш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51511" y="3690423"/>
            <a:ext cx="297985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На квадратиках доски</a:t>
            </a:r>
          </a:p>
          <a:p>
            <a:r>
              <a:rPr lang="ru-RU" sz="2000" b="1" dirty="0" smtClean="0"/>
              <a:t>Короли свели полки.</a:t>
            </a:r>
          </a:p>
          <a:p>
            <a:r>
              <a:rPr lang="ru-RU" sz="2000" b="1" dirty="0" smtClean="0"/>
              <a:t>Нет для боя у полков</a:t>
            </a:r>
          </a:p>
          <a:p>
            <a:r>
              <a:rPr lang="ru-RU" sz="2000" b="1" dirty="0" smtClean="0"/>
              <a:t>Ни патронов, ни штыков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70035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263914"/>
              </p:ext>
            </p:extLst>
          </p:nvPr>
        </p:nvGraphicFramePr>
        <p:xfrm>
          <a:off x="1907703" y="122428"/>
          <a:ext cx="6624737" cy="4011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391"/>
                <a:gridCol w="946391"/>
                <a:gridCol w="946391"/>
                <a:gridCol w="946391"/>
                <a:gridCol w="946391"/>
                <a:gridCol w="946391"/>
                <a:gridCol w="946391"/>
              </a:tblGrid>
              <a:tr h="85672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5672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60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607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60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6080" y="4134684"/>
            <a:ext cx="31683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0000"/>
                </a:solidFill>
                <a:latin typeface="Helvetica Neue"/>
              </a:rPr>
              <a:t>У маленькой Катюшки</a:t>
            </a:r>
          </a:p>
          <a:p>
            <a:pPr algn="just"/>
            <a:r>
              <a:rPr lang="ru-RU" b="1" dirty="0">
                <a:solidFill>
                  <a:srgbClr val="000000"/>
                </a:solidFill>
                <a:latin typeface="Helvetica Neue"/>
              </a:rPr>
              <a:t>Уселся на макушке.</a:t>
            </a:r>
          </a:p>
          <a:p>
            <a:pPr lvl="0"/>
            <a:r>
              <a:rPr lang="ru-RU" b="1" dirty="0">
                <a:solidFill>
                  <a:srgbClr val="000000"/>
                </a:solidFill>
                <a:latin typeface="Helvetica Neue"/>
              </a:rPr>
              <a:t>Не </a:t>
            </a:r>
            <a:r>
              <a:rPr lang="ru-RU" b="1" dirty="0" smtClean="0">
                <a:solidFill>
                  <a:srgbClr val="000000"/>
                </a:solidFill>
                <a:latin typeface="Helvetica Neue"/>
              </a:rPr>
              <a:t>мотылёк, </a:t>
            </a:r>
            <a:r>
              <a:rPr lang="ru-RU" b="1" dirty="0">
                <a:solidFill>
                  <a:srgbClr val="000000"/>
                </a:solidFill>
                <a:latin typeface="Helvetica Neue"/>
              </a:rPr>
              <a:t>не птичка —</a:t>
            </a:r>
          </a:p>
          <a:p>
            <a:pPr algn="just"/>
            <a:r>
              <a:rPr lang="ru-RU" b="1" dirty="0">
                <a:solidFill>
                  <a:srgbClr val="000000"/>
                </a:solidFill>
                <a:latin typeface="Helvetica Neue"/>
              </a:rPr>
              <a:t>Держит две косички.</a:t>
            </a:r>
            <a:endParaRPr lang="ru-RU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23295" y="908720"/>
            <a:ext cx="2520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0000"/>
                </a:solidFill>
                <a:latin typeface="Helvetica Neue"/>
              </a:rPr>
              <a:t>Сам пустой,</a:t>
            </a:r>
          </a:p>
          <a:p>
            <a:pPr algn="just"/>
            <a:r>
              <a:rPr lang="ru-RU" b="1" dirty="0">
                <a:solidFill>
                  <a:srgbClr val="000000"/>
                </a:solidFill>
                <a:latin typeface="Helvetica Neue"/>
              </a:rPr>
              <a:t>Голос густой,</a:t>
            </a:r>
          </a:p>
          <a:p>
            <a:pPr algn="just"/>
            <a:r>
              <a:rPr lang="ru-RU" b="1" dirty="0">
                <a:solidFill>
                  <a:srgbClr val="000000"/>
                </a:solidFill>
                <a:latin typeface="Helvetica Neue"/>
              </a:rPr>
              <a:t>Дробь отбивает,</a:t>
            </a:r>
          </a:p>
          <a:p>
            <a:pPr algn="just"/>
            <a:r>
              <a:rPr lang="ru-RU" b="1" dirty="0">
                <a:solidFill>
                  <a:srgbClr val="000000"/>
                </a:solidFill>
                <a:latin typeface="Helvetica Neue"/>
              </a:rPr>
              <a:t>Шагать помогает.</a:t>
            </a:r>
            <a:endParaRPr lang="ru-RU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20072" y="122428"/>
            <a:ext cx="32043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0000"/>
                </a:solidFill>
                <a:latin typeface="Helvetica Neue"/>
              </a:rPr>
              <a:t>По горам, по долам</a:t>
            </a:r>
          </a:p>
          <a:p>
            <a:pPr algn="just"/>
            <a:r>
              <a:rPr lang="ru-RU" b="1" dirty="0">
                <a:solidFill>
                  <a:srgbClr val="000000"/>
                </a:solidFill>
                <a:latin typeface="Helvetica Neue"/>
              </a:rPr>
              <a:t>Ходят шуба да кафтан. </a:t>
            </a:r>
            <a:endParaRPr lang="ru-RU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94645" y="5445224"/>
            <a:ext cx="32417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Helvetica Neue"/>
              </a:rPr>
              <a:t>Не заботясь о погоде,</a:t>
            </a:r>
          </a:p>
          <a:p>
            <a:pPr algn="just"/>
            <a:r>
              <a:rPr lang="ru-RU" b="1" dirty="0" smtClean="0">
                <a:latin typeface="Helvetica Neue"/>
              </a:rPr>
              <a:t>В сарафане </a:t>
            </a:r>
            <a:r>
              <a:rPr lang="ru-RU" b="1" dirty="0">
                <a:latin typeface="Helvetica Neue"/>
              </a:rPr>
              <a:t>белом ходит,</a:t>
            </a:r>
          </a:p>
          <a:p>
            <a:pPr algn="just"/>
            <a:r>
              <a:rPr lang="ru-RU" b="1" dirty="0">
                <a:latin typeface="Helvetica Neue"/>
              </a:rPr>
              <a:t>А в один из тёплых дней</a:t>
            </a:r>
          </a:p>
          <a:p>
            <a:pPr algn="just"/>
            <a:r>
              <a:rPr lang="ru-RU" b="1" dirty="0">
                <a:latin typeface="Helvetica Neue"/>
              </a:rPr>
              <a:t>Май серёжки дарит ей</a:t>
            </a:r>
            <a:r>
              <a:rPr lang="ru-RU" dirty="0">
                <a:solidFill>
                  <a:srgbClr val="000000"/>
                </a:solidFill>
                <a:latin typeface="Helvetica Neue"/>
              </a:rPr>
              <a:t>.</a:t>
            </a:r>
            <a:endParaRPr lang="ru-RU" b="0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36431" y="443711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latin typeface="Arial"/>
              </a:rPr>
              <a:t>Кольцо в носу, глаза налиты кровью.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>
                <a:latin typeface="Arial"/>
              </a:rPr>
              <a:t>Оберегает он семью коровью.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>
                <a:latin typeface="Arial"/>
              </a:rPr>
              <a:t>Всегда на страже собственного стада,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>
                <a:latin typeface="Arial"/>
              </a:rPr>
              <a:t>Дразнить его совсем не надо.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>
                <a:latin typeface="Arial"/>
              </a:rPr>
              <a:t>Он к разным шуткам не привык,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>
                <a:latin typeface="Arial"/>
              </a:rPr>
              <a:t>Не понимает их, он -…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16673" y="908720"/>
            <a:ext cx="12538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0" dirty="0" smtClean="0"/>
              <a:t>Б</a:t>
            </a:r>
            <a:endParaRPr lang="ru-RU" sz="15000" dirty="0"/>
          </a:p>
        </p:txBody>
      </p:sp>
      <p:sp>
        <p:nvSpPr>
          <p:cNvPr id="10" name="TextBox 9"/>
          <p:cNvSpPr txBox="1"/>
          <p:nvPr/>
        </p:nvSpPr>
        <p:spPr>
          <a:xfrm>
            <a:off x="2097979" y="113069"/>
            <a:ext cx="6126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/>
              <a:t>Б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097979" y="3289839"/>
            <a:ext cx="61266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000" b="1" dirty="0">
                <a:solidFill>
                  <a:prstClr val="black"/>
                </a:solidFill>
              </a:rPr>
              <a:t>Б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097979" y="2413337"/>
            <a:ext cx="61266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000" b="1" dirty="0">
                <a:solidFill>
                  <a:prstClr val="black"/>
                </a:solidFill>
              </a:rPr>
              <a:t>Б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097979" y="1772816"/>
            <a:ext cx="61266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000" b="1" dirty="0">
                <a:solidFill>
                  <a:prstClr val="black"/>
                </a:solidFill>
              </a:rPr>
              <a:t>Б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097979" y="908720"/>
            <a:ext cx="61266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000" b="1" dirty="0">
                <a:solidFill>
                  <a:prstClr val="black"/>
                </a:solidFill>
              </a:rPr>
              <a:t>Б</a:t>
            </a:r>
          </a:p>
        </p:txBody>
      </p:sp>
    </p:spTree>
    <p:extLst>
      <p:ext uri="{BB962C8B-B14F-4D97-AF65-F5344CB8AC3E}">
        <p14:creationId xmlns:p14="http://schemas.microsoft.com/office/powerpoint/2010/main" val="1887027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755229"/>
              </p:ext>
            </p:extLst>
          </p:nvPr>
        </p:nvGraphicFramePr>
        <p:xfrm>
          <a:off x="2267744" y="418059"/>
          <a:ext cx="6624737" cy="3154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391"/>
                <a:gridCol w="946391"/>
                <a:gridCol w="946391"/>
                <a:gridCol w="946391"/>
                <a:gridCol w="946391"/>
                <a:gridCol w="946391"/>
                <a:gridCol w="946391"/>
              </a:tblGrid>
              <a:tr h="85672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60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607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60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475656" y="3827166"/>
            <a:ext cx="37461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Спозаранку я встаю,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Звонким голосом пою.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Травку разгребаю,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Зёрна собираю.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41671" y="5330094"/>
            <a:ext cx="38067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Наткет, наплетет,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Сядет и добычи ждет.</a:t>
            </a:r>
            <a:endParaRPr lang="ru-RU" b="1" i="0" dirty="0">
              <a:solidFill>
                <a:srgbClr val="000000"/>
              </a:solidFill>
              <a:effectLst/>
              <a:latin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7431" y="5053096"/>
            <a:ext cx="38884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Он с хвостом резиновым,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С желудком парусиновым.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Как загудит его мотор,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Глотает он и пыль и сор.</a:t>
            </a:r>
            <a:endParaRPr lang="ru-RU" b="1" i="0" dirty="0">
              <a:solidFill>
                <a:srgbClr val="000000"/>
              </a:solidFill>
              <a:effectLst/>
              <a:latin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3804729"/>
            <a:ext cx="33843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Что за объеденье: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Бархатные щечки,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В середине косточка,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Ядрышко в мешочке?</a:t>
            </a:r>
            <a:endParaRPr lang="ru-RU" b="1" i="0" dirty="0">
              <a:solidFill>
                <a:srgbClr val="000000"/>
              </a:solidFill>
              <a:effectLst/>
              <a:latin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436289"/>
            <a:ext cx="1396536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0" b="1" dirty="0" smtClean="0"/>
              <a:t>П</a:t>
            </a:r>
            <a:endParaRPr lang="ru-RU" sz="15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441646" y="260648"/>
            <a:ext cx="63671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/>
              <a:t>п</a:t>
            </a:r>
            <a:endParaRPr lang="ru-RU" sz="66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463707" y="2564904"/>
            <a:ext cx="63671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600" b="1" dirty="0">
                <a:solidFill>
                  <a:prstClr val="black"/>
                </a:solidFill>
              </a:rPr>
              <a:t>п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441647" y="1775418"/>
            <a:ext cx="63671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600" b="1" dirty="0">
                <a:solidFill>
                  <a:prstClr val="black"/>
                </a:solidFill>
              </a:rPr>
              <a:t>п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441645" y="1082619"/>
            <a:ext cx="63671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600" b="1" dirty="0">
                <a:solidFill>
                  <a:prstClr val="black"/>
                </a:solidFill>
              </a:rPr>
              <a:t>п</a:t>
            </a:r>
          </a:p>
        </p:txBody>
      </p:sp>
    </p:spTree>
    <p:extLst>
      <p:ext uri="{BB962C8B-B14F-4D97-AF65-F5344CB8AC3E}">
        <p14:creationId xmlns:p14="http://schemas.microsoft.com/office/powerpoint/2010/main" val="3017462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183558"/>
              </p:ext>
            </p:extLst>
          </p:nvPr>
        </p:nvGraphicFramePr>
        <p:xfrm>
          <a:off x="2326084" y="188640"/>
          <a:ext cx="6624737" cy="4011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391"/>
                <a:gridCol w="946391"/>
                <a:gridCol w="946391"/>
                <a:gridCol w="946391"/>
                <a:gridCol w="946391"/>
                <a:gridCol w="946391"/>
                <a:gridCol w="946391"/>
              </a:tblGrid>
              <a:tr h="85672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5672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60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60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60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7504" y="42415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 Он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ходит, голову задрав,</a:t>
            </a: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</a:rPr>
              <a:t> 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Не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потому, что важный граф,</a:t>
            </a: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</a:rPr>
              <a:t> 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Не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потому, что гордый нрав,</a:t>
            </a:r>
          </a:p>
          <a:p>
            <a:pPr algn="just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</a:rPr>
              <a:t> 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А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потому, что он ..</a:t>
            </a:r>
            <a:endParaRPr lang="ru-RU" b="1" i="0" dirty="0">
              <a:solidFill>
                <a:srgbClr val="000000"/>
              </a:solidFill>
              <a:effectLst/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49982" y="4293096"/>
            <a:ext cx="391649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Черен, а не ворон.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Рогат, а не бык.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Шесть ног без копыт.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С крыльями, а не птица.</a:t>
            </a:r>
          </a:p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Летит – воет, падет – землю роет.</a:t>
            </a:r>
            <a:endParaRPr lang="ru-RU" b="1" i="0" dirty="0">
              <a:solidFill>
                <a:srgbClr val="000000"/>
              </a:solidFill>
              <a:effectLst/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44034" y="6044070"/>
            <a:ext cx="3528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Листья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падают с осин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Мчится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небе острый клин.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947" y="908720"/>
            <a:ext cx="1786066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0" b="1" dirty="0" smtClean="0"/>
              <a:t>Ж</a:t>
            </a:r>
            <a:endParaRPr lang="ru-RU" sz="15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5490919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Есть и брюшки, есть и шляпки — 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Развесёлые ребятки! 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А живут на ветках дуба! 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Много тут не надо думать!</a:t>
            </a:r>
            <a:r>
              <a:rPr lang="ru-RU" dirty="0">
                <a:solidFill>
                  <a:srgbClr val="444444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1408" y="334402"/>
            <a:ext cx="25135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Выпучив  глаза сидит,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по-русски говорит.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Родилась в воде,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 живёт на земле.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93504" y="27709"/>
            <a:ext cx="80823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/>
              <a:t>ж</a:t>
            </a:r>
            <a:endParaRPr lang="ru-RU" sz="66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393503" y="3185100"/>
            <a:ext cx="80823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600" b="1" dirty="0">
                <a:solidFill>
                  <a:prstClr val="black"/>
                </a:solidFill>
              </a:rPr>
              <a:t>ж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393504" y="2492896"/>
            <a:ext cx="80823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600" b="1" dirty="0">
                <a:solidFill>
                  <a:prstClr val="black"/>
                </a:solidFill>
              </a:rPr>
              <a:t>ж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393504" y="1746537"/>
            <a:ext cx="80823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600" b="1" dirty="0">
                <a:solidFill>
                  <a:prstClr val="black"/>
                </a:solidFill>
              </a:rPr>
              <a:t>ж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393504" y="901977"/>
            <a:ext cx="80823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600" b="1" dirty="0">
                <a:solidFill>
                  <a:prstClr val="black"/>
                </a:solidFill>
              </a:rPr>
              <a:t>ж</a:t>
            </a:r>
          </a:p>
        </p:txBody>
      </p:sp>
    </p:spTree>
    <p:extLst>
      <p:ext uri="{BB962C8B-B14F-4D97-AF65-F5344CB8AC3E}">
        <p14:creationId xmlns:p14="http://schemas.microsoft.com/office/powerpoint/2010/main" val="37015150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541</Words>
  <Application>Microsoft Office PowerPoint</Application>
  <PresentationFormat>Экран (4:3)</PresentationFormat>
  <Paragraphs>148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</dc:creator>
  <cp:lastModifiedBy>Владимир</cp:lastModifiedBy>
  <cp:revision>20</cp:revision>
  <cp:lastPrinted>2014-05-10T06:32:24Z</cp:lastPrinted>
  <dcterms:created xsi:type="dcterms:W3CDTF">2014-02-15T18:35:57Z</dcterms:created>
  <dcterms:modified xsi:type="dcterms:W3CDTF">2014-09-14T12:06:58Z</dcterms:modified>
</cp:coreProperties>
</file>