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46" r:id="rId3"/>
  </p:sldMasterIdLst>
  <p:sldIdLst>
    <p:sldId id="256" r:id="rId4"/>
    <p:sldId id="258" r:id="rId5"/>
    <p:sldId id="259" r:id="rId6"/>
    <p:sldId id="264" r:id="rId7"/>
    <p:sldId id="265" r:id="rId8"/>
    <p:sldId id="266" r:id="rId9"/>
    <p:sldId id="267" r:id="rId10"/>
    <p:sldId id="268" r:id="rId11"/>
    <p:sldId id="269" r:id="rId12"/>
    <p:sldId id="270" r:id="rId13"/>
    <p:sldId id="271" r:id="rId14"/>
    <p:sldId id="257" r:id="rId15"/>
    <p:sldId id="260" r:id="rId16"/>
    <p:sldId id="261" r:id="rId17"/>
    <p:sldId id="262" r:id="rId18"/>
    <p:sldId id="26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1513" cy="548481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481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омер слайда 3"/>
          <p:cNvSpPr>
            <a:spLocks noGrp="1"/>
          </p:cNvSpPr>
          <p:nvPr>
            <p:ph type="sldNum" idx="10"/>
          </p:nvPr>
        </p:nvSpPr>
        <p:spPr/>
        <p:txBody>
          <a:bodyPr/>
          <a:lstStyle>
            <a:lvl1pPr>
              <a:defRPr/>
            </a:lvl1pPr>
          </a:lstStyle>
          <a:p>
            <a:fld id="{F507D2BE-57E0-420F-89A2-CA0BE6825FFF}"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94607CD4-81C1-4FAE-ADD1-209578E57E03}"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C6D4AC50-4FEF-4843-949F-9B842D8EE6F0}"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C73DF159-2BA2-41C0-BDA4-F0F4A060CFCA}"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605B656E-D4E3-4807-ABA4-6E7BBFCCC97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6B4148A9-ECBB-48B3-9010-76B83FB9A08B}"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B275AB27-93F2-41FC-9452-48EF011F7CB8}"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4E869A38-481D-44CE-A4F4-B7DD01091B4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8909D826-C12E-476A-8AC7-7A40C2EC2BA7}"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61C908D9-1EA6-4605-8769-2C1435DAC037}"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1513" cy="548481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481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idx="10"/>
          </p:nvPr>
        </p:nvSpPr>
        <p:spPr/>
        <p:txBody>
          <a:bodyPr/>
          <a:lstStyle>
            <a:lvl1pPr>
              <a:defRPr/>
            </a:lvl1pPr>
          </a:lstStyle>
          <a:p>
            <a:fld id="{B4869304-74B7-4A10-8394-1852FA4BBD77}"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98699"/>
            <a:ext cx="7772400" cy="1211263"/>
          </a:xfrm>
        </p:spPr>
        <p:txBody>
          <a:bodyPr anchor="b"/>
          <a:lstStyle>
            <a:lvl1pPr algn="ctr">
              <a:defRPr sz="6000">
                <a:solidFill>
                  <a:schemeClr val="bg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8" name="Footer Placeholder 4"/>
          <p:cNvSpPr>
            <a:spLocks noGrp="1"/>
          </p:cNvSpPr>
          <p:nvPr>
            <p:ph type="ftr" sz="quarter" idx="11"/>
          </p:nvPr>
        </p:nvSpPr>
        <p:spPr/>
        <p:txBody>
          <a:bodyPr/>
          <a:lstStyle>
            <a:lvl1pPr>
              <a:defRPr/>
            </a:lvl1pPr>
          </a:lstStyle>
          <a:p>
            <a:pPr>
              <a:defRPr/>
            </a:pPr>
            <a:endParaRPr lang="fr-CA"/>
          </a:p>
        </p:txBody>
      </p:sp>
      <p:sp>
        <p:nvSpPr>
          <p:cNvPr id="9"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4" name="Footer Placeholder 4"/>
          <p:cNvSpPr>
            <a:spLocks noGrp="1"/>
          </p:cNvSpPr>
          <p:nvPr>
            <p:ph type="ftr" sz="quarter" idx="11"/>
          </p:nvPr>
        </p:nvSpPr>
        <p:spPr/>
        <p:txBody>
          <a:bodyPr/>
          <a:lstStyle>
            <a:lvl1pPr>
              <a:defRPr/>
            </a:lvl1pPr>
          </a:lstStyle>
          <a:p>
            <a:pPr>
              <a:defRPr/>
            </a:pPr>
            <a:endParaRPr lang="fr-CA"/>
          </a:p>
        </p:txBody>
      </p:sp>
      <p:sp>
        <p:nvSpPr>
          <p:cNvPr id="5"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3" name="Footer Placeholder 4"/>
          <p:cNvSpPr>
            <a:spLocks noGrp="1"/>
          </p:cNvSpPr>
          <p:nvPr>
            <p:ph type="ftr" sz="quarter" idx="11"/>
          </p:nvPr>
        </p:nvSpPr>
        <p:spPr/>
        <p:txBody>
          <a:bodyPr/>
          <a:lstStyle>
            <a:lvl1pPr>
              <a:defRPr/>
            </a:lvl1pPr>
          </a:lstStyle>
          <a:p>
            <a:pPr>
              <a:defRPr/>
            </a:pPr>
            <a:endParaRPr lang="fr-CA"/>
          </a:p>
        </p:txBody>
      </p:sp>
      <p:sp>
        <p:nvSpPr>
          <p:cNvPr id="4"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омер слайда 3"/>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2E61A77E-E61C-40A7-8C7A-A2F315783506}" type="datetimeFigureOut">
              <a:rPr lang="fr-FR" smtClean="0"/>
              <a:pPr>
                <a:defRPr/>
              </a:pPr>
              <a:t>11/12/2014</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омер слайда 4"/>
          <p:cNvSpPr>
            <a:spLocks noGrp="1"/>
          </p:cNvSpPr>
          <p:nvPr>
            <p:ph type="sldNum" idx="10"/>
          </p:nvPr>
        </p:nvSpPr>
        <p:spPr/>
        <p:txBody>
          <a:bodyPr/>
          <a:lstStyle>
            <a:lvl1pPr>
              <a:defRPr/>
            </a:lvl1pPr>
          </a:lstStyle>
          <a:p>
            <a:fld id="{C7857ACD-E4EB-4FEF-9990-5E36EB42177A}"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685800" y="609600"/>
            <a:ext cx="7770813" cy="1141413"/>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0" name="Rectangle 2"/>
          <p:cNvSpPr>
            <a:spLocks noGrp="1" noChangeArrowheads="1"/>
          </p:cNvSpPr>
          <p:nvPr>
            <p:ph type="body" idx="1"/>
          </p:nvPr>
        </p:nvSpPr>
        <p:spPr bwMode="auto">
          <a:xfrm>
            <a:off x="685800" y="1981200"/>
            <a:ext cx="7770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1" name="Text Box 3"/>
          <p:cNvSpPr txBox="1">
            <a:spLocks noChangeArrowheads="1"/>
          </p:cNvSpPr>
          <p:nvPr/>
        </p:nvSpPr>
        <p:spPr bwMode="auto">
          <a:xfrm>
            <a:off x="685800" y="6248400"/>
            <a:ext cx="1905000" cy="457200"/>
          </a:xfrm>
          <a:prstGeom prst="rect">
            <a:avLst/>
          </a:prstGeom>
          <a:noFill/>
          <a:ln w="9525" cap="flat">
            <a:noFill/>
            <a:round/>
            <a:headEnd/>
            <a:tailEnd/>
          </a:ln>
          <a:effectLst/>
        </p:spPr>
        <p:txBody>
          <a:bodyPr wrap="none" anchor="ctr"/>
          <a:lstStyle/>
          <a:p>
            <a:endParaRPr lang="ru-RU" dirty="0"/>
          </a:p>
        </p:txBody>
      </p:sp>
      <p:sp>
        <p:nvSpPr>
          <p:cNvPr id="2052" name="Text Box 4"/>
          <p:cNvSpPr txBox="1">
            <a:spLocks noChangeArrowheads="1"/>
          </p:cNvSpPr>
          <p:nvPr/>
        </p:nvSpPr>
        <p:spPr bwMode="auto">
          <a:xfrm>
            <a:off x="3124200" y="6248400"/>
            <a:ext cx="2895600" cy="457200"/>
          </a:xfrm>
          <a:prstGeom prst="rect">
            <a:avLst/>
          </a:prstGeom>
          <a:noFill/>
          <a:ln w="9525" cap="flat">
            <a:noFill/>
            <a:round/>
            <a:headEnd/>
            <a:tailEnd/>
          </a:ln>
          <a:effectLst/>
        </p:spPr>
        <p:txBody>
          <a:bodyPr wrap="none" anchor="ctr"/>
          <a:lstStyle/>
          <a:p>
            <a:endParaRPr lang="ru-RU" dirty="0"/>
          </a:p>
        </p:txBody>
      </p:sp>
      <p:sp>
        <p:nvSpPr>
          <p:cNvPr id="2053" name="Rectangle 5"/>
          <p:cNvSpPr>
            <a:spLocks noGrp="1" noChangeArrowheads="1"/>
          </p:cNvSpPr>
          <p:nvPr>
            <p:ph type="sldNum"/>
          </p:nvPr>
        </p:nvSpPr>
        <p:spPr bwMode="auto">
          <a:xfrm>
            <a:off x="6553200" y="6248400"/>
            <a:ext cx="19034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Lst>
              <a:defRPr sz="1400">
                <a:solidFill>
                  <a:srgbClr val="000000"/>
                </a:solidFill>
              </a:defRPr>
            </a:lvl1pPr>
          </a:lstStyle>
          <a:p>
            <a:fld id="{C7857ACD-E4EB-4FEF-9990-5E36EB42177A}"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09600"/>
            <a:ext cx="7770813" cy="1141413"/>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1027" name="Text Box 3"/>
          <p:cNvSpPr txBox="1">
            <a:spLocks noChangeArrowheads="1"/>
          </p:cNvSpPr>
          <p:nvPr/>
        </p:nvSpPr>
        <p:spPr bwMode="auto">
          <a:xfrm>
            <a:off x="685800" y="6248400"/>
            <a:ext cx="1905000" cy="457200"/>
          </a:xfrm>
          <a:prstGeom prst="rect">
            <a:avLst/>
          </a:prstGeom>
          <a:noFill/>
          <a:ln w="9525" cap="flat">
            <a:noFill/>
            <a:round/>
            <a:headEnd/>
            <a:tailEnd/>
          </a:ln>
          <a:effectLst/>
        </p:spPr>
        <p:txBody>
          <a:bodyPr wrap="none" anchor="ctr"/>
          <a:lstStyle/>
          <a:p>
            <a:endParaRPr lang="ru-RU" dirty="0"/>
          </a:p>
        </p:txBody>
      </p:sp>
      <p:sp>
        <p:nvSpPr>
          <p:cNvPr id="1028" name="Text Box 4"/>
          <p:cNvSpPr txBox="1">
            <a:spLocks noChangeArrowheads="1"/>
          </p:cNvSpPr>
          <p:nvPr/>
        </p:nvSpPr>
        <p:spPr bwMode="auto">
          <a:xfrm>
            <a:off x="3124200" y="6248400"/>
            <a:ext cx="2895600" cy="457200"/>
          </a:xfrm>
          <a:prstGeom prst="rect">
            <a:avLst/>
          </a:prstGeom>
          <a:noFill/>
          <a:ln w="9525" cap="flat">
            <a:noFill/>
            <a:round/>
            <a:headEnd/>
            <a:tailEnd/>
          </a:ln>
          <a:effectLst/>
        </p:spPr>
        <p:txBody>
          <a:bodyPr wrap="none" anchor="ctr"/>
          <a:lstStyle/>
          <a:p>
            <a:endParaRPr lang="ru-RU" dirty="0"/>
          </a:p>
        </p:txBody>
      </p:sp>
      <p:sp>
        <p:nvSpPr>
          <p:cNvPr id="1029" name="Rectangle 5"/>
          <p:cNvSpPr>
            <a:spLocks noGrp="1" noChangeArrowheads="1"/>
          </p:cNvSpPr>
          <p:nvPr>
            <p:ph type="sldNum"/>
          </p:nvPr>
        </p:nvSpPr>
        <p:spPr bwMode="auto">
          <a:xfrm>
            <a:off x="6553200" y="6248400"/>
            <a:ext cx="19034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45027174-DA4D-4A33-B83C-AD6DF05BE3D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Microsoft YaHei" charset="-122"/>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75E68A09-006C-4F32-9D91-A8DF6AE712DA}" type="datetimeFigureOut">
              <a:rPr lang="ru-RU"/>
              <a:pPr>
                <a:defRPr/>
              </a:pPr>
              <a:t>11.12.2014</a:t>
            </a:fld>
            <a:endParaRPr lang="ru-RU"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C7857ACD-E4EB-4FEF-9990-5E36EB42177A}"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Monotype Corsiva" pitchFamily="66" charset="0"/>
        </a:defRPr>
      </a:lvl2pPr>
      <a:lvl3pPr algn="l" rtl="0" eaLnBrk="1" fontAlgn="base" hangingPunct="1">
        <a:lnSpc>
          <a:spcPct val="90000"/>
        </a:lnSpc>
        <a:spcBef>
          <a:spcPct val="0"/>
        </a:spcBef>
        <a:spcAft>
          <a:spcPct val="0"/>
        </a:spcAft>
        <a:defRPr sz="4400">
          <a:solidFill>
            <a:schemeClr val="tx1"/>
          </a:solidFill>
          <a:latin typeface="Monotype Corsiva" pitchFamily="66" charset="0"/>
        </a:defRPr>
      </a:lvl3pPr>
      <a:lvl4pPr algn="l" rtl="0" eaLnBrk="1" fontAlgn="base" hangingPunct="1">
        <a:lnSpc>
          <a:spcPct val="90000"/>
        </a:lnSpc>
        <a:spcBef>
          <a:spcPct val="0"/>
        </a:spcBef>
        <a:spcAft>
          <a:spcPct val="0"/>
        </a:spcAft>
        <a:defRPr sz="4400">
          <a:solidFill>
            <a:schemeClr val="tx1"/>
          </a:solidFill>
          <a:latin typeface="Monotype Corsiva" pitchFamily="66" charset="0"/>
        </a:defRPr>
      </a:lvl4pPr>
      <a:lvl5pPr algn="l" rtl="0" eaLnBrk="1" fontAlgn="base" hangingPunct="1">
        <a:lnSpc>
          <a:spcPct val="90000"/>
        </a:lnSpc>
        <a:spcBef>
          <a:spcPct val="0"/>
        </a:spcBef>
        <a:spcAft>
          <a:spcPct val="0"/>
        </a:spcAft>
        <a:defRPr sz="4400">
          <a:solidFill>
            <a:schemeClr val="tx1"/>
          </a:solidFill>
          <a:latin typeface="Monotype Corsiva" pitchFamily="66" charset="0"/>
        </a:defRPr>
      </a:lvl5pPr>
      <a:lvl6pPr marL="457200" algn="l" rtl="0" eaLnBrk="1" fontAlgn="base" hangingPunct="1">
        <a:lnSpc>
          <a:spcPct val="90000"/>
        </a:lnSpc>
        <a:spcBef>
          <a:spcPct val="0"/>
        </a:spcBef>
        <a:spcAft>
          <a:spcPct val="0"/>
        </a:spcAft>
        <a:defRPr sz="4400">
          <a:solidFill>
            <a:schemeClr val="tx1"/>
          </a:solidFill>
          <a:latin typeface="Monotype Corsiva" pitchFamily="66" charset="0"/>
        </a:defRPr>
      </a:lvl6pPr>
      <a:lvl7pPr marL="914400" algn="l" rtl="0" eaLnBrk="1" fontAlgn="base" hangingPunct="1">
        <a:lnSpc>
          <a:spcPct val="90000"/>
        </a:lnSpc>
        <a:spcBef>
          <a:spcPct val="0"/>
        </a:spcBef>
        <a:spcAft>
          <a:spcPct val="0"/>
        </a:spcAft>
        <a:defRPr sz="4400">
          <a:solidFill>
            <a:schemeClr val="tx1"/>
          </a:solidFill>
          <a:latin typeface="Monotype Corsiva" pitchFamily="66" charset="0"/>
        </a:defRPr>
      </a:lvl7pPr>
      <a:lvl8pPr marL="1371600" algn="l" rtl="0" eaLnBrk="1" fontAlgn="base" hangingPunct="1">
        <a:lnSpc>
          <a:spcPct val="90000"/>
        </a:lnSpc>
        <a:spcBef>
          <a:spcPct val="0"/>
        </a:spcBef>
        <a:spcAft>
          <a:spcPct val="0"/>
        </a:spcAft>
        <a:defRPr sz="4400">
          <a:solidFill>
            <a:schemeClr val="tx1"/>
          </a:solidFill>
          <a:latin typeface="Monotype Corsiva" pitchFamily="66" charset="0"/>
        </a:defRPr>
      </a:lvl8pPr>
      <a:lvl9pPr marL="1828800" algn="l" rtl="0" eaLnBrk="1" fontAlgn="base" hangingPunct="1">
        <a:lnSpc>
          <a:spcPct val="90000"/>
        </a:lnSpc>
        <a:spcBef>
          <a:spcPct val="0"/>
        </a:spcBef>
        <a:spcAft>
          <a:spcPct val="0"/>
        </a:spcAft>
        <a:defRPr sz="4400">
          <a:solidFill>
            <a:schemeClr val="tx1"/>
          </a:solidFill>
          <a:latin typeface="Monotype Corsiva" pitchFamily="66"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0"/>
            <a:ext cx="8206680" cy="6048671"/>
          </a:xfrm>
        </p:spPr>
        <p:txBody>
          <a:bodyPr/>
          <a:lstStyle/>
          <a:p>
            <a:r>
              <a:rPr lang="ru-RU" sz="8000" dirty="0" smtClean="0"/>
              <a:t/>
            </a:r>
            <a:br>
              <a:rPr lang="ru-RU" sz="8000" dirty="0" smtClean="0"/>
            </a:br>
            <a:r>
              <a:rPr lang="ru-RU" sz="8000" dirty="0" smtClean="0"/>
              <a:t/>
            </a:r>
            <a:br>
              <a:rPr lang="ru-RU" sz="8000" dirty="0" smtClean="0"/>
            </a:br>
            <a:r>
              <a:rPr lang="ru-RU" sz="8000" dirty="0" smtClean="0"/>
              <a:t>СОДЕРЖАНИЕ  ОБУЧЕНИЯ </a:t>
            </a:r>
            <a:br>
              <a:rPr lang="ru-RU" sz="8000" dirty="0" smtClean="0"/>
            </a:br>
            <a:r>
              <a:rPr lang="ru-RU" sz="8000" dirty="0" smtClean="0"/>
              <a:t>В ДОУ</a:t>
            </a:r>
            <a:endParaRPr lang="ru-RU" sz="8000" dirty="0"/>
          </a:p>
        </p:txBody>
      </p:sp>
      <p:sp>
        <p:nvSpPr>
          <p:cNvPr id="3" name="Подзаголовок 2"/>
          <p:cNvSpPr>
            <a:spLocks noGrp="1"/>
          </p:cNvSpPr>
          <p:nvPr>
            <p:ph type="subTitle" idx="1"/>
          </p:nvPr>
        </p:nvSpPr>
        <p:spPr>
          <a:xfrm>
            <a:off x="1143000" y="1124744"/>
            <a:ext cx="8001000" cy="1512168"/>
          </a:xfrm>
        </p:spPr>
        <p:txBody>
          <a:bodyPr/>
          <a:lstStyle/>
          <a:p>
            <a:r>
              <a:rPr lang="ru-RU" sz="2800" dirty="0" smtClean="0">
                <a:solidFill>
                  <a:srgbClr val="FFFF00"/>
                </a:solidFill>
              </a:rPr>
              <a:t>Подготовила: старший воспитатель МКДОУ Бутурлиновский  детский сад общеразвивающего вида №1</a:t>
            </a:r>
            <a:endParaRPr lang="ru-RU" sz="28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3528" y="404664"/>
            <a:ext cx="8568952" cy="5509200"/>
          </a:xfrm>
          <a:prstGeom prst="rect">
            <a:avLst/>
          </a:prstGeom>
        </p:spPr>
        <p:txBody>
          <a:bodyPr wrap="square">
            <a:spAutoFit/>
          </a:bodyPr>
          <a:lstStyle/>
          <a:p>
            <a:r>
              <a:rPr lang="ru-RU" sz="3200" dirty="0" smtClean="0"/>
              <a:t>В такой день дети не только погружаются в атмосферу совместного праздника, но и осваивают идеальные черты современной женщины, такие, как нежность, заботливость, ласка, доброта; учатся ценить и уважать свою маму. </a:t>
            </a:r>
          </a:p>
          <a:p>
            <a:r>
              <a:rPr lang="ru-RU" sz="3200" dirty="0" smtClean="0"/>
              <a:t>Здесь налицо духовно-нравственное и </a:t>
            </a:r>
            <a:r>
              <a:rPr lang="ru-RU" sz="3200" dirty="0" err="1" smtClean="0"/>
              <a:t>гендерное</a:t>
            </a:r>
            <a:r>
              <a:rPr lang="ru-RU" sz="3200" dirty="0" smtClean="0"/>
              <a:t> воспитание,  социальное,  личностное, художественно-творческое, познавательно-речевое развитие, а также формирование у детей таких  интегративных качеств, как активность, любознательность, эмоциональная отзывчивость, </a:t>
            </a:r>
            <a:r>
              <a:rPr lang="ru-RU" sz="3200" dirty="0" err="1" smtClean="0"/>
              <a:t>креативность</a:t>
            </a:r>
            <a:r>
              <a:rPr lang="ru-RU" sz="3200" dirty="0" smtClean="0"/>
              <a:t>. </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5224115"/>
          </a:xfrm>
        </p:spPr>
        <p:txBody>
          <a:bodyPr/>
          <a:lstStyle/>
          <a:p>
            <a:r>
              <a:rPr lang="ru-RU" dirty="0" smtClean="0"/>
              <a:t>Любой вид образовательной деятельности будь то НОД, ОД в ходе режимных моментов(беседа, чтение и беседа по содержанию, рассматривание картины, экскурсия, целевая прогулка, прогулка ….) проводится по определённой структуре.</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Структура  НОД</a:t>
            </a:r>
            <a:endParaRPr lang="ru-RU" dirty="0"/>
          </a:p>
        </p:txBody>
      </p:sp>
      <p:sp>
        <p:nvSpPr>
          <p:cNvPr id="3" name="Содержимое 2"/>
          <p:cNvSpPr>
            <a:spLocks noGrp="1"/>
          </p:cNvSpPr>
          <p:nvPr>
            <p:ph idx="1"/>
          </p:nvPr>
        </p:nvSpPr>
        <p:spPr>
          <a:xfrm>
            <a:off x="628650" y="1268760"/>
            <a:ext cx="7886700" cy="5256584"/>
          </a:xfrm>
        </p:spPr>
        <p:txBody>
          <a:bodyPr/>
          <a:lstStyle/>
          <a:p>
            <a:r>
              <a:rPr lang="ru-RU" i="1" dirty="0" smtClean="0"/>
              <a:t>Первая часть</a:t>
            </a:r>
            <a:r>
              <a:rPr lang="ru-RU" dirty="0" smtClean="0"/>
              <a:t> - введение детей в тему  образовательной деятельности, определение целей  , активизация внимания;</a:t>
            </a:r>
          </a:p>
          <a:p>
            <a:r>
              <a:rPr lang="ru-RU" i="1" dirty="0" smtClean="0"/>
              <a:t>Вторая часть</a:t>
            </a:r>
            <a:r>
              <a:rPr lang="ru-RU" dirty="0" smtClean="0"/>
              <a:t> -</a:t>
            </a:r>
            <a:r>
              <a:rPr lang="ru-RU" b="1" dirty="0" smtClean="0"/>
              <a:t>ход (процесс) НОД.</a:t>
            </a:r>
            <a:r>
              <a:rPr lang="ru-RU" dirty="0" smtClean="0"/>
              <a:t> Самостоятельная умственная и практическая деятельность детей, выполнение всех поставленных учебных задач. </a:t>
            </a:r>
            <a:br>
              <a:rPr lang="ru-RU" dirty="0" smtClean="0"/>
            </a:br>
            <a:r>
              <a:rPr lang="ru-RU" dirty="0" smtClean="0"/>
              <a:t>В процессе данной части НОД осуществляется индивидуализация обучения (минимальная помощь, советы, напоминания, наводящие вопросы, показ, дополнительное объяснение). Педагог создает условия для того, чтобы каждый ребенок достиг результата.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i="1" dirty="0" smtClean="0"/>
              <a:t>Третья часть</a:t>
            </a:r>
            <a:r>
              <a:rPr lang="ru-RU" sz="2800" dirty="0" smtClean="0"/>
              <a:t> - окончание НОД.</a:t>
            </a:r>
            <a:endParaRPr lang="ru-RU" sz="2800" dirty="0"/>
          </a:p>
        </p:txBody>
      </p:sp>
      <p:sp>
        <p:nvSpPr>
          <p:cNvPr id="3" name="Содержимое 2"/>
          <p:cNvSpPr>
            <a:spLocks noGrp="1"/>
          </p:cNvSpPr>
          <p:nvPr>
            <p:ph idx="1"/>
          </p:nvPr>
        </p:nvSpPr>
        <p:spPr>
          <a:xfrm>
            <a:off x="628650" y="1412776"/>
            <a:ext cx="7886700" cy="4764187"/>
          </a:xfrm>
        </p:spPr>
        <p:txBody>
          <a:bodyPr/>
          <a:lstStyle/>
          <a:p>
            <a:pPr lvl="1"/>
            <a:r>
              <a:rPr lang="ru-RU" dirty="0" smtClean="0"/>
              <a:t>Окончание НОД посвящается подведению итогов и оценке результатов учебной деятельности. В младшей группе педагог хвалит за усердие, желание выполнить работу, активизирует положительные эмоции. </a:t>
            </a:r>
          </a:p>
          <a:p>
            <a:pPr lvl="1"/>
            <a:r>
              <a:rPr lang="ru-RU" dirty="0" smtClean="0"/>
              <a:t>В средней группе он дифференцированно подходит к оценке результатов деятельности детей. </a:t>
            </a:r>
          </a:p>
          <a:p>
            <a:pPr lvl="1"/>
            <a:r>
              <a:rPr lang="ru-RU" dirty="0" smtClean="0"/>
              <a:t>В старшей и подготовительной к школе группах к оценке и самооценке результатов привлекаются дети. </a:t>
            </a:r>
            <a:br>
              <a:rPr lang="ru-RU" dirty="0" smtClean="0"/>
            </a:br>
            <a:r>
              <a:rPr lang="ru-RU" dirty="0" smtClean="0"/>
              <a:t>В зависимости от раздела обучения, от целей НОД методика проведения каждой части НОД может быть различной. После проведения НОД педагог анализирует его результативность, освоение детьми программных задач, проводит рефлексию деятельности и намечает перспективу деятельности.</a:t>
            </a:r>
          </a:p>
          <a:p>
            <a:pPr lvl="1"/>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047651"/>
          </a:xfrm>
        </p:spPr>
        <p:txBody>
          <a:bodyPr/>
          <a:lstStyle/>
          <a:p>
            <a:r>
              <a:rPr lang="ru-RU" dirty="0" smtClean="0"/>
              <a:t>В  ходе НОД применяются методы:</a:t>
            </a:r>
            <a:endParaRPr lang="ru-RU" dirty="0"/>
          </a:p>
        </p:txBody>
      </p:sp>
      <p:sp>
        <p:nvSpPr>
          <p:cNvPr id="3" name="Содержимое 2"/>
          <p:cNvSpPr>
            <a:spLocks noGrp="1"/>
          </p:cNvSpPr>
          <p:nvPr>
            <p:ph idx="1"/>
          </p:nvPr>
        </p:nvSpPr>
        <p:spPr>
          <a:xfrm>
            <a:off x="628650" y="1412776"/>
            <a:ext cx="7886700" cy="4968552"/>
          </a:xfrm>
        </p:spPr>
        <p:txBody>
          <a:bodyPr/>
          <a:lstStyle/>
          <a:p>
            <a:pPr marL="514350" indent="-514350">
              <a:buNone/>
            </a:pPr>
            <a:r>
              <a:rPr lang="ru-RU" sz="2400" dirty="0" smtClean="0"/>
              <a:t>           </a:t>
            </a:r>
            <a:r>
              <a:rPr lang="ru-RU" sz="2400" b="1" i="1" dirty="0" smtClean="0"/>
              <a:t>Словесные методы </a:t>
            </a:r>
            <a:r>
              <a:rPr lang="ru-RU" sz="1800" b="1" i="1" dirty="0" smtClean="0"/>
              <a:t>– </a:t>
            </a:r>
            <a:r>
              <a:rPr lang="ru-RU" sz="1800" dirty="0" smtClean="0"/>
              <a:t>объяснения, указания, рассказы об окружающем и т.п. играют важную роль в обучении детей раннего возраста. Эффективность их при работе с малышами зависит от доступности их пониманию, эмоциональной выразительности, образности. Чтобы слово нужным образом повлияло на маленького ребенка, оно должно опираться на его чувственный опыт. Словесные методы необходимо сочетать с наглядными методами воспитания и обучения.</a:t>
            </a:r>
          </a:p>
          <a:p>
            <a:pPr marL="514350" indent="-514350">
              <a:buNone/>
            </a:pPr>
            <a:r>
              <a:rPr lang="ru-RU" sz="1800" dirty="0" smtClean="0"/>
              <a:t>          </a:t>
            </a:r>
            <a:r>
              <a:rPr lang="ru-RU" sz="2400" b="1" i="1" dirty="0" smtClean="0"/>
              <a:t>Наглядные методы</a:t>
            </a:r>
            <a:r>
              <a:rPr lang="ru-RU" sz="1800" i="1" dirty="0" smtClean="0"/>
              <a:t> </a:t>
            </a:r>
            <a:r>
              <a:rPr lang="ru-RU" sz="1800" dirty="0" smtClean="0"/>
              <a:t>включают в себя непосредственное ознакомление детей с окружающим природным и социальным миром и показ им реальных предметов, картинок, книг, диапозитивов и др. Наглядность в обучении должна опираться на все виды чувственного опыта ребенка: зрение, слух, осязание. Последнее особенно важно для обучения самых маленьких.</a:t>
            </a:r>
          </a:p>
          <a:p>
            <a:pPr marL="514350" indent="-514350">
              <a:buNone/>
            </a:pPr>
            <a:r>
              <a:rPr lang="ru-RU" sz="1800" dirty="0" smtClean="0"/>
              <a:t>                </a:t>
            </a:r>
            <a:r>
              <a:rPr lang="ru-RU" sz="2400" b="1" i="1" dirty="0" smtClean="0"/>
              <a:t>Практические методы</a:t>
            </a:r>
            <a:r>
              <a:rPr lang="ru-RU" sz="1800" b="1" i="1" dirty="0" smtClean="0"/>
              <a:t>. </a:t>
            </a:r>
            <a:r>
              <a:rPr lang="ru-RU" sz="1800" dirty="0" smtClean="0"/>
              <a:t>Для более глубокого познания действительности детям необходимо не только слушать педагога, наблюдать то, что он показывает, но и самим практически действовать с предметами, обнаруживая их характерные свойства и особенности, выясняя связи и соотношения, преобразуя их.</a:t>
            </a:r>
          </a:p>
          <a:p>
            <a:pPr marL="514350" indent="-514350">
              <a:buNone/>
            </a:pPr>
            <a:r>
              <a:rPr lang="ru-RU" sz="1800" dirty="0" smtClean="0"/>
              <a:t>             </a:t>
            </a:r>
            <a:endParaRPr lang="ru-RU"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0648"/>
            <a:ext cx="7848872" cy="3570208"/>
          </a:xfrm>
          <a:prstGeom prst="rect">
            <a:avLst/>
          </a:prstGeom>
        </p:spPr>
        <p:txBody>
          <a:bodyPr wrap="square">
            <a:spAutoFit/>
          </a:bodyPr>
          <a:lstStyle/>
          <a:p>
            <a:r>
              <a:rPr lang="ru-RU" sz="2800" b="1" i="1" dirty="0"/>
              <a:t>Методы прямого воздействия</a:t>
            </a:r>
            <a:r>
              <a:rPr lang="ru-RU" b="1" i="1" dirty="0"/>
              <a:t> </a:t>
            </a:r>
            <a:r>
              <a:rPr lang="ru-RU" dirty="0"/>
              <a:t>включают в себя постановку перед ребенком той или иной практической задачи (например, собрать пирамидку, построить из кубиков домик и т.п.), показ образца способа действия, помощь взрослого в его выполнении. Использование методов прямого воздействия эффективно не только для овладения ребенком предметно-практической деятельностью, но и в других сферах его развития – художественно-эстетической, речевой, физической, социально-личностной. При этом методы прямого воздействия не должны подавлять собственную активность ребенка, инициативность и самостоятельность</a:t>
            </a:r>
            <a:r>
              <a:rPr lang="ru-RU" dirty="0" smtClean="0"/>
              <a:t>.</a:t>
            </a:r>
          </a:p>
          <a:p>
            <a:endParaRPr lang="ru-RU" dirty="0"/>
          </a:p>
          <a:p>
            <a:endParaRPr lang="ru-RU" dirty="0" smtClean="0"/>
          </a:p>
          <a:p>
            <a:endParaRPr lang="ru-RU" dirty="0"/>
          </a:p>
          <a:p>
            <a:endParaRPr lang="ru-RU" dirty="0"/>
          </a:p>
        </p:txBody>
      </p:sp>
      <p:sp>
        <p:nvSpPr>
          <p:cNvPr id="3" name="Прямоугольник 2"/>
          <p:cNvSpPr/>
          <p:nvPr/>
        </p:nvSpPr>
        <p:spPr>
          <a:xfrm>
            <a:off x="755576" y="2636911"/>
            <a:ext cx="8064896" cy="3323987"/>
          </a:xfrm>
          <a:prstGeom prst="rect">
            <a:avLst/>
          </a:prstGeom>
        </p:spPr>
        <p:txBody>
          <a:bodyPr wrap="square">
            <a:spAutoFit/>
          </a:bodyPr>
          <a:lstStyle/>
          <a:p>
            <a:r>
              <a:rPr lang="ru-RU" sz="2400" b="1" i="1" dirty="0"/>
              <a:t>Метод </a:t>
            </a:r>
            <a:r>
              <a:rPr lang="ru-RU" sz="2400" b="1" i="1" dirty="0" smtClean="0"/>
              <a:t> опосредованного </a:t>
            </a:r>
            <a:r>
              <a:rPr lang="ru-RU" sz="2400" b="1" i="1" dirty="0"/>
              <a:t>(</a:t>
            </a:r>
            <a:r>
              <a:rPr lang="ru-RU" sz="2400" b="1" i="1" dirty="0" smtClean="0"/>
              <a:t>косвенного) педагогического</a:t>
            </a:r>
            <a:r>
              <a:rPr lang="ru-RU" sz="2400" b="1" i="1" dirty="0"/>
              <a:t> </a:t>
            </a:r>
            <a:r>
              <a:rPr lang="ru-RU" sz="2400" b="1" i="1" dirty="0" smtClean="0"/>
              <a:t> воздействия</a:t>
            </a:r>
            <a:r>
              <a:rPr lang="ru-RU" sz="2400" b="1" i="1" dirty="0"/>
              <a:t>.</a:t>
            </a:r>
            <a:r>
              <a:rPr lang="ru-RU" sz="2400" i="1" dirty="0"/>
              <a:t> </a:t>
            </a:r>
            <a:r>
              <a:rPr lang="ru-RU" sz="2400" i="1" dirty="0" smtClean="0"/>
              <a:t> </a:t>
            </a:r>
            <a:r>
              <a:rPr lang="ru-RU" dirty="0" smtClean="0"/>
              <a:t>При </a:t>
            </a:r>
            <a:r>
              <a:rPr lang="ru-RU" dirty="0"/>
              <a:t>его использовании воспитатель не ставит перед детьми какой-либо конкретной задачи и не определяет прямо способы ее решения. Он дает ребенку советы, поощряет его действия, предлагает на выбор их варианты, создает условия для самообучения, организуя </a:t>
            </a:r>
            <a:r>
              <a:rPr lang="ru-RU" dirty="0" smtClean="0"/>
              <a:t>предметно- развивающую </a:t>
            </a:r>
            <a:r>
              <a:rPr lang="ru-RU" dirty="0"/>
              <a:t>среду, стимулирующую разные виды детской активности. Очень важно в практической работе с детьми раннего возраста сочетать методы прямого и косвенного воздействия так, чтобы первые не превалировали над вторыми. Методы косвенного воздействия незаменимы при организации творческих видов деятельности детей – игры, рисования, лепки, конструирования и </a:t>
            </a:r>
            <a:r>
              <a:rPr lang="ru-RU" dirty="0" smtClean="0"/>
              <a:t>др.</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08720"/>
            <a:ext cx="7488832" cy="5078313"/>
          </a:xfrm>
          <a:prstGeom prst="rect">
            <a:avLst/>
          </a:prstGeom>
        </p:spPr>
        <p:txBody>
          <a:bodyPr wrap="square">
            <a:spAutoFit/>
          </a:bodyPr>
          <a:lstStyle/>
          <a:p>
            <a:r>
              <a:rPr lang="ru-RU" sz="2400" b="1" i="1" dirty="0"/>
              <a:t>Метод проблемного воспитания и обучения </a:t>
            </a:r>
            <a:r>
              <a:rPr lang="ru-RU" sz="2400" b="1" dirty="0"/>
              <a:t>направлен </a:t>
            </a:r>
            <a:r>
              <a:rPr lang="ru-RU" sz="2400" dirty="0"/>
              <a:t>на стимулирование познавательной активности, мышления, самостоятельности ребенка. Он предоставляет детям возможность самим изыскивать средства для решения той или иной задачи (например, открыть коробочку с секретом, собрать машинку из конструктора, выложить узор из мозаики и т.п.). Создать проблемную ситуацию можно с помощью вопросов, загадок, задачек, демонстрации пока еще непонятных ребенку явлений (например, притягивание магнитом металлических предметов, окрашивание воды разными красками и т.п</a:t>
            </a:r>
            <a:r>
              <a:rPr lang="ru-RU" sz="2400" dirty="0" smtClean="0"/>
              <a:t>.).</a:t>
            </a:r>
          </a:p>
          <a:p>
            <a:endParaRPr lang="ru-RU" sz="2400" dirty="0"/>
          </a:p>
          <a:p>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smtClean="0"/>
              <a:t>Формы организации обучения в ДОУ</a:t>
            </a:r>
            <a:endParaRPr lang="ru-RU" sz="3200" dirty="0"/>
          </a:p>
        </p:txBody>
      </p:sp>
      <p:sp>
        <p:nvSpPr>
          <p:cNvPr id="3" name="Содержимое 2"/>
          <p:cNvSpPr>
            <a:spLocks noGrp="1"/>
          </p:cNvSpPr>
          <p:nvPr>
            <p:ph idx="1"/>
          </p:nvPr>
        </p:nvSpPr>
        <p:spPr>
          <a:xfrm>
            <a:off x="628650" y="1484784"/>
            <a:ext cx="7886700" cy="4692179"/>
          </a:xfrm>
        </p:spPr>
        <p:txBody>
          <a:bodyPr/>
          <a:lstStyle/>
          <a:p>
            <a:r>
              <a:rPr lang="ru-RU" sz="2000" b="1" dirty="0" smtClean="0"/>
              <a:t>Индивидуальная форма организации обучения </a:t>
            </a:r>
            <a:r>
              <a:rPr lang="ru-RU" sz="2000" dirty="0" smtClean="0"/>
              <a:t>позволяет индивидуализировать обучение (содержание, методы, средства)</a:t>
            </a:r>
          </a:p>
          <a:p>
            <a:r>
              <a:rPr lang="ru-RU" sz="2000" b="1" dirty="0" smtClean="0"/>
              <a:t>Групповая форма организации обучения</a:t>
            </a:r>
            <a:r>
              <a:rPr lang="ru-RU" sz="2000" dirty="0" smtClean="0"/>
              <a:t> (индивидуально-коллективная). Группа делится на подгруппы. Основания для комплектации: личная симпатия, общность интересов, но не  уровни развития. При этом педагогу, в первую очередь, важно обеспечить взаимодействие детей в процессе обучения.</a:t>
            </a:r>
          </a:p>
          <a:p>
            <a:r>
              <a:rPr lang="ru-RU" sz="2000" b="1" dirty="0" smtClean="0"/>
              <a:t>Фронтальная   форма организации обучения</a:t>
            </a:r>
            <a:r>
              <a:rPr lang="ru-RU" sz="2000" dirty="0" smtClean="0"/>
              <a:t>. Работа со всей группой, четкое расписание, единое содержание.  При этом содержанием обучения на фронтальных занятиях может быть деятельность  художественного характера. Достоинствами формы являются четкая организационная структура, простое управление, возможность взаимодействия детей, экономичность обучения; недостатком - трудности в индивидуализации обучения.</a:t>
            </a:r>
          </a:p>
          <a:p>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8650" y="836712"/>
            <a:ext cx="7886700" cy="5340251"/>
          </a:xfrm>
        </p:spPr>
        <p:txBody>
          <a:bodyPr/>
          <a:lstStyle/>
          <a:p>
            <a:r>
              <a:rPr lang="ru-RU" dirty="0" smtClean="0"/>
              <a:t>Основной формой организации обучения в дошкольном образовательном учреждении является</a:t>
            </a:r>
            <a:r>
              <a:rPr lang="ru-RU" b="1" dirty="0" smtClean="0"/>
              <a:t> непосредственно образовательная деятельность (НОД). </a:t>
            </a:r>
            <a:r>
              <a:rPr lang="ru-RU" dirty="0" smtClean="0"/>
              <a:t>Непосредственно образовательная деятельность организуется и проводится педагогами в соответствии с основной общеобразовательной программой ДОУ. НОД проводится с детьми всех возрастных групп детского сада. В режиме дня каждой группы определяется время проведения НОД, в соответствии с Сан </a:t>
            </a:r>
            <a:r>
              <a:rPr lang="ru-RU" dirty="0" err="1" smtClean="0"/>
              <a:t>ПиН</a:t>
            </a:r>
            <a:r>
              <a:rPr lang="ru-RU" dirty="0" smtClean="0"/>
              <a:t>.</a:t>
            </a:r>
          </a:p>
          <a:p>
            <a:r>
              <a:rPr lang="ru-RU" dirty="0" smtClean="0"/>
              <a:t>НОД  организуется  по пяти образовательным областям.</a:t>
            </a:r>
          </a:p>
          <a:p>
            <a:endParaRPr lang="ru-RU" dirty="0"/>
          </a:p>
        </p:txBody>
      </p:sp>
      <p:sp>
        <p:nvSpPr>
          <p:cNvPr id="4" name="Заголовок 3"/>
          <p:cNvSpPr>
            <a:spLocks noGrp="1"/>
          </p:cNvSpPr>
          <p:nvPr>
            <p:ph type="title"/>
          </p:nvPr>
        </p:nvSpPr>
        <p:spPr>
          <a:xfrm>
            <a:off x="628650" y="365125"/>
            <a:ext cx="7886700" cy="327571"/>
          </a:xfrm>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sz="3600" b="1" dirty="0" smtClean="0"/>
              <a:t>Образовательная область</a:t>
            </a:r>
            <a:r>
              <a:rPr lang="ru-RU" b="1" dirty="0" smtClean="0"/>
              <a:t> </a:t>
            </a:r>
            <a:r>
              <a:rPr lang="ru-RU" dirty="0" smtClean="0"/>
              <a:t>– </a:t>
            </a:r>
            <a:r>
              <a:rPr lang="ru-RU" sz="3200" dirty="0" smtClean="0"/>
              <a:t>это совокупность дисциплин, курсов, модулей учебного плана основной образовательной программы, обеспечивающих  усвоение знаний и умений, формирование компетентностей и социального опыта в разных видах человеческой деятельности.</a:t>
            </a: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Образовательные области</a:t>
            </a:r>
            <a:r>
              <a:rPr lang="ru-RU" dirty="0" smtClean="0"/>
              <a:t/>
            </a:r>
            <a:br>
              <a:rPr lang="ru-RU" dirty="0" smtClean="0"/>
            </a:br>
            <a:r>
              <a:rPr lang="ru-RU" sz="3600" dirty="0" smtClean="0"/>
              <a:t>(в  соответствии с ФГОС ДО)</a:t>
            </a:r>
            <a:endParaRPr lang="ru-RU" sz="3600" dirty="0"/>
          </a:p>
        </p:txBody>
      </p:sp>
      <p:sp>
        <p:nvSpPr>
          <p:cNvPr id="3" name="Содержимое 2"/>
          <p:cNvSpPr>
            <a:spLocks noGrp="1"/>
          </p:cNvSpPr>
          <p:nvPr>
            <p:ph idx="1"/>
          </p:nvPr>
        </p:nvSpPr>
        <p:spPr/>
        <p:txBody>
          <a:bodyPr/>
          <a:lstStyle/>
          <a:p>
            <a:r>
              <a:rPr lang="ru-RU" sz="3600" dirty="0" smtClean="0"/>
              <a:t>Речевое развитие</a:t>
            </a:r>
          </a:p>
          <a:p>
            <a:r>
              <a:rPr lang="ru-RU" sz="3600" dirty="0" smtClean="0"/>
              <a:t>Социально- коммуникативное развитие</a:t>
            </a:r>
          </a:p>
          <a:p>
            <a:r>
              <a:rPr lang="ru-RU" sz="3600" dirty="0" smtClean="0"/>
              <a:t>Познавательное развитие</a:t>
            </a:r>
          </a:p>
          <a:p>
            <a:r>
              <a:rPr lang="ru-RU" sz="3600" dirty="0" smtClean="0"/>
              <a:t>Художественно- эстетическое развитие</a:t>
            </a:r>
          </a:p>
          <a:p>
            <a:r>
              <a:rPr lang="ru-RU" sz="3600" dirty="0" smtClean="0"/>
              <a:t>Физическое развитие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047651"/>
          </a:xfrm>
        </p:spPr>
        <p:txBody>
          <a:bodyPr/>
          <a:lstStyle/>
          <a:p>
            <a:pPr algn="ctr"/>
            <a:r>
              <a:rPr lang="ru-RU" dirty="0" smtClean="0"/>
              <a:t>Интеграция  образовательных областей</a:t>
            </a:r>
            <a:endParaRPr lang="ru-RU" dirty="0"/>
          </a:p>
        </p:txBody>
      </p:sp>
      <p:sp>
        <p:nvSpPr>
          <p:cNvPr id="3" name="Содержимое 2"/>
          <p:cNvSpPr>
            <a:spLocks noGrp="1"/>
          </p:cNvSpPr>
          <p:nvPr>
            <p:ph idx="1"/>
          </p:nvPr>
        </p:nvSpPr>
        <p:spPr>
          <a:xfrm>
            <a:off x="628650" y="1484784"/>
            <a:ext cx="7886700" cy="5112568"/>
          </a:xfrm>
        </p:spPr>
        <p:txBody>
          <a:bodyPr/>
          <a:lstStyle/>
          <a:p>
            <a:r>
              <a:rPr lang="ru-RU" dirty="0" smtClean="0"/>
              <a:t>Основополагающий принцип развития современного дошкольного образования – принцип интеграции образовательных областей.                                   Данный принцип является инновационным для дошкольного образования и обязывает дошкольные образовательные учреждения коренным образом перестроить образовательную деятельность в детском саду на основе синтеза, объединения образовательных областей, который предполагает получение единого целостного образовательного продукта, обеспечивающего формирование интегративных качеств личности дошкольника и  гармоничное его вхождение в социум.</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36712"/>
            <a:ext cx="7344816" cy="5016758"/>
          </a:xfrm>
          <a:prstGeom prst="rect">
            <a:avLst/>
          </a:prstGeom>
        </p:spPr>
        <p:txBody>
          <a:bodyPr wrap="square">
            <a:spAutoFit/>
          </a:bodyPr>
          <a:lstStyle/>
          <a:p>
            <a:r>
              <a:rPr lang="ru-RU" sz="4000" dirty="0" smtClean="0"/>
              <a:t>Интеграция образовательных областей осуществляется  на основе календарно-тематического планирования: выбор определенной темы определяет и подбор к ней образовательных областей, которые всесторонне раскроют ребенку ее содержание.</a:t>
            </a:r>
            <a:endParaRPr lang="ru-RU"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1"/>
            <a:ext cx="8064896" cy="4524315"/>
          </a:xfrm>
          <a:prstGeom prst="rect">
            <a:avLst/>
          </a:prstGeom>
        </p:spPr>
        <p:txBody>
          <a:bodyPr wrap="square">
            <a:spAutoFit/>
          </a:bodyPr>
          <a:lstStyle/>
          <a:p>
            <a:r>
              <a:rPr lang="ru-RU" sz="3200" dirty="0" smtClean="0"/>
              <a:t>Например, тема </a:t>
            </a:r>
            <a:r>
              <a:rPr lang="ru-RU" sz="3200" b="1" dirty="0" smtClean="0"/>
              <a:t>«Мамин праздник» </a:t>
            </a:r>
            <a:r>
              <a:rPr lang="ru-RU" sz="3200" dirty="0" smtClean="0"/>
              <a:t>определяет выбор таких образовательных областей, как «Социально - коммуникативное развитие», «Познавательное развитие»,  «Художественно - эстетическое развитие»,  а также видов деятельности: художественно-творческой, игровой, читательской, познавательно-исследовательской.  Единой организационной формой может быть утренник.</a:t>
            </a:r>
            <a:endParaRPr lang="ru-RU"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136904" cy="6124754"/>
          </a:xfrm>
          <a:prstGeom prst="rect">
            <a:avLst/>
          </a:prstGeom>
        </p:spPr>
        <p:txBody>
          <a:bodyPr wrap="square">
            <a:spAutoFit/>
          </a:bodyPr>
          <a:lstStyle/>
          <a:p>
            <a:r>
              <a:rPr lang="ru-RU" sz="2800" dirty="0" smtClean="0"/>
              <a:t>В течение дня дети читают произведения о маме (В.Осеевой, Ю.Яковлева, Е.Благининой и </a:t>
            </a:r>
            <a:r>
              <a:rPr lang="ru-RU" sz="2800" dirty="0" err="1" smtClean="0"/>
              <a:t>др</a:t>
            </a:r>
            <a:r>
              <a:rPr lang="ru-RU" sz="2800" dirty="0" smtClean="0"/>
              <a:t>), рассматривают «Портрет матери» А.Шилова, сами рисуют портреты мам, делают выставку портретов «Мамы всякие важны», рассказывают о профессиях мам, мастерят подарок для мамы – аппликационную открытку, слушают музыкальные произведения, посвященные мамам ( например, Ф.Шуберта «</a:t>
            </a:r>
            <a:r>
              <a:rPr lang="ru-RU" sz="2800" dirty="0" err="1" smtClean="0"/>
              <a:t>Ave</a:t>
            </a:r>
            <a:r>
              <a:rPr lang="ru-RU" sz="2800" dirty="0" smtClean="0"/>
              <a:t> </a:t>
            </a:r>
            <a:r>
              <a:rPr lang="ru-RU" sz="2800" dirty="0" err="1" smtClean="0"/>
              <a:t>Maria</a:t>
            </a:r>
            <a:r>
              <a:rPr lang="ru-RU" sz="2800" dirty="0" smtClean="0"/>
              <a:t>»), организуют совместно со взрослыми концерт для мам, участвуют в проекте «Мамины наряды» или «Хозяюшка». В такой день полезна встреча с одной из мам, которая поделится с детьми секретами о том, как она готовит любимое лакомство для сына или дочки (секреты могут быть разные).</a:t>
            </a:r>
            <a:endParaRPr lang="ru-RU" sz="2800" dirty="0"/>
          </a:p>
        </p:txBody>
      </p:sp>
    </p:spTree>
  </p:cSld>
  <p:clrMapOvr>
    <a:masterClrMapping/>
  </p:clrMapOvr>
</p:sld>
</file>

<file path=ppt/theme/theme1.xml><?xml version="1.0" encoding="utf-8"?>
<a:theme xmlns:a="http://schemas.openxmlformats.org/drawingml/2006/main" name="17">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Microsoft YaHei"/>
        <a:cs typeface=""/>
      </a:majorFont>
      <a:minorFont>
        <a:latin typeface="Times New Roman"/>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4400" b="0" i="0" u="none" strike="noStrike" cap="none" normalizeH="0" baseline="0" smtClean="0">
            <a:ln>
              <a:noFill/>
            </a:ln>
            <a:solidFill>
              <a:schemeClr val="bg1"/>
            </a:solidFill>
            <a:effectLst/>
            <a:latin typeface="Times New Roman"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4400" b="0" i="0" u="none" strike="noStrike" cap="none" normalizeH="0" baseline="0" smtClean="0">
            <a:ln>
              <a:noFill/>
            </a:ln>
            <a:solidFill>
              <a:schemeClr val="bg1"/>
            </a:solidFill>
            <a:effectLst/>
            <a:latin typeface="Times New Roman" pitchFamily="16"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Microsoft YaHei"/>
        <a:cs typeface=""/>
      </a:majorFont>
      <a:minorFont>
        <a:latin typeface="Times New Roman"/>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4400" b="0" i="0" u="none" strike="noStrike" cap="none" normalizeH="0" baseline="0" smtClean="0">
            <a:ln>
              <a:noFill/>
            </a:ln>
            <a:solidFill>
              <a:schemeClr val="bg1"/>
            </a:solidFill>
            <a:effectLst/>
            <a:latin typeface="Times New Roman"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4400" b="0" i="0" u="none" strike="noStrike" cap="none" normalizeH="0" baseline="0" smtClean="0">
            <a:ln>
              <a:noFill/>
            </a:ln>
            <a:solidFill>
              <a:schemeClr val="bg1"/>
            </a:solidFill>
            <a:effectLst/>
            <a:latin typeface="Times New Roman" pitchFamily="16"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1">
  <a:themeElements>
    <a:clrScheme name="Другая 1">
      <a:dk1>
        <a:srgbClr val="FFFFFF"/>
      </a:dk1>
      <a:lt1>
        <a:sysClr val="window" lastClr="FFFFFF"/>
      </a:lt1>
      <a:dk2>
        <a:srgbClr val="39302A"/>
      </a:dk2>
      <a:lt2>
        <a:srgbClr val="E5DEDB"/>
      </a:lt2>
      <a:accent1>
        <a:srgbClr val="FFDF6A"/>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Другая 2">
      <a:majorFont>
        <a:latin typeface="Monotype Corsiva"/>
        <a:ea typeface=""/>
        <a:cs typeface=""/>
      </a:majorFont>
      <a:minorFont>
        <a:latin typeface="Monotype Corsiva"/>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17</Template>
  <TotalTime>254</TotalTime>
  <Words>395</Words>
  <Application>Microsoft Office PowerPoint</Application>
  <PresentationFormat>Экран (4:3)</PresentationFormat>
  <Paragraphs>41</Paragraphs>
  <Slides>16</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16</vt:i4>
      </vt:variant>
    </vt:vector>
  </HeadingPairs>
  <TitlesOfParts>
    <vt:vector size="19" baseType="lpstr">
      <vt:lpstr>17</vt:lpstr>
      <vt:lpstr>Тема Office</vt:lpstr>
      <vt:lpstr>101</vt:lpstr>
      <vt:lpstr>  СОДЕРЖАНИЕ  ОБУЧЕНИЯ  В ДОУ</vt:lpstr>
      <vt:lpstr>Формы организации обучения в ДОУ</vt:lpstr>
      <vt:lpstr>Слайд 3</vt:lpstr>
      <vt:lpstr>Слайд 4</vt:lpstr>
      <vt:lpstr>Образовательные области (в  соответствии с ФГОС ДО)</vt:lpstr>
      <vt:lpstr>Интеграция  образовательных областей</vt:lpstr>
      <vt:lpstr>Слайд 7</vt:lpstr>
      <vt:lpstr>Слайд 8</vt:lpstr>
      <vt:lpstr>Слайд 9</vt:lpstr>
      <vt:lpstr>Слайд 10</vt:lpstr>
      <vt:lpstr>Любой вид образовательной деятельности будь то НОД, ОД в ходе режимных моментов(беседа, чтение и беседа по содержанию, рассматривание картины, экскурсия, целевая прогулка, прогулка ….) проводится по определённой структуре.</vt:lpstr>
      <vt:lpstr>Структура  НОД</vt:lpstr>
      <vt:lpstr>Третья часть - окончание НОД.</vt:lpstr>
      <vt:lpstr>В  ходе НОД применяются методы:</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СОДЕРЖАНИЕ  ОБУЧЕНИЯ  В ДОУ</dc:title>
  <dc:creator>Premium</dc:creator>
  <cp:lastModifiedBy>Premium</cp:lastModifiedBy>
  <cp:revision>26</cp:revision>
  <dcterms:created xsi:type="dcterms:W3CDTF">2014-11-16T16:48:17Z</dcterms:created>
  <dcterms:modified xsi:type="dcterms:W3CDTF">2014-12-11T13:08:40Z</dcterms:modified>
</cp:coreProperties>
</file>