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5" r:id="rId1"/>
  </p:sldMasterIdLst>
  <p:notesMasterIdLst>
    <p:notesMasterId r:id="rId17"/>
  </p:notesMasterIdLst>
  <p:sldIdLst>
    <p:sldId id="361" r:id="rId2"/>
    <p:sldId id="392" r:id="rId3"/>
    <p:sldId id="363" r:id="rId4"/>
    <p:sldId id="420" r:id="rId5"/>
    <p:sldId id="423" r:id="rId6"/>
    <p:sldId id="432" r:id="rId7"/>
    <p:sldId id="421" r:id="rId8"/>
    <p:sldId id="425" r:id="rId9"/>
    <p:sldId id="424" r:id="rId10"/>
    <p:sldId id="428" r:id="rId11"/>
    <p:sldId id="435" r:id="rId12"/>
    <p:sldId id="436" r:id="rId13"/>
    <p:sldId id="433" r:id="rId14"/>
    <p:sldId id="429" r:id="rId15"/>
    <p:sldId id="416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FF99"/>
    <a:srgbClr val="000000"/>
    <a:srgbClr val="FD6C2B"/>
    <a:srgbClr val="E97C3F"/>
    <a:srgbClr val="CC0099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6" autoAdjust="0"/>
    <p:restoredTop sz="94709" autoAdjust="0"/>
  </p:normalViewPr>
  <p:slideViewPr>
    <p:cSldViewPr snapToGrid="0"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CF3A37-E63F-4EF9-8A21-EA5567A7B48E}" type="datetimeFigureOut">
              <a:rPr lang="ru-RU"/>
              <a:pPr>
                <a:defRPr/>
              </a:pPr>
              <a:t>30.11.2014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124122-4AB7-4A8A-8001-0871AC9C45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24122-4AB7-4A8A-8001-0871AC9C451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Группа 8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15CDA-4B5E-45E1-B603-67F84FDA78EF}" type="datetimeFigureOut">
              <a:rPr lang="ru-RU"/>
              <a:pPr>
                <a:defRPr/>
              </a:pPr>
              <a:t>30.11.2014</a:t>
            </a:fld>
            <a:endParaRPr lang="ru-RU" dirty="0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C1163-4747-4CAF-B8A5-2D6087E8C9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029A-AC4A-4ED5-B831-88038B57ED74}" type="datetimeFigureOut">
              <a:rPr lang="ru-RU"/>
              <a:pPr>
                <a:defRPr/>
              </a:pPr>
              <a:t>30.11.2014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FB2C4-830F-4986-ACAD-DA08595025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" name="Прямоугольник с одним вырезанным скругленным углом 9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ый треугольник 10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55DFB-15D2-4D9B-98A6-E035046FCC4C}" type="datetimeFigureOut">
              <a:rPr lang="ru-RU"/>
              <a:pPr>
                <a:defRPr/>
              </a:pPr>
              <a:t>30.11.2014</a:t>
            </a:fld>
            <a:endParaRPr lang="ru-RU" dirty="0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B8425-9E1B-47EB-B83D-A14AB720F7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7DE2B1-19AB-4B3F-B41E-5289E6E4CB4E}" type="datetimeFigureOut">
              <a:rPr lang="ru-RU"/>
              <a:pPr>
                <a:defRPr/>
              </a:pPr>
              <a:t>30.11.2014</a:t>
            </a:fld>
            <a:endParaRPr lang="ru-RU" dirty="0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08C314-794A-4F13-ACEA-72B07A7035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 descr="лллл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11164" y="348343"/>
            <a:ext cx="8449808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44F1FA">
                <a:alpha val="42999"/>
              </a:srgbClr>
            </a:outerShdw>
          </a:effectLst>
        </p:spPr>
        <p:txBody>
          <a:bodyPr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Муниципальное бюджетное дошкольное образовательное учреждение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 детский сад №15 «Светлячок».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1190625" y="1674813"/>
            <a:ext cx="6751638" cy="2217737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Comic Sans MS"/>
              </a:rPr>
              <a:t>"МУЗЕЙНАЯ </a:t>
            </a:r>
            <a:r>
              <a:rPr lang="ru-RU" sz="3600" b="1" kern="10" dirty="0" smtClean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Comic Sans MS"/>
              </a:rPr>
              <a:t>ПЕДАГОГИКА – </a:t>
            </a:r>
          </a:p>
          <a:p>
            <a:r>
              <a:rPr lang="ru-RU" sz="3600" b="1" kern="10" dirty="0" smtClean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Comic Sans MS"/>
              </a:rPr>
              <a:t>как фактор приобщения дошкольников</a:t>
            </a:r>
          </a:p>
          <a:p>
            <a:r>
              <a:rPr lang="ru-RU" sz="3600" b="1" kern="10" dirty="0" smtClean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Comic Sans MS"/>
              </a:rPr>
              <a:t>к </a:t>
            </a:r>
            <a:r>
              <a:rPr lang="ru-RU" sz="3600" b="1" kern="10" dirty="0" err="1" smtClean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Comic Sans MS"/>
              </a:rPr>
              <a:t>социокультурным</a:t>
            </a:r>
            <a:r>
              <a:rPr lang="ru-RU" sz="3600" b="1" kern="10" dirty="0" smtClean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Comic Sans MS"/>
              </a:rPr>
              <a:t> ценностям"</a:t>
            </a:r>
            <a:endParaRPr lang="ru-RU" sz="3600" b="1" kern="10" dirty="0">
              <a:ln w="2857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5126" name="WordArt 20"/>
          <p:cNvSpPr>
            <a:spLocks noChangeArrowheads="1" noChangeShapeType="1" noTextEdit="1"/>
          </p:cNvSpPr>
          <p:nvPr/>
        </p:nvSpPr>
        <p:spPr bwMode="auto">
          <a:xfrm>
            <a:off x="5442405" y="4244521"/>
            <a:ext cx="3070225" cy="827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Воспитатель </a:t>
            </a:r>
            <a:endParaRPr lang="ru-RU" sz="4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Comic Sans MS"/>
            </a:endParaRPr>
          </a:p>
          <a:p>
            <a:r>
              <a:rPr lang="ru-RU" sz="40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Лысякова</a:t>
            </a:r>
            <a:r>
              <a:rPr lang="ru-RU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 М.С.</a:t>
            </a:r>
            <a:endParaRPr lang="ru-RU" sz="4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Comic Sans MS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757613" y="6002338"/>
            <a:ext cx="21701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44F1FA">
                <a:alpha val="42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2200" b="1" dirty="0">
                <a:solidFill>
                  <a:srgbClr val="0000FF"/>
                </a:solidFill>
                <a:latin typeface="Comic Sans MS" pitchFamily="66" charset="0"/>
              </a:rPr>
              <a:t>2014 год</a:t>
            </a:r>
          </a:p>
        </p:txBody>
      </p:sp>
      <p:pic>
        <p:nvPicPr>
          <p:cNvPr id="5128" name="Picture 23" descr="86901142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0" y="5167313"/>
            <a:ext cx="18621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WordArt 2"/>
          <p:cNvSpPr>
            <a:spLocks noChangeArrowheads="1" noChangeShapeType="1" noTextEdit="1"/>
          </p:cNvSpPr>
          <p:nvPr/>
        </p:nvSpPr>
        <p:spPr bwMode="auto">
          <a:xfrm>
            <a:off x="4240213" y="981075"/>
            <a:ext cx="3810000" cy="429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800" b="1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35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4342" name="Picture 11" descr="F:\Марина\2. КАРТИНКИ - все!\GIF- оформления\сказки\1186330404_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6111" y="4876346"/>
            <a:ext cx="14541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35429" y="154309"/>
            <a:ext cx="82622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Работа по созданию мини-музея </a:t>
            </a:r>
          </a:p>
          <a:p>
            <a:endParaRPr lang="ru-RU" b="1" dirty="0" smtClean="0">
              <a:solidFill>
                <a:srgbClr val="0000FF"/>
              </a:solidFill>
            </a:endParaRPr>
          </a:p>
          <a:p>
            <a:pPr algn="just"/>
            <a:r>
              <a:rPr lang="ru-RU" dirty="0" smtClean="0">
                <a:solidFill>
                  <a:srgbClr val="0000FF"/>
                </a:solidFill>
              </a:rPr>
              <a:t>Работу </a:t>
            </a:r>
            <a:r>
              <a:rPr lang="ru-RU" b="1" i="1" dirty="0" smtClean="0">
                <a:solidFill>
                  <a:srgbClr val="0000FF"/>
                </a:solidFill>
              </a:rPr>
              <a:t>по созданию мини-музея</a:t>
            </a:r>
            <a:r>
              <a:rPr lang="ru-RU" dirty="0" smtClean="0">
                <a:solidFill>
                  <a:srgbClr val="0000FF"/>
                </a:solidFill>
              </a:rPr>
              <a:t> можно разделить на </a:t>
            </a:r>
            <a:r>
              <a:rPr lang="ru-RU" b="1" i="1" dirty="0" smtClean="0">
                <a:solidFill>
                  <a:srgbClr val="0000FF"/>
                </a:solidFill>
              </a:rPr>
              <a:t>три этапа: </a:t>
            </a:r>
          </a:p>
          <a:p>
            <a:pPr algn="just"/>
            <a:endParaRPr lang="ru-RU" dirty="0" smtClean="0">
              <a:solidFill>
                <a:srgbClr val="0000FF"/>
              </a:solidFill>
            </a:endParaRPr>
          </a:p>
          <a:p>
            <a:pPr marL="342900" indent="-342900" algn="just">
              <a:buAutoNum type="arabicPeriod"/>
            </a:pPr>
            <a:r>
              <a:rPr lang="ru-RU" b="1" i="1" dirty="0" smtClean="0">
                <a:solidFill>
                  <a:srgbClr val="0000FF"/>
                </a:solidFill>
              </a:rPr>
              <a:t>Подготовительный этап</a:t>
            </a:r>
            <a:r>
              <a:rPr lang="ru-RU" dirty="0" smtClean="0">
                <a:solidFill>
                  <a:srgbClr val="0000FF"/>
                </a:solidFill>
              </a:rPr>
              <a:t>. В начале работы коллектив группы (дети, воспитатели) вместе с родителями определяют тему и название мини-музея, разрабатывают его модель, выбирают место для размещения. </a:t>
            </a:r>
          </a:p>
          <a:p>
            <a:pPr marL="342900" indent="-342900" algn="just"/>
            <a:r>
              <a:rPr lang="ru-RU" dirty="0" smtClean="0">
                <a:solidFill>
                  <a:srgbClr val="0000FF"/>
                </a:solidFill>
              </a:rPr>
              <a:t>2. </a:t>
            </a:r>
            <a:r>
              <a:rPr lang="ru-RU" b="1" i="1" dirty="0" smtClean="0">
                <a:solidFill>
                  <a:srgbClr val="0000FF"/>
                </a:solidFill>
              </a:rPr>
              <a:t>Практический этап.</a:t>
            </a:r>
            <a:r>
              <a:rPr lang="ru-RU" dirty="0" smtClean="0">
                <a:solidFill>
                  <a:srgbClr val="0000FF"/>
                </a:solidFill>
              </a:rPr>
              <a:t> Взрослые и дети, следуя своим моделям, создают мини-музеи в группах. Большую роль в этом процессе играют родители, которые приносят экспонаты, помогают в оформлении. На последней стадии этого этапа воспитатели вместе с детьми разрабатывают содержание экскурсий по своему музею, причем сами дошкольники могут предложить, что именно они считают нужным рассказать о своих мини-музеях. Желающие становятся экскурсоводами. </a:t>
            </a:r>
          </a:p>
          <a:p>
            <a:pPr marL="342900" indent="-342900" algn="just"/>
            <a:r>
              <a:rPr lang="ru-RU" dirty="0" smtClean="0">
                <a:solidFill>
                  <a:srgbClr val="0000FF"/>
                </a:solidFill>
              </a:rPr>
              <a:t>3. </a:t>
            </a:r>
            <a:r>
              <a:rPr lang="ru-RU" b="1" i="1" dirty="0" smtClean="0">
                <a:solidFill>
                  <a:srgbClr val="0000FF"/>
                </a:solidFill>
              </a:rPr>
              <a:t>Подведение итогов.  </a:t>
            </a:r>
            <a:r>
              <a:rPr lang="ru-RU" dirty="0" smtClean="0">
                <a:solidFill>
                  <a:srgbClr val="0000FF"/>
                </a:solidFill>
              </a:rPr>
              <a:t>Тематика </a:t>
            </a:r>
            <a:r>
              <a:rPr lang="ru-RU" dirty="0" err="1" smtClean="0">
                <a:solidFill>
                  <a:srgbClr val="0000FF"/>
                </a:solidFill>
              </a:rPr>
              <a:t>мини-музев</a:t>
            </a:r>
            <a:r>
              <a:rPr lang="ru-RU" dirty="0" smtClean="0">
                <a:solidFill>
                  <a:srgbClr val="0000FF"/>
                </a:solidFill>
              </a:rPr>
              <a:t> может быть различной («Чудо-дерево», «Лучший друг», «Игрушки-забавы», «Театральные куклы» и т. д.). Результатом деятельности в рамках подобного проекта может быть альбом с фотографиями, рисунками, рассказами детей; большой тематический праздник, выездное мероприятие совместно с родителями и т. п.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WordArt 2"/>
          <p:cNvSpPr>
            <a:spLocks noChangeArrowheads="1" noChangeShapeType="1" noTextEdit="1"/>
          </p:cNvSpPr>
          <p:nvPr/>
        </p:nvSpPr>
        <p:spPr bwMode="auto">
          <a:xfrm>
            <a:off x="4240213" y="981075"/>
            <a:ext cx="3810000" cy="429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800" b="1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35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4341" name="Picture 7" descr="cat19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5388" y="4494893"/>
            <a:ext cx="15986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" y="534297"/>
            <a:ext cx="816428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</a:rPr>
              <a:t>Содержание, оформление и назначение мини-музея обязательно должны отражать специфику возраста детей данной группы и решать образовательные задачи </a:t>
            </a:r>
          </a:p>
          <a:p>
            <a:endParaRPr lang="ru-RU" sz="2400" b="1" dirty="0" smtClean="0">
              <a:solidFill>
                <a:srgbClr val="0000FF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00FF"/>
                </a:solidFill>
              </a:rPr>
              <a:t>выявление</a:t>
            </a:r>
            <a:r>
              <a:rPr lang="ru-RU" sz="2400" dirty="0" smtClean="0">
                <a:solidFill>
                  <a:srgbClr val="0000FF"/>
                </a:solidFill>
              </a:rPr>
              <a:t> творческих способностей детей;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00FF"/>
                </a:solidFill>
              </a:rPr>
              <a:t>расширение</a:t>
            </a:r>
            <a:r>
              <a:rPr lang="ru-RU" sz="2400" dirty="0" smtClean="0">
                <a:solidFill>
                  <a:srgbClr val="0000FF"/>
                </a:solidFill>
              </a:rPr>
              <a:t> представлений о содержании музейной культуры;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00FF"/>
                </a:solidFill>
              </a:rPr>
              <a:t>развитие</a:t>
            </a:r>
            <a:r>
              <a:rPr lang="ru-RU" sz="2400" dirty="0" smtClean="0">
                <a:solidFill>
                  <a:srgbClr val="0000FF"/>
                </a:solidFill>
              </a:rPr>
              <a:t> начальных навыков восприятия музейного языка;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00FF"/>
                </a:solidFill>
              </a:rPr>
              <a:t>создание</a:t>
            </a:r>
            <a:r>
              <a:rPr lang="ru-RU" sz="2400" dirty="0" smtClean="0">
                <a:solidFill>
                  <a:srgbClr val="0000FF"/>
                </a:solidFill>
              </a:rPr>
              <a:t> условий для творческого общения и сотрудничества.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WordArt 2"/>
          <p:cNvSpPr>
            <a:spLocks noChangeArrowheads="1" noChangeShapeType="1" noTextEdit="1"/>
          </p:cNvSpPr>
          <p:nvPr/>
        </p:nvSpPr>
        <p:spPr bwMode="auto">
          <a:xfrm>
            <a:off x="4240213" y="981075"/>
            <a:ext cx="3810000" cy="429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800" b="1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35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429" y="747156"/>
            <a:ext cx="82622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Виды оформления мини-музея: </a:t>
            </a:r>
          </a:p>
          <a:p>
            <a:endParaRPr lang="ru-RU" sz="2400" b="1" i="1" dirty="0" smtClean="0">
              <a:solidFill>
                <a:srgbClr val="0000FF"/>
              </a:solidFill>
            </a:endParaRPr>
          </a:p>
          <a:p>
            <a:pPr algn="just"/>
            <a:r>
              <a:rPr lang="ru-RU" sz="2400" b="1" i="1" dirty="0" smtClean="0">
                <a:solidFill>
                  <a:srgbClr val="0000FF"/>
                </a:solidFill>
              </a:rPr>
              <a:t>1.Горизонтальное размещение экспонатов на одной плоскости </a:t>
            </a:r>
            <a:r>
              <a:rPr lang="ru-RU" sz="2400" dirty="0" smtClean="0">
                <a:solidFill>
                  <a:srgbClr val="0000FF"/>
                </a:solidFill>
              </a:rPr>
              <a:t>(музей камня или морских обитателей лучше будут просматриваться на одной плоскости). </a:t>
            </a:r>
          </a:p>
          <a:p>
            <a:pPr algn="just"/>
            <a:r>
              <a:rPr lang="ru-RU" sz="2400" b="1" i="1" dirty="0" smtClean="0">
                <a:solidFill>
                  <a:srgbClr val="0000FF"/>
                </a:solidFill>
              </a:rPr>
              <a:t>2.Вертикальное расположение экспонатов на полочках, стеллаже</a:t>
            </a:r>
            <a:r>
              <a:rPr lang="ru-RU" sz="2400" dirty="0" smtClean="0">
                <a:solidFill>
                  <a:srgbClr val="0000FF"/>
                </a:solidFill>
              </a:rPr>
              <a:t> (музей народной игрушки, кукол можно расположить рядами в вертикальном расположении, чтобы выделить группы в экспонатах). </a:t>
            </a:r>
            <a:r>
              <a:rPr lang="ru-RU" sz="2400" b="1" i="1" dirty="0" smtClean="0">
                <a:solidFill>
                  <a:srgbClr val="0000FF"/>
                </a:solidFill>
              </a:rPr>
              <a:t>3.На стендах </a:t>
            </a:r>
            <a:r>
              <a:rPr lang="ru-RU" sz="2400" dirty="0" smtClean="0">
                <a:solidFill>
                  <a:srgbClr val="0000FF"/>
                </a:solidFill>
              </a:rPr>
              <a:t>(можно использовать для легких экспонатов, которые могут крепиться к стенду).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7" name="Picture 11" descr="F:\Марина\2. КАРТИНКИ - все!\GIF- оформления\сказки\1186330404_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5482" y="4832803"/>
            <a:ext cx="14541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881799" y="370553"/>
            <a:ext cx="7321575" cy="4638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0000" tIns="46800" rIns="90000" bIns="46800" anchor="ctr">
            <a:spAutoFit/>
          </a:bodyPr>
          <a:lstStyle/>
          <a:p>
            <a:pPr eaLnBrk="0" hangingPunct="0">
              <a:defRPr/>
            </a:pPr>
            <a:r>
              <a:rPr lang="ru-RU" b="1" dirty="0"/>
              <a:t>      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b="1" dirty="0">
                <a:solidFill>
                  <a:srgbClr val="FF0066"/>
                </a:solidFill>
              </a:rPr>
              <a:t>Формы работы с детьми в </a:t>
            </a:r>
            <a:r>
              <a:rPr lang="ru-RU" sz="2400" b="1" dirty="0" smtClean="0">
                <a:solidFill>
                  <a:srgbClr val="FF0066"/>
                </a:solidFill>
              </a:rPr>
              <a:t>мини – музее </a:t>
            </a:r>
            <a:endParaRPr lang="ru-RU" sz="2400" b="1" dirty="0">
              <a:solidFill>
                <a:srgbClr val="FF0066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14438" y="3113088"/>
            <a:ext cx="77120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rgbClr val="0000FF"/>
                </a:solidFill>
              </a:rPr>
              <a:t>- </a:t>
            </a:r>
            <a:r>
              <a:rPr lang="ru-RU" sz="2400" dirty="0" smtClean="0">
                <a:solidFill>
                  <a:srgbClr val="0000FF"/>
                </a:solidFill>
              </a:rPr>
              <a:t>самостоятельное рассматривание экспонатов; 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16390" name="Picture 4" descr="Копия Копия CA2F 2 (54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388" y="1365250"/>
            <a:ext cx="481012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4" descr="Копия Копия CA2F 2 (54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8475" y="2228850"/>
            <a:ext cx="4889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4" descr="Копия Копия CA2F 2 (54)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125" y="3092450"/>
            <a:ext cx="4953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4" descr="Копия Копия CA2F 2 (54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" y="3984625"/>
            <a:ext cx="4730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4" descr="Копия Копия CA2F 2 (54)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4988" y="4848225"/>
            <a:ext cx="5238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4" descr="Копия Копия CA2F 2 (54)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5683250"/>
            <a:ext cx="45878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54113" y="2351088"/>
            <a:ext cx="77120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rgbClr val="0000FF"/>
                </a:solidFill>
              </a:rPr>
              <a:t>- </a:t>
            </a:r>
            <a:r>
              <a:rPr lang="ru-RU" sz="2400" dirty="0" smtClean="0">
                <a:solidFill>
                  <a:srgbClr val="0000FF"/>
                </a:solidFill>
              </a:rPr>
              <a:t>экскурсии для детей и родителей; 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211263" y="4117827"/>
            <a:ext cx="7712075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400" dirty="0" smtClean="0">
                <a:solidFill>
                  <a:srgbClr val="0000FF"/>
                </a:solidFill>
              </a:rPr>
              <a:t>-мастер-класс по изготовлению экспонатов;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247775" y="4941888"/>
            <a:ext cx="77120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rgbClr val="0000FF"/>
                </a:solidFill>
              </a:rPr>
              <a:t>- </a:t>
            </a:r>
            <a:r>
              <a:rPr lang="ru-RU" sz="2400" dirty="0" smtClean="0">
                <a:solidFill>
                  <a:srgbClr val="0000FF"/>
                </a:solidFill>
              </a:rPr>
              <a:t>творческие игры, образовательные путешествия; 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211263" y="1509713"/>
            <a:ext cx="77120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rgbClr val="0000FF"/>
                </a:solidFill>
              </a:rPr>
              <a:t>- </a:t>
            </a:r>
            <a:r>
              <a:rPr lang="ru-RU" sz="2400" dirty="0" smtClean="0">
                <a:solidFill>
                  <a:srgbClr val="0000FF"/>
                </a:solidFill>
              </a:rPr>
              <a:t>мини-беседы с детьми; 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219200" y="5609561"/>
            <a:ext cx="7712075" cy="83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400" dirty="0" smtClean="0">
                <a:solidFill>
                  <a:srgbClr val="0000FF"/>
                </a:solidFill>
              </a:rPr>
              <a:t>-чтение художественной литературы; исследовательская деятельность и т.д.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368800" y="1058863"/>
            <a:ext cx="434975" cy="508000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9268347ee4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427038"/>
            <a:ext cx="8412163" cy="560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2744788" y="1352550"/>
            <a:ext cx="5011737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990099"/>
                </a:solidFill>
              </a:rPr>
              <a:t>… «ВРЕМЕНА ТЕПЕРЬ ДРУГИЕ, </a:t>
            </a:r>
          </a:p>
          <a:p>
            <a:pPr>
              <a:defRPr/>
            </a:pPr>
            <a:r>
              <a:rPr lang="ru-RU" sz="2400" b="1" dirty="0">
                <a:solidFill>
                  <a:srgbClr val="990099"/>
                </a:solidFill>
              </a:rPr>
              <a:t>КАК И ИГРЫ, И ДЕЛА.</a:t>
            </a:r>
            <a:endParaRPr lang="ru-RU" sz="2400" dirty="0">
              <a:solidFill>
                <a:srgbClr val="990099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990099"/>
                </a:solidFill>
              </a:rPr>
              <a:t>ДАЛЕКО УШЛА РОССИЯ </a:t>
            </a:r>
          </a:p>
          <a:p>
            <a:pPr>
              <a:defRPr/>
            </a:pPr>
            <a:r>
              <a:rPr lang="ru-RU" sz="2400" b="1" dirty="0">
                <a:solidFill>
                  <a:srgbClr val="990099"/>
                </a:solidFill>
              </a:rPr>
              <a:t>ОТ СТРАНЫ, КАКОЙ БЫЛА,</a:t>
            </a:r>
            <a:endParaRPr lang="ru-RU" sz="2400" dirty="0">
              <a:solidFill>
                <a:srgbClr val="990099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990099"/>
                </a:solidFill>
              </a:rPr>
              <a:t>НО ПРЕДАНЬЯ СТАРИНЫ </a:t>
            </a:r>
          </a:p>
          <a:p>
            <a:pPr>
              <a:defRPr/>
            </a:pPr>
            <a:r>
              <a:rPr lang="ru-RU" sz="2400" b="1" dirty="0">
                <a:solidFill>
                  <a:srgbClr val="990099"/>
                </a:solidFill>
              </a:rPr>
              <a:t>ЗАБЫВАТЬ МЫ НЕ ДОЛЖНЫ.</a:t>
            </a:r>
            <a:endParaRPr lang="ru-RU" sz="2400" dirty="0">
              <a:solidFill>
                <a:srgbClr val="990099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990099"/>
                </a:solidFill>
              </a:rPr>
              <a:t>СЛАВА РУССКОЙ СТАРИНЕ! </a:t>
            </a:r>
          </a:p>
          <a:p>
            <a:pPr>
              <a:defRPr/>
            </a:pPr>
            <a:r>
              <a:rPr lang="ru-RU" sz="2400" b="1" dirty="0">
                <a:solidFill>
                  <a:srgbClr val="990099"/>
                </a:solidFill>
              </a:rPr>
              <a:t>СЛАВА НАШЕЙ СТОРОНЕ!»</a:t>
            </a:r>
          </a:p>
        </p:txBody>
      </p:sp>
      <p:pic>
        <p:nvPicPr>
          <p:cNvPr id="26628" name="Picture 7" descr="school05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513" y="3568700"/>
            <a:ext cx="1919287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WordArt 3"/>
          <p:cNvSpPr>
            <a:spLocks noChangeArrowheads="1" noChangeShapeType="1" noTextEdit="1"/>
          </p:cNvSpPr>
          <p:nvPr/>
        </p:nvSpPr>
        <p:spPr bwMode="auto">
          <a:xfrm>
            <a:off x="363538" y="1254125"/>
            <a:ext cx="8561387" cy="1463675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r>
              <a:rPr lang="ru-RU" sz="3600" b="1" kern="10">
                <a:ln w="349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77DC3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117088" dir="13763922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</a:t>
            </a:r>
          </a:p>
          <a:p>
            <a:r>
              <a:rPr lang="ru-RU" sz="3600" b="1" kern="10">
                <a:ln w="349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77DC3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117088" dir="13763922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ЗА  ВНИМАНИЕ !</a:t>
            </a:r>
          </a:p>
        </p:txBody>
      </p:sp>
      <p:pic>
        <p:nvPicPr>
          <p:cNvPr id="27652" name="Picture 5" descr="0e1a11b502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6938" y="2430463"/>
            <a:ext cx="23622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2458246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8575" y="5100638"/>
            <a:ext cx="11191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5" name="Picture 7" descr="20671034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1413" y="4567238"/>
            <a:ext cx="1133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8" descr="2458246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7638" y="5300663"/>
            <a:ext cx="11191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1.11111E-6 C 0.00122 -0.00764 0.00069 -0.01574 0.00347 -0.02315 C 0.00417 -0.02523 0.00694 -0.02408 0.00833 -0.02523 C 0.01354 -0.02894 0.01649 -0.0338 0.02066 -0.03889 C 0.02274 -0.04838 0.02674 -0.05208 0.03281 -0.05741 C 0.03628 -0.06435 0.04132 -0.07014 0.04323 -0.07801 C 0.0441 -0.08264 0.0467 -0.09213 0.0467 -0.09213 C 0.04479 -0.14283 0.05087 -0.13333 0.03455 -0.16088 C 0.02483 -0.17732 0.03229 -0.17245 0.02257 -0.17685 C 0.01493 -0.19051 -0.0033 -0.20833 -0.0158 -0.21366 C -0.04531 -0.21296 -0.07569 -0.21482 -0.10521 -0.21134 C -0.10781 -0.21111 -0.10868 -0.20533 -0.11042 -0.20232 C -0.11823 -0.18727 -0.11997 -0.17245 -0.12569 -0.15625 C -0.12517 -0.1412 -0.125 -0.1257 -0.12413 -0.11019 C -0.12396 -0.10787 -0.12378 -0.10486 -0.1224 -0.10324 C -0.1191 -0.09977 -0.11424 -0.10046 -0.11042 -0.09884 C -0.09774 -0.09398 -0.08542 -0.09005 -0.0724 -0.08727 C -0.05365 -0.08843 -0.03247 -0.08056 -0.0158 -0.09213 C -0.01163 -0.09468 -0.00885 -0.1 -0.00503 -0.10324 C 0.00417 -0.12199 -0.00816 -0.09931 0.00347 -0.11482 C 0.00764 -0.1206 0.00833 -0.1287 0.01042 -0.13565 C 0.01094 -0.13796 0.01163 -0.14005 0.01215 -0.14236 C 0.0125 -0.14491 0.01389 -0.14954 0.01389 -0.14954 C 0.01563 -0.1757 0.02135 -0.20162 0.02552 -0.22755 C 0.02691 -0.23519 0.02604 -0.24398 0.02934 -0.25046 C 0.03455 -0.26134 0.03628 -0.26945 0.04479 -0.27361 C 0.05035 -0.27847 0.05625 -0.28102 0.06198 -0.28495 C 0.06406 -0.28611 0.06528 -0.28912 0.06736 -0.28958 C 0.07292 -0.29144 0.07847 -0.29144 0.08455 -0.29213 C 0.1599 -0.31736 0.06753 -0.29653 0.29149 -0.29884 C 0.3066 -0.30833 0.28872 -0.29884 0.31198 -0.30556 C 0.32014 -0.30833 0.32656 -0.31458 0.33455 -0.31736 C 0.3401 -0.32199 0.34444 -0.32847 0.34983 -0.3338 C 0.35191 -0.3412 0.35868 -0.35394 0.35868 -0.3537 C 0.35851 -0.37083 0.36875 -0.44884 0.35174 -0.48264 C 0.34983 -0.49375 0.34635 -0.50741 0.34149 -0.51713 C 0.33819 -0.52384 0.33108 -0.53565 0.33108 -0.53565 C 0.32708 -0.55116 0.33264 -0.53218 0.3224 -0.55162 C 0.32153 -0.55417 0.3217 -0.55648 0.32083 -0.55857 C 0.31823 -0.56343 0.31476 -0.56759 0.31198 -0.57245 C 0.30885 -0.58565 0.31267 -0.57269 0.30521 -0.58634 C 0.29462 -0.60463 0.30313 -0.59583 0.29323 -0.6044 C 0.28524 -0.62014 0.29462 -0.60463 0.28455 -0.61366 C 0.28247 -0.61551 0.2809 -0.61829 0.27934 -0.6206 C 0.27795 -0.62269 0.2776 -0.62593 0.27587 -0.62778 C 0.27188 -0.63148 0.26649 -0.63148 0.26215 -0.63449 C 0.24531 -0.64699 0.22882 -0.6588 0.21042 -0.66667 C 0.20174 -0.67037 0.19531 -0.67593 0.18611 -0.67801 C 0.18056 -0.6831 0.17344 -0.68982 0.16736 -0.6919 C 0.16267 -0.69352 0.15347 -0.69676 0.15347 -0.69676 C 0.12396 -0.7169 0.05434 -0.70926 0.0276 -0.71019 C 0.01788 -0.71181 0.00938 -0.71597 0 -0.71736 C -0.01597 -0.71921 -0.03229 -0.71875 -0.04826 -0.71968 C -0.05365 -0.72014 -0.05868 -0.7206 -0.06389 -0.72199 C -0.06753 -0.72315 -0.07031 -0.72801 -0.07431 -0.7287 C -0.08385 -0.73056 -0.09358 -0.73033 -0.1033 -0.73102 C -0.13733 -0.74607 -0.18819 -0.74051 -0.21892 -0.74236 C -0.24809 -0.74722 -0.27569 -0.74792 -0.30503 -0.74931 C -0.3191 -0.75324 -0.33212 -0.75486 -0.34653 -0.75625 C -0.39809 -0.77014 -0.47656 -0.75764 -0.51372 -0.75625 C -0.53021 -0.7507 -0.52309 -0.75324 -0.53611 -0.74931 C -0.54392 -0.74259 -0.55278 -0.73658 -0.56059 -0.73102 C -0.5658 -0.72107 -0.56997 -0.71181 -0.57413 -0.70139 C -0.57517 -0.69491 -0.57639 -0.68889 -0.57743 -0.68264 C -0.58073 -0.66435 -0.58368 -0.55046 -0.54861 -0.53565 C -0.5434 -0.525 -0.53733 -0.5257 -0.52917 -0.51945 C -0.52674 -0.51759 -0.525 -0.51412 -0.52309 -0.5125 C -0.51667 -0.50857 -0.50955 -0.50718 -0.50399 -0.50556 C -0.46944 -0.50625 -0.43542 -0.50556 -0.40156 -0.50787 C -0.39809 -0.50857 -0.39271 -0.5162 -0.38785 -0.51945 C -0.37847 -0.52685 -0.38924 -0.51482 -0.37569 -0.52639 C -0.36753 -0.53333 -0.36285 -0.54306 -0.3533 -0.54722 C -0.33247 -0.57616 -0.36545 -0.53171 -0.34132 -0.55857 C -0.33767 -0.56273 -0.33524 -0.56898 -0.33281 -0.57454 C -0.33003 -0.58079 -0.32569 -0.59306 -0.32569 -0.59306 C -0.32396 -0.60324 -0.32222 -0.61296 -0.32083 -0.62315 C -0.32187 -0.65 -0.31389 -0.67199 -0.33281 -0.67801 C -0.34271 -0.68727 -0.35295 -0.69398 -0.36372 -0.70139 C -0.38611 -0.69954 -0.42049 -0.70695 -0.44323 -0.68958 C -0.45226 -0.68264 -0.46198 -0.67384 -0.46892 -0.66667 C -0.47257 -0.66389 -0.47917 -0.65787 -0.47917 -0.65718 C -0.48385 -0.64815 -0.48837 -0.63912 -0.49306 -0.62986 C -0.49635 -0.62361 -0.5026 -0.62014 -0.50503 -0.61366 C -0.50729 -0.60903 -0.50903 -0.60417 -0.51267 -0.6 C -0.51372 -0.59769 -0.5158 -0.59583 -0.51719 -0.59306 C -0.52309 -0.5831 -0.52587 -0.5713 -0.5309 -0.56088 C -0.53316 -0.54861 -0.53767 -0.53009 -0.54358 -0.51945 C -0.55243 -0.46204 -0.54618 -0.50301 -0.54358 -0.36574 C -0.54253 -0.32338 -0.50104 -0.30625 -0.47569 -0.30116 C -0.41024 -0.30185 -0.34462 -0.30185 -0.27917 -0.30324 C -0.26979 -0.30347 -0.275 -0.30625 -0.26719 -0.31019 C -0.25538 -0.31597 -0.23819 -0.32732 -0.22569 -0.3287 C -0.20451 -0.33148 -0.14826 -0.33287 -0.13455 -0.3338 C -0.13281 -0.33472 -0.13142 -0.3375 -0.12917 -0.3382 C -0.10382 -0.3412 -0.06215 -0.34329 -0.03646 -0.34491 C -0.00226 -0.35972 -0.02083 -0.35232 0.06198 -0.34491 C 0.06684 -0.34421 0.07083 -0.3375 0.07569 -0.33588 C 0.07708 -0.3338 0.07778 -0.33079 0.07917 -0.3287 C 0.1059 -0.28912 0.09497 -0.32847 0.09497 -0.2412 " pathEditMode="relative" rAng="0" ptsTypes="ffffffffffffffffffffffffffffffffffffffffffffffffffffffffffffffffffffffffffffffffffffffffffffffffffA">
                                      <p:cBhvr>
                                        <p:cTn id="11" dur="5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-3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9268347ee4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474663"/>
            <a:ext cx="8412163" cy="560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462088" y="1384300"/>
            <a:ext cx="6535737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>
                <a:alpha val="50000"/>
              </a:srgbClr>
            </a:outerShdw>
          </a:effectLst>
        </p:spPr>
        <p:txBody>
          <a:bodyPr lIns="539580" tIns="539580" rIns="539580" bIns="539580" anchor="ctr">
            <a:spAutoFit/>
          </a:bodyPr>
          <a:lstStyle/>
          <a:p>
            <a:pPr algn="l">
              <a:defRPr/>
            </a:pPr>
            <a:r>
              <a:rPr lang="ru-RU" dirty="0">
                <a:solidFill>
                  <a:srgbClr val="FF0066"/>
                </a:solidFill>
              </a:rPr>
              <a:t>          </a:t>
            </a:r>
            <a:r>
              <a:rPr lang="ru-RU" sz="2000" b="1" i="1" dirty="0">
                <a:solidFill>
                  <a:srgbClr val="0000FF"/>
                </a:solidFill>
              </a:rPr>
              <a:t>Музей – это смесь искусства и истории, филологии и басни, документа и романа, которая посылает нам через многие годы луч света и доносит уникальные по ценности опыт и знания.                                                      </a:t>
            </a:r>
          </a:p>
          <a:p>
            <a:pPr algn="l">
              <a:defRPr/>
            </a:pPr>
            <a:r>
              <a:rPr lang="ru-RU" sz="2000" b="1" i="1" dirty="0">
                <a:solidFill>
                  <a:srgbClr val="0000FF"/>
                </a:solidFill>
              </a:rPr>
              <a:t>                                                             </a:t>
            </a:r>
          </a:p>
          <a:p>
            <a:pPr algn="l">
              <a:defRPr/>
            </a:pPr>
            <a:r>
              <a:rPr lang="ru-RU" sz="2000" b="1" i="1" dirty="0">
                <a:solidFill>
                  <a:srgbClr val="0000FF"/>
                </a:solidFill>
              </a:rPr>
              <a:t>                                                              Ф. </a:t>
            </a:r>
            <a:r>
              <a:rPr lang="ru-RU" sz="2000" b="1" i="1" dirty="0" err="1">
                <a:solidFill>
                  <a:srgbClr val="0000FF"/>
                </a:solidFill>
              </a:rPr>
              <a:t>Дзери</a:t>
            </a:r>
            <a:r>
              <a:rPr lang="ru-RU" dirty="0">
                <a:solidFill>
                  <a:srgbClr val="0000FF"/>
                </a:solidFill>
              </a:rPr>
              <a:t> </a:t>
            </a:r>
          </a:p>
          <a:p>
            <a:pPr algn="l">
              <a:defRPr/>
            </a:pP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6148" name="Picture 19" descr="school05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7538" y="3638550"/>
            <a:ext cx="1785937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34963" y="1095375"/>
            <a:ext cx="830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b="1"/>
              <a:t>      </a:t>
            </a:r>
            <a:r>
              <a:rPr lang="ru-RU" sz="2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89604" y="436740"/>
            <a:ext cx="8580437" cy="504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sz="2300" dirty="0">
                <a:solidFill>
                  <a:srgbClr val="0000FF"/>
                </a:solidFill>
              </a:rPr>
              <a:t>     </a:t>
            </a:r>
            <a:r>
              <a:rPr lang="ru-RU" sz="2300" b="1" i="1" dirty="0" smtClean="0">
                <a:solidFill>
                  <a:srgbClr val="0000FF"/>
                </a:solidFill>
              </a:rPr>
              <a:t>Дошкольный возраст </a:t>
            </a:r>
            <a:r>
              <a:rPr lang="ru-RU" sz="2300" dirty="0" smtClean="0">
                <a:solidFill>
                  <a:srgbClr val="0000FF"/>
                </a:solidFill>
              </a:rPr>
              <a:t>является самоценным этапом </a:t>
            </a:r>
            <a:r>
              <a:rPr lang="ru-RU" sz="2300" dirty="0" err="1" smtClean="0">
                <a:solidFill>
                  <a:srgbClr val="0000FF"/>
                </a:solidFill>
              </a:rPr>
              <a:t>социокультурного</a:t>
            </a:r>
            <a:r>
              <a:rPr lang="ru-RU" sz="2300" dirty="0" smtClean="0">
                <a:solidFill>
                  <a:srgbClr val="0000FF"/>
                </a:solidFill>
              </a:rPr>
              <a:t> становления личности. </a:t>
            </a:r>
            <a:r>
              <a:rPr lang="ru-RU" sz="2300" dirty="0" err="1" smtClean="0">
                <a:solidFill>
                  <a:srgbClr val="0000FF"/>
                </a:solidFill>
              </a:rPr>
              <a:t>Социокультурное</a:t>
            </a:r>
            <a:r>
              <a:rPr lang="ru-RU" sz="2300" dirty="0" smtClean="0">
                <a:solidFill>
                  <a:srgbClr val="0000FF"/>
                </a:solidFill>
              </a:rPr>
              <a:t> развитие  ребёнка определяется его положением в обществе, системой межличностных отношений со взрослыми и сверстниками, культурой социума в целом. Социальная ситуация  развития создаётся, формируется взрослыми в процессе живого взаимодействия между ребёнком и его окружением, её можно охарактеризовать как уникальную для определённого возраста. Она не повторяется и изменяется с переходом с одного возрастного периода  на другой. </a:t>
            </a:r>
            <a:r>
              <a:rPr lang="ru-RU" sz="2300" dirty="0" err="1" smtClean="0">
                <a:solidFill>
                  <a:srgbClr val="0000FF"/>
                </a:solidFill>
              </a:rPr>
              <a:t>Социокультурные</a:t>
            </a:r>
            <a:r>
              <a:rPr lang="ru-RU" sz="2300" dirty="0" smtClean="0">
                <a:solidFill>
                  <a:srgbClr val="0000FF"/>
                </a:solidFill>
              </a:rPr>
              <a:t> условия развития, которые созданы для дошкольника, не могут удовлетворить потребности школьника, это уже совершенно иная система отношений.</a:t>
            </a:r>
            <a:endParaRPr lang="ru-RU" sz="2300" dirty="0">
              <a:solidFill>
                <a:srgbClr val="0000FF"/>
              </a:solidFill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34963" y="1139825"/>
            <a:ext cx="830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b="1"/>
              <a:t> </a:t>
            </a:r>
            <a:endParaRPr lang="ru-RU" sz="2400">
              <a:solidFill>
                <a:srgbClr val="0000FF"/>
              </a:solidFill>
            </a:endParaRPr>
          </a:p>
        </p:txBody>
      </p:sp>
      <p:pic>
        <p:nvPicPr>
          <p:cNvPr id="16397" name="Picture 13" descr="480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048177">
            <a:off x="7073900" y="5113338"/>
            <a:ext cx="1719263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476478" y="167516"/>
            <a:ext cx="8308975" cy="594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square" lIns="90000" tIns="46800" rIns="90000" bIns="46800" anchor="ctr">
            <a:spAutoFit/>
          </a:bodyPr>
          <a:lstStyle/>
          <a:p>
            <a:endParaRPr lang="ru-RU" sz="4000" b="1" dirty="0" smtClean="0">
              <a:solidFill>
                <a:srgbClr val="0000FF"/>
              </a:solidFill>
            </a:endParaRPr>
          </a:p>
          <a:p>
            <a:r>
              <a:rPr lang="ru-RU" sz="4000" b="1" i="1" dirty="0" smtClean="0">
                <a:solidFill>
                  <a:srgbClr val="0000FF"/>
                </a:solidFill>
              </a:rPr>
              <a:t>Музейная педагогика </a:t>
            </a:r>
          </a:p>
          <a:p>
            <a:r>
              <a:rPr lang="ru-RU" sz="4000" b="1" i="1" dirty="0" smtClean="0">
                <a:solidFill>
                  <a:srgbClr val="0000FF"/>
                </a:solidFill>
              </a:rPr>
              <a:t>как наука </a:t>
            </a: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sz="3200" b="1" i="1" dirty="0" smtClean="0">
                <a:solidFill>
                  <a:srgbClr val="0000FF"/>
                </a:solidFill>
              </a:rPr>
              <a:t>Музейная педагогика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dirty="0" smtClean="0">
                <a:solidFill>
                  <a:srgbClr val="0000FF"/>
                </a:solidFill>
              </a:rPr>
              <a:t>- отрасль музееведения, сформировавшаяся в научную дисциплину и особый образовательный ресурс на стыке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00FF"/>
                </a:solidFill>
              </a:rPr>
              <a:t>Музееведения;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00FF"/>
                </a:solidFill>
              </a:rPr>
              <a:t>педагогики 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00FF"/>
                </a:solidFill>
              </a:rPr>
              <a:t>психологии.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220663" y="730652"/>
            <a:ext cx="8704262" cy="44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sz="2300" dirty="0">
                <a:solidFill>
                  <a:srgbClr val="0000FF"/>
                </a:solidFill>
              </a:rPr>
              <a:t>      </a:t>
            </a:r>
          </a:p>
        </p:txBody>
      </p:sp>
      <p:pic>
        <p:nvPicPr>
          <p:cNvPr id="8197" name="Picture 5" descr="0_5693a_96b3e6f_X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2763" y="5532664"/>
            <a:ext cx="208438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334963" y="1095375"/>
            <a:ext cx="830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b="1"/>
              <a:t>      </a:t>
            </a:r>
            <a:r>
              <a:rPr lang="ru-RU" sz="2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246063" y="1415655"/>
            <a:ext cx="8632825" cy="44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sz="2300" dirty="0">
                <a:solidFill>
                  <a:srgbClr val="0000FF"/>
                </a:solidFill>
              </a:rPr>
              <a:t>      </a:t>
            </a:r>
          </a:p>
        </p:txBody>
      </p:sp>
      <p:pic>
        <p:nvPicPr>
          <p:cNvPr id="6" name="Picture 6" descr="Photo 3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625" y="5372100"/>
            <a:ext cx="1585913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44285" y="1359265"/>
            <a:ext cx="79792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Основной целью музейной педагогики является: приобщение к музеям подрастающего поколения, творческое развитие личности.</a:t>
            </a:r>
            <a:r>
              <a:rPr lang="ru-RU" sz="3200" dirty="0" smtClean="0">
                <a:solidFill>
                  <a:srgbClr val="0000FF"/>
                </a:solidFill>
              </a:rPr>
              <a:t> </a:t>
            </a: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8" name="Picture 8" descr="39875882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6914" y="5913211"/>
            <a:ext cx="6794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334963" y="1095375"/>
            <a:ext cx="830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b="1"/>
              <a:t>      </a:t>
            </a:r>
            <a:r>
              <a:rPr lang="ru-RU" sz="2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174625" y="1246588"/>
            <a:ext cx="8778875" cy="44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300" dirty="0">
                <a:solidFill>
                  <a:srgbClr val="0000FF"/>
                </a:solidFill>
              </a:rPr>
              <a:t>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6313" y="555171"/>
            <a:ext cx="818605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</a:rPr>
              <a:t>Музейная педагогика в ДОУ </a:t>
            </a:r>
          </a:p>
          <a:p>
            <a:pPr algn="just"/>
            <a:endParaRPr lang="ru-RU" sz="240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это </a:t>
            </a:r>
            <a:r>
              <a:rPr lang="ru-RU" sz="2400" b="1" i="1" dirty="0" smtClean="0">
                <a:solidFill>
                  <a:srgbClr val="0000FF"/>
                </a:solidFill>
              </a:rPr>
              <a:t>симбиоз</a:t>
            </a:r>
            <a:r>
              <a:rPr lang="ru-RU" sz="2400" dirty="0" smtClean="0">
                <a:solidFill>
                  <a:srgbClr val="0000FF"/>
                </a:solidFill>
              </a:rPr>
              <a:t> творческой деятельности всего педагогического коллектива, который знакомит дошкольников с феноменами окружающего мира, приобщает к системе общечеловеческих ценностей, к истории, обогащает патриотические чувства и развивает художественный вкус. </a:t>
            </a:r>
          </a:p>
          <a:p>
            <a:pPr algn="just"/>
            <a:endParaRPr lang="ru-RU" sz="240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FF"/>
                </a:solidFill>
              </a:rPr>
              <a:t>Носит иное название – образовательное направление - </a:t>
            </a:r>
            <a:r>
              <a:rPr lang="ru-RU" sz="2400" b="1" i="1" dirty="0" smtClean="0">
                <a:solidFill>
                  <a:srgbClr val="0000FF"/>
                </a:solidFill>
              </a:rPr>
              <a:t>«мини-музей»</a:t>
            </a:r>
            <a:r>
              <a:rPr lang="ru-RU" sz="2400" i="1" dirty="0" smtClean="0">
                <a:solidFill>
                  <a:srgbClr val="0000FF"/>
                </a:solidFill>
              </a:rPr>
              <a:t>.</a:t>
            </a:r>
            <a:endParaRPr lang="ru-RU" sz="2400" i="1" dirty="0">
              <a:solidFill>
                <a:srgbClr val="0000FF"/>
              </a:solidFill>
            </a:endParaRPr>
          </a:p>
        </p:txBody>
      </p:sp>
      <p:pic>
        <p:nvPicPr>
          <p:cNvPr id="7" name="Picture 6" descr="37739799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7080" y="5149623"/>
            <a:ext cx="1443038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345849" y="597931"/>
            <a:ext cx="8308975" cy="523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</a:rPr>
              <a:t>«Мини-музей» в логике ФГОС </a:t>
            </a:r>
          </a:p>
          <a:p>
            <a:pPr algn="just"/>
            <a:endParaRPr lang="ru-RU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Имеет богатый содержательный (разнообразие тем) и методологический (методы и формы взаимодействия с детьми) аспект, для познавательного, социально-коммуникативного, художественно-эстетического и физического развития дошкольников.</a:t>
            </a:r>
          </a:p>
          <a:p>
            <a:pPr algn="just"/>
            <a:endParaRPr lang="ru-RU" sz="240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Несет потенциал развития дошкольника во всех видах детской деятельности.</a:t>
            </a:r>
          </a:p>
          <a:p>
            <a:pPr algn="just"/>
            <a:endParaRPr lang="ru-RU" sz="240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Представляет собой ресурс интеграции образовательных областей в предметно-развивающем пространстве ДОУ.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424544" y="1108947"/>
            <a:ext cx="9136064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square"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sz="2400" dirty="0">
                <a:solidFill>
                  <a:srgbClr val="0000FF"/>
                </a:solidFill>
              </a:rPr>
              <a:t>   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5" name="Picture 7" descr="2917590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8032" y="5504997"/>
            <a:ext cx="10239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334963" y="1095375"/>
            <a:ext cx="830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b="1"/>
              <a:t>      </a:t>
            </a:r>
            <a:r>
              <a:rPr lang="ru-RU" sz="2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252413" y="909489"/>
            <a:ext cx="8467725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tabLst>
                <a:tab pos="474663" algn="l"/>
              </a:tabLst>
              <a:defRPr/>
            </a:pPr>
            <a:r>
              <a:rPr lang="ru-RU" dirty="0"/>
              <a:t>. 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12293" name="Picture 5" descr="1177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580" y="5246007"/>
            <a:ext cx="1504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6943" y="195943"/>
            <a:ext cx="763088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Возможность целенаправленного развития основных интегративных качеств дошкольника</a:t>
            </a:r>
          </a:p>
          <a:p>
            <a:endParaRPr lang="ru-RU" sz="24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Любознательный, активный.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Эмоционально отзывчивый.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Овладевший средствами общения со взрослыми и сверстниками.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Способный управлять своим поведением.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Способный решать интеллектуальные и личностные задачи.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Имеющий первичные представления о себе.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Овладевший необходимыми умениями и навыками.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Овладевший универсальными предпосылками учебной деятельности.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FF"/>
                </a:solidFill>
              </a:rPr>
              <a:t>Физически развитый.</a:t>
            </a:r>
            <a:endParaRPr lang="ru-RU" sz="23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34963" y="1095375"/>
            <a:ext cx="830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b="1"/>
              <a:t>      </a:t>
            </a:r>
            <a:r>
              <a:rPr lang="ru-RU" sz="2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184150" y="1107926"/>
            <a:ext cx="8623300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just" eaLnBrk="0" hangingPunct="0">
              <a:defRPr/>
            </a:pPr>
            <a:r>
              <a:rPr lang="ru-RU" sz="2400" dirty="0">
                <a:solidFill>
                  <a:srgbClr val="0000FF"/>
                </a:solidFill>
              </a:rPr>
              <a:t>     </a:t>
            </a:r>
          </a:p>
        </p:txBody>
      </p:sp>
      <p:pic>
        <p:nvPicPr>
          <p:cNvPr id="13317" name="Picture 5" descr="other%20(659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979534"/>
            <a:ext cx="1747838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1885" y="207566"/>
            <a:ext cx="833845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Для ДОУ</a:t>
            </a:r>
          </a:p>
          <a:p>
            <a:r>
              <a:rPr lang="ru-RU" sz="2400" b="1" i="1" dirty="0" smtClean="0">
                <a:solidFill>
                  <a:srgbClr val="0000FF"/>
                </a:solidFill>
              </a:rPr>
              <a:t>музейная педагогика = проектная деятельность</a:t>
            </a:r>
            <a:r>
              <a:rPr lang="ru-RU" sz="2400" i="1" dirty="0" smtClean="0">
                <a:solidFill>
                  <a:srgbClr val="0000FF"/>
                </a:solidFill>
              </a:rPr>
              <a:t> </a:t>
            </a:r>
          </a:p>
          <a:p>
            <a:endParaRPr lang="ru-RU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</a:rPr>
              <a:t>Музейно-педагогический аспект работы с детьми предполагает не только качество и количество полученной информации, - важно добиться у детей пробуждения творческой активности. Методика построения игровых занятий с дошкольниками предусматривает обязательное включение практической части.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</a:rPr>
              <a:t>При создании программы музейно-педагогической деятельности на первый план выходят проблемы, связанные с выбором ее смыслового стержня и наиболее оптимальных технологий передачи информации, что особенно важно при работе с дошкольниками.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</a:rPr>
              <a:t>Важная особенность мини-музеев — участие в их создании детей и родителей. Дошкольники чувствуют свою причастность к мини-музею. Они могут: участвовать в обсуждении его тематики, приносить из дома экспонаты, ребята из старших групп - проводить экскурсии для младших, пополнять экспозиции своими рисунками. Каждый мини-музей — результат общения, совместной деятельности воспитателя, детей и их семей.</a:t>
            </a:r>
            <a:endParaRPr lang="ru-RU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4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4097</TotalTime>
  <Words>891</Words>
  <Application>Microsoft Office PowerPoint</Application>
  <PresentationFormat>Экран (4:3)</PresentationFormat>
  <Paragraphs>99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4_Поток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Бегей М.</dc:creator>
  <cp:lastModifiedBy>Маша</cp:lastModifiedBy>
  <cp:revision>350</cp:revision>
  <dcterms:created xsi:type="dcterms:W3CDTF">2010-12-06T10:40:59Z</dcterms:created>
  <dcterms:modified xsi:type="dcterms:W3CDTF">2014-11-30T17:16:20Z</dcterms:modified>
</cp:coreProperties>
</file>