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68" r:id="rId13"/>
    <p:sldId id="269" r:id="rId14"/>
    <p:sldId id="272" r:id="rId15"/>
    <p:sldId id="274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86387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B8D27-D9EC-4622-B0A7-7BFCB9142876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40509-2DFA-489C-AA98-E8650DFFED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869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40509-2DFA-489C-AA98-E8650DFFEDB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1764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8079-ACDF-4DAC-9FA7-4F5BA120FF0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E7CD-D645-46B3-BF3F-D6B6662D5D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24000">
        <p:blinds dir="vert"/>
      </p:transition>
    </mc:Choice>
    <mc:Fallback>
      <p:transition advClick="0" advTm="24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8079-ACDF-4DAC-9FA7-4F5BA120FF0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E7CD-D645-46B3-BF3F-D6B6662D5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24000">
        <p:blinds dir="vert"/>
      </p:transition>
    </mc:Choice>
    <mc:Fallback>
      <p:transition advClick="0" advTm="24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8079-ACDF-4DAC-9FA7-4F5BA120FF0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E7CD-D645-46B3-BF3F-D6B6662D5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24000">
        <p:blinds dir="vert"/>
      </p:transition>
    </mc:Choice>
    <mc:Fallback>
      <p:transition advClick="0" advTm="24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8079-ACDF-4DAC-9FA7-4F5BA120FF0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E7CD-D645-46B3-BF3F-D6B6662D5D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24000">
        <p:blinds dir="vert"/>
      </p:transition>
    </mc:Choice>
    <mc:Fallback>
      <p:transition advClick="0" advTm="24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8079-ACDF-4DAC-9FA7-4F5BA120FF0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E7CD-D645-46B3-BF3F-D6B6662D5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24000">
        <p:blinds dir="vert"/>
      </p:transition>
    </mc:Choice>
    <mc:Fallback>
      <p:transition advClick="0" advTm="24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8079-ACDF-4DAC-9FA7-4F5BA120FF0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E7CD-D645-46B3-BF3F-D6B6662D5D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24000">
        <p:blinds dir="vert"/>
      </p:transition>
    </mc:Choice>
    <mc:Fallback>
      <p:transition advClick="0" advTm="24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8079-ACDF-4DAC-9FA7-4F5BA120FF0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E7CD-D645-46B3-BF3F-D6B6662D5D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24000">
        <p:blinds dir="vert"/>
      </p:transition>
    </mc:Choice>
    <mc:Fallback>
      <p:transition advClick="0" advTm="24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8079-ACDF-4DAC-9FA7-4F5BA120FF0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E7CD-D645-46B3-BF3F-D6B6662D5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24000">
        <p:blinds dir="vert"/>
      </p:transition>
    </mc:Choice>
    <mc:Fallback>
      <p:transition advClick="0" advTm="24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8079-ACDF-4DAC-9FA7-4F5BA120FF0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E7CD-D645-46B3-BF3F-D6B6662D5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24000">
        <p:blinds dir="vert"/>
      </p:transition>
    </mc:Choice>
    <mc:Fallback>
      <p:transition advClick="0" advTm="24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8079-ACDF-4DAC-9FA7-4F5BA120FF0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E7CD-D645-46B3-BF3F-D6B6662D5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24000">
        <p:blinds dir="vert"/>
      </p:transition>
    </mc:Choice>
    <mc:Fallback>
      <p:transition advClick="0" advTm="24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8079-ACDF-4DAC-9FA7-4F5BA120FF0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E7CD-D645-46B3-BF3F-D6B6662D5D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24000">
        <p:blinds dir="vert"/>
      </p:transition>
    </mc:Choice>
    <mc:Fallback>
      <p:transition advClick="0" advTm="24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CCE8079-ACDF-4DAC-9FA7-4F5BA120FF0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657E7CD-D645-46B3-BF3F-D6B6662D5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>
    <mc:Choice xmlns:p14="http://schemas.microsoft.com/office/powerpoint/2010/main" xmlns="" Requires="p14">
      <p:transition p14:dur="250" advClick="0" advTm="24000">
        <p:blinds dir="vert"/>
      </p:transition>
    </mc:Choice>
    <mc:Fallback>
      <p:transition advClick="0" advTm="24000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486189"/>
            <a:ext cx="3888432" cy="142554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МК ДОУ ОРВ д</a:t>
            </a:r>
            <a:r>
              <a:rPr lang="en-US" dirty="0" smtClean="0"/>
              <a:t>/</a:t>
            </a:r>
            <a:r>
              <a:rPr lang="ru-RU" dirty="0" smtClean="0"/>
              <a:t>с «Родничок» </a:t>
            </a:r>
          </a:p>
          <a:p>
            <a:r>
              <a:rPr lang="ru-RU" dirty="0" smtClean="0"/>
              <a:t>с. Лазарево</a:t>
            </a:r>
          </a:p>
          <a:p>
            <a:r>
              <a:rPr lang="ru-RU" dirty="0" smtClean="0"/>
              <a:t>Ведяева С.О., воспитатель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208912" cy="2448272"/>
          </a:xfrm>
          <a:effectLst/>
        </p:spPr>
        <p:txBody>
          <a:bodyPr/>
          <a:lstStyle/>
          <a:p>
            <a:pPr marL="182880" indent="0" algn="ctr">
              <a:buNone/>
            </a:pPr>
            <a:r>
              <a:rPr lang="ru-RU" sz="3200" dirty="0" smtClean="0"/>
              <a:t>ИСПОЛЬЗОВАНИЕ МЯГКИХ РАЗВИВАЮЩИХ ПОСОБИЙ В ПОЗНАВАТЕЛЬНОЙ ДЕЯТЕЛЬНОСТИ ДЕТЕЙ МЛАДШЕГО ДОШКОЛЬНОГО ВОЗРАСТА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5" y="4293096"/>
            <a:ext cx="2939819" cy="2204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3212976"/>
            <a:ext cx="2556768" cy="191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8938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6000">
        <p:blinds dir="vert"/>
      </p:transition>
    </mc:Choice>
    <mc:Fallback>
      <p:transition advClick="0" advTm="6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9"/>
            <a:ext cx="3636085" cy="504055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Весна.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5" y="836712"/>
            <a:ext cx="3672408" cy="4800608"/>
          </a:xfrm>
        </p:spPr>
        <p:txBody>
          <a:bodyPr/>
          <a:lstStyle/>
          <a:p>
            <a:r>
              <a:rPr lang="ru-RU" dirty="0" smtClean="0"/>
              <a:t>Решаемые задачи: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/>
              <a:t>з</a:t>
            </a:r>
            <a:r>
              <a:rPr lang="ru-RU" dirty="0" smtClean="0"/>
              <a:t>накомство с таким временем, как весна, с природными изменениями в это время (ярко светит солнце, растаял снег, распустились листочки на деревьях, расцвели цветы, появились насекомые, зазеленела трава);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/>
              <a:t>р</a:t>
            </a:r>
            <a:r>
              <a:rPr lang="ru-RU" dirty="0" smtClean="0"/>
              <a:t>азвитие мелкой моторики (у бабочки складываются крылья, цветочки на деревьях снимаются с пуговок, карман с листьями одуванчика);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/>
              <a:t>р</a:t>
            </a:r>
            <a:r>
              <a:rPr lang="ru-RU" dirty="0" smtClean="0"/>
              <a:t>азвитие внимательности, наблюдательности (сравнение двух бабочек).</a:t>
            </a:r>
            <a:endParaRPr lang="ru-RU" dirty="0"/>
          </a:p>
        </p:txBody>
      </p:sp>
      <p:pic>
        <p:nvPicPr>
          <p:cNvPr id="1026" name="Picture 2" descr="G:\DCIM\100CASIO\CIMG3665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716016" y="692696"/>
            <a:ext cx="3672408" cy="36530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7872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25000">
        <p:blinds dir="vert"/>
      </p:transition>
    </mc:Choice>
    <mc:Fallback>
      <p:transition advClick="0" advTm="2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DCIM\100CASIO\CIMG3677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67544" y="188640"/>
            <a:ext cx="3822492" cy="36064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DCIM\100CASIO\CIMG367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18756"/>
            <a:ext cx="2913531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DCIM\100CASIO\CIMG367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131840" y="3918756"/>
            <a:ext cx="2712720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DCIM\100CASIO\CIMG3668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51520" y="3908060"/>
            <a:ext cx="2697480" cy="2764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:\DCIM\100CASIO\CIMG3664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678681" y="188641"/>
            <a:ext cx="3810000" cy="3606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5873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24000">
        <p:blinds dir="vert"/>
      </p:transition>
    </mc:Choice>
    <mc:Fallback>
      <p:transition advClick="0" advTm="2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7"/>
            <a:ext cx="3636085" cy="5760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 Лето.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572000" y="1196752"/>
            <a:ext cx="4032448" cy="446449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1052736"/>
            <a:ext cx="3924873" cy="4584584"/>
          </a:xfrm>
        </p:spPr>
        <p:txBody>
          <a:bodyPr/>
          <a:lstStyle/>
          <a:p>
            <a:r>
              <a:rPr lang="ru-RU" dirty="0" smtClean="0"/>
              <a:t>Решаемые задачи: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/>
              <a:t>з</a:t>
            </a:r>
            <a:r>
              <a:rPr lang="ru-RU" dirty="0" smtClean="0"/>
              <a:t>накомство с таким временем года, как лето, с природными явлениями (ярко светит солнце, цветут цветы, созревают ягоды, пчелы собирают нектар);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/>
              <a:t>р</a:t>
            </a:r>
            <a:r>
              <a:rPr lang="ru-RU" dirty="0" smtClean="0"/>
              <a:t>азвитие мелкой моторики (снимаем колеса с пуговиц, ягодку прячем за листочек);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/>
              <a:t>о</a:t>
            </a:r>
            <a:r>
              <a:rPr lang="ru-RU" dirty="0" smtClean="0"/>
              <a:t>бучение цвету и формам, геометрическим фигурам (круг, квадрат, овал, треугольник, прямоугольник); умению подбирать предмет по контуру;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/>
              <a:t>р</a:t>
            </a:r>
            <a:r>
              <a:rPr lang="ru-RU" dirty="0" smtClean="0"/>
              <a:t>азвитие внимания, наблюдательности;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/>
              <a:t>р</a:t>
            </a:r>
            <a:r>
              <a:rPr lang="ru-RU" dirty="0" smtClean="0"/>
              <a:t>азвитие образного мышления.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4891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32000">
        <p:blinds dir="vert"/>
      </p:transition>
    </mc:Choice>
    <mc:Fallback>
      <p:transition advClick="0" advTm="32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51293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91144"/>
            <a:ext cx="3917952" cy="2938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07504" y="3129608"/>
            <a:ext cx="4104456" cy="3526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3129608"/>
            <a:ext cx="4195864" cy="3404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57117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10000">
        <p:blinds dir="vert"/>
      </p:transition>
    </mc:Choice>
    <mc:Fallback>
      <p:transition advClick="0" advTm="1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88640"/>
            <a:ext cx="3346450" cy="2507761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88640"/>
            <a:ext cx="3346450" cy="2507761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20175" y="4055883"/>
            <a:ext cx="2736304" cy="26552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4070574"/>
            <a:ext cx="3082566" cy="267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157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24000">
        <p:blinds dir="vert"/>
      </p:transition>
    </mc:Choice>
    <mc:Fallback>
      <p:transition advClick="0" advTm="2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91680" y="692696"/>
            <a:ext cx="6308181" cy="792088"/>
          </a:xfrm>
        </p:spPr>
        <p:txBody>
          <a:bodyPr/>
          <a:lstStyle/>
          <a:p>
            <a:pPr algn="ctr"/>
            <a:r>
              <a:rPr lang="ru-RU" sz="2800" dirty="0" smtClean="0"/>
              <a:t>Результаты использования мягких пособий: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547664" y="1772816"/>
            <a:ext cx="6696744" cy="4248472"/>
          </a:xfrm>
        </p:spPr>
        <p:txBody>
          <a:bodyPr>
            <a:normAutofit lnSpcReduction="10000"/>
          </a:bodyPr>
          <a:lstStyle/>
          <a:p>
            <a:pPr marL="457200" indent="-457200" algn="l">
              <a:buAutoNum type="arabicPeriod"/>
            </a:pPr>
            <a:r>
              <a:rPr lang="ru-RU" dirty="0" smtClean="0"/>
              <a:t>Дети лучше осваивают сенсорные эталоны, повысился интерес к познавательной деятельности, обогащается их речь, развивается мелкая  моторика.</a:t>
            </a:r>
          </a:p>
          <a:p>
            <a:pPr marL="457200" indent="-457200" algn="l">
              <a:buAutoNum type="arabicPeriod"/>
            </a:pPr>
            <a:r>
              <a:rPr lang="ru-RU" dirty="0" smtClean="0"/>
              <a:t>Родители воспитанников приобрели знания о роли развития мелкой моторики, получили консультации о том, как можно ее развивать в разных видах деятельности.</a:t>
            </a:r>
          </a:p>
          <a:p>
            <a:pPr marL="457200" indent="-457200" algn="l">
              <a:buAutoNum type="arabicPeriod"/>
            </a:pPr>
            <a:r>
              <a:rPr lang="ru-RU" dirty="0" smtClean="0"/>
              <a:t>Изменения повлияли и на работу педагогов: появились новые варианты пополнения развивающей среды, повысился творческий потенциал воспитателей, пополнилась база дидактического материала.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7593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24000">
        <p:blinds dir="vert"/>
      </p:transition>
    </mc:Choice>
    <mc:Fallback>
      <p:transition advClick="0" advTm="2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704856" cy="5472608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accent6"/>
                </a:solidFill>
              </a:rPr>
              <a:t>ТВОРЧЕСКИХ ВАМ УСПЕХОВ!</a:t>
            </a:r>
            <a:br>
              <a:rPr lang="ru-RU" sz="6000" dirty="0" smtClean="0">
                <a:solidFill>
                  <a:schemeClr val="accent6"/>
                </a:solidFill>
              </a:rPr>
            </a:br>
            <a:r>
              <a:rPr lang="ru-RU" sz="6000" dirty="0">
                <a:solidFill>
                  <a:schemeClr val="accent6"/>
                </a:solidFill>
              </a:rPr>
              <a:t/>
            </a:r>
            <a:br>
              <a:rPr lang="ru-RU" sz="6000" dirty="0">
                <a:solidFill>
                  <a:schemeClr val="accent6"/>
                </a:solidFill>
              </a:rPr>
            </a:br>
            <a:r>
              <a:rPr lang="ru-RU" sz="6000" dirty="0" smtClean="0">
                <a:solidFill>
                  <a:schemeClr val="accent6"/>
                </a:solidFill>
              </a:rPr>
              <a:t>СПАСИБО ЗА ВНИМАНИЕ!</a:t>
            </a:r>
            <a:endParaRPr lang="ru-RU" sz="6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945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24000">
        <p:blinds dir="vert"/>
      </p:transition>
    </mc:Choice>
    <mc:Fallback>
      <p:transition advClick="0" advTm="2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0800000" flipV="1">
            <a:off x="1331640" y="476672"/>
            <a:ext cx="6512511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Цели создания развивающих пособий: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115616" y="1124744"/>
            <a:ext cx="6400800" cy="5328592"/>
          </a:xfrm>
        </p:spPr>
        <p:txBody>
          <a:bodyPr>
            <a:normAutofit lnSpcReduction="10000"/>
          </a:bodyPr>
          <a:lstStyle/>
          <a:p>
            <a:pPr marL="502920" indent="-457200">
              <a:lnSpc>
                <a:spcPct val="250000"/>
              </a:lnSpc>
              <a:buFont typeface="+mj-lt"/>
              <a:buAutoNum type="arabicPeriod"/>
            </a:pPr>
            <a:r>
              <a:rPr lang="ru-RU" dirty="0" smtClean="0"/>
              <a:t>Развитие  коммуникативных способностей  дошкольников</a:t>
            </a:r>
          </a:p>
          <a:p>
            <a:pPr marL="502920" indent="-457200">
              <a:lnSpc>
                <a:spcPct val="250000"/>
              </a:lnSpc>
              <a:buFont typeface="+mj-lt"/>
              <a:buAutoNum type="arabicPeriod"/>
            </a:pPr>
            <a:r>
              <a:rPr lang="ru-RU" dirty="0" smtClean="0"/>
              <a:t>Развитие познавательно-исследовательской деятельности </a:t>
            </a:r>
          </a:p>
          <a:p>
            <a:pPr marL="502920" indent="-457200">
              <a:lnSpc>
                <a:spcPct val="250000"/>
              </a:lnSpc>
              <a:buFont typeface="+mj-lt"/>
              <a:buAutoNum type="arabicPeriod"/>
            </a:pPr>
            <a:r>
              <a:rPr lang="ru-RU" dirty="0" smtClean="0"/>
              <a:t>Сенсорное развитие</a:t>
            </a:r>
          </a:p>
          <a:p>
            <a:pPr marL="502920" indent="-457200">
              <a:lnSpc>
                <a:spcPct val="250000"/>
              </a:lnSpc>
              <a:buFont typeface="+mj-lt"/>
              <a:buAutoNum type="arabicPeriod"/>
            </a:pPr>
            <a:r>
              <a:rPr lang="ru-RU" dirty="0" smtClean="0"/>
              <a:t>Развитие мелкой моторики рук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2334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22000">
        <p:blinds dir="vert"/>
      </p:transition>
    </mc:Choice>
    <mc:Fallback>
      <p:transition advClick="0" advTm="22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3" y="548681"/>
            <a:ext cx="3935628" cy="720079"/>
          </a:xfrm>
        </p:spPr>
        <p:txBody>
          <a:bodyPr>
            <a:normAutofit/>
          </a:bodyPr>
          <a:lstStyle/>
          <a:p>
            <a:r>
              <a:rPr lang="ru-RU" dirty="0" smtClean="0"/>
              <a:t>Книжка «Малышок»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4225" y="1672828"/>
            <a:ext cx="4016375" cy="3012281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11560" y="1412776"/>
            <a:ext cx="3852865" cy="422454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dirty="0" smtClean="0"/>
              <a:t>Решаемые задачи: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v"/>
            </a:pPr>
            <a:r>
              <a:rPr lang="ru-RU" dirty="0"/>
              <a:t>з</a:t>
            </a:r>
            <a:r>
              <a:rPr lang="ru-RU" dirty="0" smtClean="0"/>
              <a:t>накомство с величиной, цветом (ножки у осьминога, пирамидка);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v"/>
            </a:pPr>
            <a:r>
              <a:rPr lang="ru-RU" dirty="0"/>
              <a:t>р</a:t>
            </a:r>
            <a:r>
              <a:rPr lang="ru-RU" dirty="0" smtClean="0"/>
              <a:t>азвитие умения складывать по величине (детали пирамидки на контактной ленте);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v"/>
            </a:pPr>
            <a:r>
              <a:rPr lang="ru-RU" dirty="0"/>
              <a:t>з</a:t>
            </a:r>
            <a:r>
              <a:rPr lang="ru-RU" dirty="0" smtClean="0"/>
              <a:t>накомство с временными понятиями (день и ночь);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v"/>
            </a:pPr>
            <a:r>
              <a:rPr lang="ru-RU" dirty="0"/>
              <a:t>о</a:t>
            </a:r>
            <a:r>
              <a:rPr lang="ru-RU" dirty="0" smtClean="0"/>
              <a:t>бучение обращению с пуговицами (цветы) и кнопками (звезды на небе);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v"/>
            </a:pPr>
            <a:r>
              <a:rPr lang="ru-RU" dirty="0" smtClean="0"/>
              <a:t>развитие любознательности, наблюдательности, внимания;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v"/>
            </a:pPr>
            <a:r>
              <a:rPr lang="ru-RU" dirty="0"/>
              <a:t>р</a:t>
            </a:r>
            <a:r>
              <a:rPr lang="ru-RU" dirty="0" smtClean="0"/>
              <a:t>азвитие мелкой моторики.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3699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30000">
        <p:blinds dir="vert"/>
      </p:transition>
    </mc:Choice>
    <mc:Fallback>
      <p:transition advClick="0" advTm="3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94247" y="678423"/>
            <a:ext cx="3342199" cy="2506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960120" y="260648"/>
            <a:ext cx="2750378" cy="3321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613718"/>
            <a:ext cx="3960440" cy="3066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117" r="-7851"/>
          <a:stretch/>
        </p:blipFill>
        <p:spPr>
          <a:xfrm>
            <a:off x="933131" y="3613717"/>
            <a:ext cx="3347900" cy="3035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5667764" y="666581"/>
            <a:ext cx="328108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88347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12000">
        <p:blinds dir="vert"/>
      </p:transition>
    </mc:Choice>
    <mc:Fallback>
      <p:transition advClick="0" advTm="12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90129" y="191181"/>
            <a:ext cx="3011724" cy="2997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273242" y="248035"/>
            <a:ext cx="3267343" cy="3069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3120"/>
          <a:stretch/>
        </p:blipFill>
        <p:spPr>
          <a:xfrm rot="5400000">
            <a:off x="267417" y="3497868"/>
            <a:ext cx="3114564" cy="2754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989"/>
          <a:stretch/>
        </p:blipFill>
        <p:spPr>
          <a:xfrm>
            <a:off x="3275855" y="3390128"/>
            <a:ext cx="2528749" cy="3052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769" b="-5139"/>
          <a:stretch/>
        </p:blipFill>
        <p:spPr>
          <a:xfrm rot="5400000">
            <a:off x="5770377" y="3595375"/>
            <a:ext cx="3036951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3554"/>
          <a:stretch/>
        </p:blipFill>
        <p:spPr>
          <a:xfrm>
            <a:off x="6540584" y="248035"/>
            <a:ext cx="2351895" cy="3069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27196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14000">
        <p:blinds dir="vert"/>
      </p:transition>
    </mc:Choice>
    <mc:Fallback>
      <p:transition advClick="0" advTm="1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404665"/>
            <a:ext cx="4367676" cy="792088"/>
          </a:xfrm>
        </p:spPr>
        <p:txBody>
          <a:bodyPr/>
          <a:lstStyle/>
          <a:p>
            <a:pPr algn="ctr"/>
            <a:r>
              <a:rPr lang="ru-RU" dirty="0" smtClean="0"/>
              <a:t>Развивающие коврики «Времена года»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142984"/>
            <a:ext cx="4182616" cy="36724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196752"/>
            <a:ext cx="4212905" cy="5256584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Осень.</a:t>
            </a:r>
          </a:p>
          <a:p>
            <a:r>
              <a:rPr lang="ru-RU" sz="1600" dirty="0" smtClean="0"/>
              <a:t>Решаемые задачи: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/>
              <a:t>з</a:t>
            </a:r>
            <a:r>
              <a:rPr lang="ru-RU" sz="1600" dirty="0" smtClean="0"/>
              <a:t>накомство с таким временем года, как осень, с природными изменениями (листва на дереве поменяла цвет);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/>
              <a:t>з</a:t>
            </a:r>
            <a:r>
              <a:rPr lang="ru-RU" sz="1600" dirty="0" smtClean="0"/>
              <a:t>накомство с явлениями, связанными с осенью (сбор грибов, сбор урожая);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 smtClean="0"/>
              <a:t>изучение цвета;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/>
              <a:t>о</a:t>
            </a:r>
            <a:r>
              <a:rPr lang="ru-RU" sz="1600" dirty="0" smtClean="0"/>
              <a:t>бучение обращению с разными видами застежек;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/>
              <a:t>р</a:t>
            </a:r>
            <a:r>
              <a:rPr lang="ru-RU" sz="1600" dirty="0" smtClean="0"/>
              <a:t>азвитие умения классифицировать (распределяя листья в кармашки в зависимости от цвета).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821892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30000">
        <p:blinds dir="vert"/>
      </p:transition>
    </mc:Choice>
    <mc:Fallback>
      <p:transition advClick="0" advTm="3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897"/>
          <a:stretch/>
        </p:blipFill>
        <p:spPr>
          <a:xfrm>
            <a:off x="179512" y="116632"/>
            <a:ext cx="2810436" cy="2781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9948" y="260648"/>
            <a:ext cx="3209146" cy="2637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3306116"/>
            <a:ext cx="3621197" cy="2715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4521" y="3306116"/>
            <a:ext cx="3500663" cy="2625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172877" y="260648"/>
            <a:ext cx="2915889" cy="2616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16765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13000">
        <p:blinds dir="vert"/>
      </p:transition>
    </mc:Choice>
    <mc:Fallback>
      <p:transition advClick="0" advTm="13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404665"/>
            <a:ext cx="3636085" cy="432047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Зима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1124744"/>
            <a:ext cx="4464495" cy="4104456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67545" y="908720"/>
            <a:ext cx="3744416" cy="4728600"/>
          </a:xfrm>
        </p:spPr>
        <p:txBody>
          <a:bodyPr/>
          <a:lstStyle/>
          <a:p>
            <a:r>
              <a:rPr lang="ru-RU" dirty="0" smtClean="0"/>
              <a:t>Решение задач: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/>
              <a:t>з</a:t>
            </a:r>
            <a:r>
              <a:rPr lang="ru-RU" dirty="0" smtClean="0"/>
              <a:t>накомство с таким временем года, как зима, с природными изменениями в зимнее время (деревья стоят без листочков, ель стоит зеленая, в берлоге спит медведь);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/>
              <a:t>р</a:t>
            </a:r>
            <a:r>
              <a:rPr lang="ru-RU" dirty="0" smtClean="0"/>
              <a:t>азвитие тактильных ощущений (варежки с мехом и бусинами);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/>
              <a:t>р</a:t>
            </a:r>
            <a:r>
              <a:rPr lang="ru-RU" dirty="0" smtClean="0"/>
              <a:t>азвитие мелкой моторики (украшаем елку);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/>
              <a:t>о</a:t>
            </a:r>
            <a:r>
              <a:rPr lang="ru-RU" dirty="0" smtClean="0"/>
              <a:t>бучение обращению с молнией, кнопками;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/>
              <a:t>з</a:t>
            </a:r>
            <a:r>
              <a:rPr lang="ru-RU" dirty="0" smtClean="0"/>
              <a:t>накомство с величиной, развитие умения складывать по величине (детали снеговика на контактной ленте).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4663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30000">
        <p:blinds dir="vert"/>
      </p:transition>
    </mc:Choice>
    <mc:Fallback>
      <p:transition advClick="0" advTm="3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187624" y="332656"/>
            <a:ext cx="2783540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404664"/>
            <a:ext cx="2939818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394" y="2780928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2780928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99841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11000">
        <p:blinds dir="vert"/>
      </p:transition>
    </mc:Choice>
    <mc:Fallback>
      <p:transition advClick="0" advTm="1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879</TotalTime>
  <Words>482</Words>
  <Application>Microsoft Office PowerPoint</Application>
  <PresentationFormat>Экран (4:3)</PresentationFormat>
  <Paragraphs>50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ИСПОЛЬЗОВАНИЕ МЯГКИХ РАЗВИВАЮЩИХ ПОСОБИЙ В ПОЗНАВАТЕЛЬНОЙ ДЕЯТЕЛЬНОСТИ ДЕТЕЙ МЛАДШЕГО ДОШКОЛЬНОГО ВОЗРАСТА</vt:lpstr>
      <vt:lpstr>Цели создания развивающих пособий:</vt:lpstr>
      <vt:lpstr>Книжка «Малышок»</vt:lpstr>
      <vt:lpstr>Слайд 4</vt:lpstr>
      <vt:lpstr>Слайд 5</vt:lpstr>
      <vt:lpstr>Развивающие коврики «Времена года»</vt:lpstr>
      <vt:lpstr>Слайд 7</vt:lpstr>
      <vt:lpstr>Зима.</vt:lpstr>
      <vt:lpstr>Слайд 9</vt:lpstr>
      <vt:lpstr>Весна.</vt:lpstr>
      <vt:lpstr>Слайд 11</vt:lpstr>
      <vt:lpstr> Лето.</vt:lpstr>
      <vt:lpstr>Слайд 13</vt:lpstr>
      <vt:lpstr>Слайд 14</vt:lpstr>
      <vt:lpstr>Результаты использования мягких пособий:</vt:lpstr>
      <vt:lpstr>ТВОРЧЕСКИХ ВАМ УСПЕХОВ!  СПАСИБО ЗА ВНИМАНИЕ!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</dc:title>
  <dc:creator>DNA7 X86</dc:creator>
  <cp:lastModifiedBy>1</cp:lastModifiedBy>
  <cp:revision>38</cp:revision>
  <dcterms:created xsi:type="dcterms:W3CDTF">2012-11-13T15:18:10Z</dcterms:created>
  <dcterms:modified xsi:type="dcterms:W3CDTF">2014-10-23T09:40:03Z</dcterms:modified>
</cp:coreProperties>
</file>