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29"/>
  </p:notesMasterIdLst>
  <p:sldIdLst>
    <p:sldId id="256" r:id="rId2"/>
    <p:sldId id="286" r:id="rId3"/>
    <p:sldId id="257" r:id="rId4"/>
    <p:sldId id="259" r:id="rId5"/>
    <p:sldId id="265" r:id="rId6"/>
    <p:sldId id="266" r:id="rId7"/>
    <p:sldId id="260" r:id="rId8"/>
    <p:sldId id="291" r:id="rId9"/>
    <p:sldId id="292" r:id="rId10"/>
    <p:sldId id="294" r:id="rId11"/>
    <p:sldId id="295" r:id="rId12"/>
    <p:sldId id="297" r:id="rId13"/>
    <p:sldId id="298" r:id="rId14"/>
    <p:sldId id="299" r:id="rId15"/>
    <p:sldId id="303" r:id="rId16"/>
    <p:sldId id="296" r:id="rId17"/>
    <p:sldId id="290" r:id="rId18"/>
    <p:sldId id="301" r:id="rId19"/>
    <p:sldId id="302" r:id="rId20"/>
    <p:sldId id="270" r:id="rId21"/>
    <p:sldId id="275" r:id="rId22"/>
    <p:sldId id="288" r:id="rId23"/>
    <p:sldId id="304" r:id="rId24"/>
    <p:sldId id="279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D18A849-F861-4A77-8014-5FEADCED7F71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4DEB5FD-98C1-4BD5-9FC2-94547BD3F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DC2CCB-65A9-4CA0-B974-08E2AD77F464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9FC50F-0160-448F-AF9C-6F66B7F5C52B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57DD88-D151-4A95-8A59-679D82AC3541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47B6F-E17F-401E-A84A-B61D0EF7A7D3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F1AFE-6EC2-4EB7-AA82-797FA5274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151C-1235-444B-B58A-A0B9505E6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6F7C-FE62-4DBE-9275-E44AD961E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A8C3-C37A-4FBE-8DA9-113888D7E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A652-2104-42D6-8EEA-293F928E1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08CB-4046-422D-8A2F-A920EE2E7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B93D-1A97-4BD7-827A-D7A9AC392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F8830-5F07-413A-9E53-505278EDA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1F4D-BC95-4C9C-93B5-0613B3E75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0D8C4-D885-4AD5-B0B8-6AA182293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4F7CF-63A7-486E-A152-5C3F1314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50000">
              <a:schemeClr val="bg1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3EB2226-D44B-43F1-AA78-26708B1B6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652963"/>
            <a:ext cx="7343775" cy="172878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r" eaLnBrk="1" hangingPunct="1"/>
            <a:r>
              <a:rPr lang="ru-RU" sz="2800" b="1" i="1" smtClean="0">
                <a:latin typeface="Bookman Old Style" pitchFamily="18" charset="0"/>
              </a:rPr>
              <a:t> Авторы: Попюк В.В.</a:t>
            </a:r>
          </a:p>
          <a:p>
            <a:pPr algn="r" eaLnBrk="1" hangingPunct="1"/>
            <a:r>
              <a:rPr lang="ru-RU" sz="2800" b="1" i="1" smtClean="0">
                <a:latin typeface="Bookman Old Style" pitchFamily="18" charset="0"/>
              </a:rPr>
              <a:t>Тимонова О.Н.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062912" cy="2808288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chemeClr val="accent2"/>
                </a:solidFill>
                <a:latin typeface="Bookman Old Style" pitchFamily="18" charset="0"/>
              </a:rPr>
              <a:t>«Влияние классической музыки на развитие творческих музыкальных способностей детей»</a:t>
            </a:r>
          </a:p>
        </p:txBody>
      </p:sp>
      <p:pic>
        <p:nvPicPr>
          <p:cNvPr id="3076" name="Picture 6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24479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771775" y="404813"/>
            <a:ext cx="464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ГБОУ ЦРР Детский сад №1214 «Ивушка»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Группы детских музыкальных инструментов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 flipV="1">
            <a:off x="323850" y="8366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 rot="598200">
            <a:off x="3673883" y="2855244"/>
            <a:ext cx="3188253" cy="2380562"/>
          </a:xfrm>
          <a:prstGeom prst="roundRect">
            <a:avLst>
              <a:gd name="adj" fmla="val 1717"/>
            </a:avLst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44538" y="1341438"/>
            <a:ext cx="2747962" cy="3725862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Духовые: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Свирель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Флейта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Кларнет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Саксофон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Триола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Мелодика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840734" y="1530042"/>
            <a:ext cx="1916832" cy="1916832"/>
          </a:xfrm>
          <a:prstGeom prst="round2DiagRect">
            <a:avLst>
              <a:gd name="adj1" fmla="val 50000"/>
              <a:gd name="adj2" fmla="val 0"/>
            </a:avLst>
          </a:prstGeom>
        </p:spPr>
      </p:pic>
      <p:pic>
        <p:nvPicPr>
          <p:cNvPr id="11271" name="Рисунок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13325"/>
            <a:ext cx="3825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4"/>
          <p:cNvSpPr txBox="1">
            <a:spLocks noChangeArrowheads="1"/>
          </p:cNvSpPr>
          <p:nvPr/>
        </p:nvSpPr>
        <p:spPr bwMode="auto">
          <a:xfrm>
            <a:off x="1196975" y="6122988"/>
            <a:ext cx="1397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мелодика</a:t>
            </a:r>
          </a:p>
        </p:txBody>
      </p:sp>
      <p:sp>
        <p:nvSpPr>
          <p:cNvPr id="11273" name="TextBox 7"/>
          <p:cNvSpPr txBox="1">
            <a:spLocks noChangeArrowheads="1"/>
          </p:cNvSpPr>
          <p:nvPr/>
        </p:nvSpPr>
        <p:spPr bwMode="auto">
          <a:xfrm>
            <a:off x="3506788" y="2636838"/>
            <a:ext cx="125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флейта</a:t>
            </a:r>
          </a:p>
        </p:txBody>
      </p:sp>
      <p:pic>
        <p:nvPicPr>
          <p:cNvPr id="11274" name="Рисунок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751957">
            <a:off x="4916487" y="3846513"/>
            <a:ext cx="1114425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Объект 2"/>
          <p:cNvPicPr>
            <a:picLocks noGrp="1" noChangeAspect="1"/>
          </p:cNvPicPr>
          <p:nvPr>
            <p:ph sz="half" idx="2"/>
          </p:nvPr>
        </p:nvPicPr>
        <p:blipFill>
          <a:blip r:embed="rId7" cstate="email"/>
          <a:srcRect/>
          <a:stretch>
            <a:fillRect/>
          </a:stretch>
        </p:blipFill>
        <p:spPr>
          <a:xfrm rot="21175440">
            <a:off x="4918075" y="1427163"/>
            <a:ext cx="2678113" cy="1690687"/>
          </a:xfrm>
        </p:spPr>
      </p:pic>
      <p:sp>
        <p:nvSpPr>
          <p:cNvPr id="11276" name="TextBox 2"/>
          <p:cNvSpPr txBox="1">
            <a:spLocks noChangeArrowheads="1"/>
          </p:cNvSpPr>
          <p:nvPr/>
        </p:nvSpPr>
        <p:spPr bwMode="auto">
          <a:xfrm>
            <a:off x="4787900" y="44069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триола</a:t>
            </a:r>
          </a:p>
        </p:txBody>
      </p:sp>
      <p:sp>
        <p:nvSpPr>
          <p:cNvPr id="11277" name="TextBox 9"/>
          <p:cNvSpPr txBox="1">
            <a:spLocks noChangeArrowheads="1"/>
          </p:cNvSpPr>
          <p:nvPr/>
        </p:nvSpPr>
        <p:spPr bwMode="auto">
          <a:xfrm>
            <a:off x="5473700" y="5630863"/>
            <a:ext cx="1252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кларнет</a:t>
            </a:r>
          </a:p>
        </p:txBody>
      </p:sp>
      <p:sp>
        <p:nvSpPr>
          <p:cNvPr id="11278" name="TextBox 3"/>
          <p:cNvSpPr txBox="1">
            <a:spLocks noChangeArrowheads="1"/>
          </p:cNvSpPr>
          <p:nvPr/>
        </p:nvSpPr>
        <p:spPr bwMode="auto">
          <a:xfrm>
            <a:off x="6257925" y="2557463"/>
            <a:ext cx="1098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свирель</a:t>
            </a:r>
          </a:p>
        </p:txBody>
      </p:sp>
      <p:pic>
        <p:nvPicPr>
          <p:cNvPr id="11279" name="Рисунок 3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748052">
            <a:off x="6699250" y="2676525"/>
            <a:ext cx="2085975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TextBox 5"/>
          <p:cNvSpPr txBox="1">
            <a:spLocks noChangeArrowheads="1"/>
          </p:cNvSpPr>
          <p:nvPr/>
        </p:nvSpPr>
        <p:spPr bwMode="auto">
          <a:xfrm>
            <a:off x="7566025" y="6135688"/>
            <a:ext cx="1309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саксофон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Группы детских музыкальных инструментов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44538" y="1719263"/>
            <a:ext cx="2747962" cy="2357437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Струнные: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Цитра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Цимбалы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Арфа 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Гусли 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827088" y="1125538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/>
          </a:blip>
          <a:srcRect/>
          <a:stretch/>
        </p:blipFill>
        <p:spPr>
          <a:xfrm>
            <a:off x="6780778" y="3268922"/>
            <a:ext cx="2327726" cy="3303350"/>
          </a:xfrm>
          <a:prstGeom prst="roundRect">
            <a:avLst>
              <a:gd name="adj" fmla="val 28058"/>
            </a:avLst>
          </a:prstGeom>
        </p:spPr>
      </p:pic>
      <p:pic>
        <p:nvPicPr>
          <p:cNvPr id="12294" name="Рисунок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93119" y="1592263"/>
            <a:ext cx="3403006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571603" y="4225890"/>
            <a:ext cx="2856379" cy="1864581"/>
          </a:xfrm>
          <a:prstGeom prst="roundRect">
            <a:avLst>
              <a:gd name="adj" fmla="val 27745"/>
            </a:avLst>
          </a:prstGeom>
        </p:spPr>
      </p:pic>
      <p:sp>
        <p:nvSpPr>
          <p:cNvPr id="12296" name="TextBox 4"/>
          <p:cNvSpPr txBox="1">
            <a:spLocks noChangeArrowheads="1"/>
          </p:cNvSpPr>
          <p:nvPr/>
        </p:nvSpPr>
        <p:spPr bwMode="auto">
          <a:xfrm>
            <a:off x="8172450" y="6173788"/>
            <a:ext cx="86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арфа</a:t>
            </a:r>
          </a:p>
        </p:txBody>
      </p:sp>
      <p:sp>
        <p:nvSpPr>
          <p:cNvPr id="12297" name="TextBox 5"/>
          <p:cNvSpPr txBox="1">
            <a:spLocks noChangeArrowheads="1"/>
          </p:cNvSpPr>
          <p:nvPr/>
        </p:nvSpPr>
        <p:spPr bwMode="auto">
          <a:xfrm>
            <a:off x="1692275" y="6308725"/>
            <a:ext cx="2447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детские цимбалы</a:t>
            </a:r>
          </a:p>
        </p:txBody>
      </p:sp>
      <p:sp>
        <p:nvSpPr>
          <p:cNvPr id="12298" name="TextBox 6"/>
          <p:cNvSpPr txBox="1">
            <a:spLocks noChangeArrowheads="1"/>
          </p:cNvSpPr>
          <p:nvPr/>
        </p:nvSpPr>
        <p:spPr bwMode="auto">
          <a:xfrm>
            <a:off x="4716463" y="3500438"/>
            <a:ext cx="1223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цитра</a:t>
            </a:r>
          </a:p>
        </p:txBody>
      </p:sp>
      <p:pic>
        <p:nvPicPr>
          <p:cNvPr id="12299" name="Рисунок 7"/>
          <p:cNvPicPr>
            <a:picLocks noChangeAspect="1"/>
          </p:cNvPicPr>
          <p:nvPr/>
        </p:nvPicPr>
        <p:blipFill>
          <a:blip r:embed="rId6"/>
          <a:srcRect l="10585" t="17688" r="15424" b="21722"/>
          <a:stretch>
            <a:fillRect/>
          </a:stretch>
        </p:blipFill>
        <p:spPr bwMode="auto">
          <a:xfrm>
            <a:off x="4983901" y="4400551"/>
            <a:ext cx="2145562" cy="117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TextBox 8"/>
          <p:cNvSpPr txBox="1">
            <a:spLocks noChangeArrowheads="1"/>
          </p:cNvSpPr>
          <p:nvPr/>
        </p:nvSpPr>
        <p:spPr bwMode="auto">
          <a:xfrm>
            <a:off x="5688013" y="5445125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гусли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Группы детских музыкальных инструментов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468313" y="10525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16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0505" y="2916238"/>
            <a:ext cx="3441720" cy="344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178175" y="6240463"/>
            <a:ext cx="209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детский рояль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7113588" y="5903913"/>
            <a:ext cx="1944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синтезатор</a:t>
            </a:r>
          </a:p>
        </p:txBody>
      </p:sp>
      <p:pic>
        <p:nvPicPr>
          <p:cNvPr id="13319" name="Рисунок 6"/>
          <p:cNvPicPr>
            <a:picLocks noChangeAspect="1"/>
          </p:cNvPicPr>
          <p:nvPr/>
        </p:nvPicPr>
        <p:blipFill>
          <a:blip r:embed="rId4"/>
          <a:srcRect t="18617" b="21559"/>
          <a:stretch>
            <a:fillRect/>
          </a:stretch>
        </p:blipFill>
        <p:spPr bwMode="auto">
          <a:xfrm>
            <a:off x="393100" y="4260850"/>
            <a:ext cx="3026375" cy="18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077913" y="5735638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электроорган</a:t>
            </a:r>
          </a:p>
        </p:txBody>
      </p:sp>
      <p:pic>
        <p:nvPicPr>
          <p:cNvPr id="13321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37650" y="1484313"/>
            <a:ext cx="1649050" cy="173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Box 3"/>
          <p:cNvSpPr txBox="1">
            <a:spLocks noChangeArrowheads="1"/>
          </p:cNvSpPr>
          <p:nvPr/>
        </p:nvSpPr>
        <p:spPr bwMode="auto">
          <a:xfrm>
            <a:off x="6581775" y="3076575"/>
            <a:ext cx="2266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детское пианино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1249363"/>
            <a:ext cx="2747962" cy="2684462"/>
          </a:xfrm>
        </p:spPr>
        <p:txBody>
          <a:bodyPr/>
          <a:lstStyle/>
          <a:p>
            <a:pPr marL="0" indent="0" algn="ctr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Клавишные: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Пианино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Рояль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Синтезатор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>
                <a:latin typeface="Monotype Corsiva" pitchFamily="66" charset="0"/>
              </a:rPr>
              <a:t>Э</a:t>
            </a:r>
            <a:r>
              <a:rPr lang="ru-RU" dirty="0" smtClean="0">
                <a:latin typeface="Monotype Corsiva" pitchFamily="66" charset="0"/>
              </a:rPr>
              <a:t>лектроорган  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endParaRPr lang="ru-RU" dirty="0" smtClean="0">
              <a:latin typeface="Monotype Corsiva" pitchFamily="66" charset="0"/>
            </a:endParaRP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</p:txBody>
      </p:sp>
      <p:pic>
        <p:nvPicPr>
          <p:cNvPr id="13324" name="Объект 2"/>
          <p:cNvPicPr>
            <a:picLocks noGrp="1" noChangeAspect="1"/>
          </p:cNvPicPr>
          <p:nvPr>
            <p:ph sz="half" idx="2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6786578" y="4267201"/>
            <a:ext cx="2317735" cy="1423752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Группы детских музыкальных инструментов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44538" y="1719263"/>
            <a:ext cx="3395662" cy="2357437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Клавишно-язычковые: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Аккордеон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Гармонь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r>
              <a:rPr lang="ru-RU" dirty="0" smtClean="0">
                <a:latin typeface="Monotype Corsiva" pitchFamily="66" charset="0"/>
              </a:rPr>
              <a:t>Баян </a:t>
            </a:r>
          </a:p>
          <a:p>
            <a:pPr eaLnBrk="1" hangingPunct="1">
              <a:buClr>
                <a:schemeClr val="tx1"/>
              </a:buClr>
              <a:buSzPct val="50000"/>
              <a:buFont typeface="Wingdings" pitchFamily="2" charset="2"/>
              <a:buChar char="ü"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  <a:p>
            <a:pPr marL="0" indent="0" eaLnBrk="1" hangingPunct="1"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endParaRPr lang="ru-RU" dirty="0" smtClean="0">
              <a:latin typeface="Monotype Corsiva" pitchFamily="66" charset="0"/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H="1">
            <a:off x="1042988" y="1268413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1" name="Объект 3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/>
          </a:blip>
          <a:srcRect l="21" r="21"/>
          <a:stretch/>
        </p:blipFill>
        <p:spPr>
          <a:xfrm>
            <a:off x="6285087" y="3717033"/>
            <a:ext cx="2512108" cy="2140860"/>
          </a:xfrm>
          <a:prstGeom prst="ellipse">
            <a:avLst/>
          </a:prstGeom>
        </p:spPr>
      </p:pic>
      <p:pic>
        <p:nvPicPr>
          <p:cNvPr id="14342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8535" y="1412875"/>
            <a:ext cx="2234740" cy="180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644900"/>
            <a:ext cx="2984516" cy="21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6607175" y="6140450"/>
            <a:ext cx="1368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аккордеон</a:t>
            </a:r>
          </a:p>
        </p:txBody>
      </p:sp>
      <p:sp>
        <p:nvSpPr>
          <p:cNvPr id="14345" name="TextBox 5"/>
          <p:cNvSpPr txBox="1">
            <a:spLocks noChangeArrowheads="1"/>
          </p:cNvSpPr>
          <p:nvPr/>
        </p:nvSpPr>
        <p:spPr bwMode="auto">
          <a:xfrm>
            <a:off x="5795963" y="3357563"/>
            <a:ext cx="1152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гармонь</a:t>
            </a:r>
          </a:p>
        </p:txBody>
      </p:sp>
      <p:sp>
        <p:nvSpPr>
          <p:cNvPr id="14346" name="TextBox 6"/>
          <p:cNvSpPr txBox="1">
            <a:spLocks noChangeArrowheads="1"/>
          </p:cNvSpPr>
          <p:nvPr/>
        </p:nvSpPr>
        <p:spPr bwMode="auto">
          <a:xfrm>
            <a:off x="3322638" y="6140450"/>
            <a:ext cx="1033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баян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2 этап</a:t>
            </a:r>
            <a:r>
              <a:rPr lang="ru-RU" smtClean="0"/>
              <a:t> 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smtClean="0">
                <a:latin typeface="Bookman Old Style" pitchFamily="18" charset="0"/>
              </a:rPr>
              <a:t>Накопление детьми музыкально-слухового опыта, его расширение и обогащение в процессе знакомства с различными музыкальными произведениями</a:t>
            </a:r>
          </a:p>
        </p:txBody>
      </p:sp>
      <p:pic>
        <p:nvPicPr>
          <p:cNvPr id="15364" name="Picture 4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5013325"/>
            <a:ext cx="25558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AutoShape 4"/>
          <p:cNvSpPr>
            <a:spLocks noChangeArrowheads="1"/>
          </p:cNvSpPr>
          <p:nvPr/>
        </p:nvSpPr>
        <p:spPr bwMode="auto">
          <a:xfrm>
            <a:off x="1835150" y="692150"/>
            <a:ext cx="5400675" cy="9366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solidFill>
                  <a:schemeClr val="accent2"/>
                </a:solidFill>
                <a:latin typeface="Bookman Old Style" pitchFamily="18" charset="0"/>
              </a:rPr>
              <a:t>Интегрированные занятия</a:t>
            </a:r>
          </a:p>
        </p:txBody>
      </p:sp>
      <p:sp>
        <p:nvSpPr>
          <p:cNvPr id="243717" name="AutoShape 5"/>
          <p:cNvSpPr>
            <a:spLocks noChangeArrowheads="1"/>
          </p:cNvSpPr>
          <p:nvPr/>
        </p:nvSpPr>
        <p:spPr bwMode="auto">
          <a:xfrm>
            <a:off x="323850" y="2349500"/>
            <a:ext cx="3240088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/>
              <a:t>Музыка-рисование</a:t>
            </a:r>
          </a:p>
        </p:txBody>
      </p:sp>
      <p:sp>
        <p:nvSpPr>
          <p:cNvPr id="243718" name="AutoShape 6"/>
          <p:cNvSpPr>
            <a:spLocks noChangeArrowheads="1"/>
          </p:cNvSpPr>
          <p:nvPr/>
        </p:nvSpPr>
        <p:spPr bwMode="auto">
          <a:xfrm>
            <a:off x="4787900" y="2276475"/>
            <a:ext cx="3240088" cy="12239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/>
              <a:t>Музыка-поэзия</a:t>
            </a:r>
          </a:p>
        </p:txBody>
      </p:sp>
      <p:sp>
        <p:nvSpPr>
          <p:cNvPr id="243719" name="AutoShape 7"/>
          <p:cNvSpPr>
            <a:spLocks noChangeArrowheads="1"/>
          </p:cNvSpPr>
          <p:nvPr/>
        </p:nvSpPr>
        <p:spPr bwMode="auto">
          <a:xfrm>
            <a:off x="2627313" y="4149725"/>
            <a:ext cx="3240087" cy="12239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/>
              <a:t>Музыка-живопись</a:t>
            </a:r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H="1">
            <a:off x="1835150" y="1628775"/>
            <a:ext cx="14398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5219700" y="1628775"/>
            <a:ext cx="14398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4211638" y="1628775"/>
            <a:ext cx="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/>
      <p:bldP spid="243717" grpId="0" animBg="1"/>
      <p:bldP spid="243718" grpId="0" animBg="1"/>
      <p:bldP spid="243719" grpId="0" animBg="1"/>
      <p:bldP spid="243720" grpId="0" animBg="1"/>
      <p:bldP spid="243721" grpId="0" animBg="1"/>
      <p:bldP spid="2437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Познакомить с композитором И.П. Чайковским</a:t>
            </a:r>
          </a:p>
        </p:txBody>
      </p:sp>
      <p:pic>
        <p:nvPicPr>
          <p:cNvPr id="4" name="Picture 2" descr="C:\Users\HomeNot\Desktop\МАМА, ТАНЯ\ЧАЙКОВС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957388"/>
            <a:ext cx="4319588" cy="4594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 музыку рисуем сказку</a:t>
            </a:r>
          </a:p>
        </p:txBody>
      </p:sp>
      <p:sp>
        <p:nvSpPr>
          <p:cNvPr id="18435" name="Содержимое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6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7" name="Picture 4" descr="F:\Рисунки для проекта\IMG_55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6965" y="1268413"/>
            <a:ext cx="3613235" cy="39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F:\Рисунки для проекта\IMG_55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31" y="1773238"/>
            <a:ext cx="3629019" cy="401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2" descr="F:\Рисунки для проекта\IMG_554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44837" y="2492375"/>
            <a:ext cx="3865537" cy="372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3" descr="F:\Рисунки для проекта\IMG_554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62608" y="2708275"/>
            <a:ext cx="3863891" cy="372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«Вьюга», Чайковского</a:t>
            </a:r>
          </a:p>
        </p:txBody>
      </p:sp>
      <p:sp>
        <p:nvSpPr>
          <p:cNvPr id="19459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/>
              <a:t>Рылов  «Зимний лес»</a:t>
            </a:r>
          </a:p>
        </p:txBody>
      </p:sp>
      <p:sp>
        <p:nvSpPr>
          <p:cNvPr id="19460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mtClean="0"/>
              <a:t>Пластов «Первый снег»</a:t>
            </a:r>
          </a:p>
        </p:txBody>
      </p:sp>
      <p:pic>
        <p:nvPicPr>
          <p:cNvPr id="19461" name="Содержимое 8" descr="http://im3-tub-ru.yandex.net/i?id=174030633-07-72&amp;n=21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00099" y="2205039"/>
            <a:ext cx="3284563" cy="3938606"/>
          </a:xfrm>
        </p:spPr>
      </p:pic>
      <p:pic>
        <p:nvPicPr>
          <p:cNvPr id="19462" name="Содержимое 9" descr="http://www.artsait.ru/art/p/plastov/img/11s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4" y="2205039"/>
            <a:ext cx="3389309" cy="37957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Рисуем снег</a:t>
            </a:r>
          </a:p>
        </p:txBody>
      </p:sp>
      <p:sp>
        <p:nvSpPr>
          <p:cNvPr id="20483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4" name="Рисунок 8" descr="G:\Рисунки для проекта\IMG_55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431958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Содержимое 11" descr="G:\Рисунки для проекта\IMG_5561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03350" y="1844675"/>
            <a:ext cx="4319588" cy="4319588"/>
          </a:xfrm>
        </p:spPr>
      </p:pic>
      <p:pic>
        <p:nvPicPr>
          <p:cNvPr id="20486" name="Содержимое 5" descr="G:\Рисунки для проекта\IMG_5557.JPG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00" y="2205038"/>
            <a:ext cx="431958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Содержимое 4" descr="G:\Рисунки для проекта\IMG_5562.JPG"/>
          <p:cNvPicPr>
            <a:picLocks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24413" y="2538413"/>
            <a:ext cx="431958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“</a:t>
            </a:r>
            <a:r>
              <a:rPr lang="ru-RU" sz="2800" b="1" i="1" smtClean="0">
                <a:solidFill>
                  <a:schemeClr val="accent2"/>
                </a:solidFill>
                <a:latin typeface="Bookman Old Style" pitchFamily="18" charset="0"/>
              </a:rPr>
              <a:t>Музыка является самым чудодейственным, самым тонким средством привлечения к добру, красоте, человечности. Чувство красоты музыкальной мелодии открывает перед ребенком собственную красоту — маленький человек осознает свое достоинство, развивает духовные силы ребенка, его творческую активность. Жизнь детей без музыки невозможна, как невозможна без игры и без сказки....”                                                      В.А. 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3 этап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321175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Bookman Old Style" pitchFamily="18" charset="0"/>
              </a:rPr>
              <a:t>Обучение детей приемам отражения результатов восприятия </a:t>
            </a:r>
          </a:p>
          <a:p>
            <a:pPr algn="ctr" eaLnBrk="1" hangingPunct="1">
              <a:buFontTx/>
              <a:buNone/>
            </a:pPr>
            <a:r>
              <a:rPr lang="ru-RU" b="1" i="1" smtClean="0">
                <a:latin typeface="Bookman Old Style" pitchFamily="18" charset="0"/>
              </a:rPr>
              <a:t>в различных видах </a:t>
            </a:r>
          </a:p>
          <a:p>
            <a:pPr algn="ctr" eaLnBrk="1" hangingPunct="1">
              <a:buFontTx/>
              <a:buNone/>
            </a:pPr>
            <a:r>
              <a:rPr lang="ru-RU" b="1" i="1" smtClean="0">
                <a:latin typeface="Bookman Old Style" pitchFamily="18" charset="0"/>
              </a:rPr>
              <a:t>художественно-творческой деятельности</a:t>
            </a:r>
          </a:p>
        </p:txBody>
      </p:sp>
      <p:pic>
        <p:nvPicPr>
          <p:cNvPr id="21508" name="Picture 5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941888"/>
            <a:ext cx="25558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AutoShape 4"/>
          <p:cNvSpPr>
            <a:spLocks noChangeArrowheads="1"/>
          </p:cNvSpPr>
          <p:nvPr/>
        </p:nvSpPr>
        <p:spPr bwMode="auto">
          <a:xfrm>
            <a:off x="2195513" y="188913"/>
            <a:ext cx="4321175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solidFill>
                  <a:schemeClr val="accent2"/>
                </a:solidFill>
                <a:latin typeface="Bookman Old Style" pitchFamily="18" charset="0"/>
              </a:rPr>
              <a:t>Формы работы</a:t>
            </a:r>
          </a:p>
          <a:p>
            <a:pPr algn="ctr">
              <a:defRPr/>
            </a:pPr>
            <a:r>
              <a:rPr lang="ru-RU" sz="2800" b="1" i="1">
                <a:solidFill>
                  <a:schemeClr val="accent2"/>
                </a:solidFill>
                <a:latin typeface="Bookman Old Style" pitchFamily="18" charset="0"/>
              </a:rPr>
              <a:t> с детьми</a:t>
            </a:r>
          </a:p>
        </p:txBody>
      </p:sp>
      <p:sp>
        <p:nvSpPr>
          <p:cNvPr id="246789" name="AutoShape 5"/>
          <p:cNvSpPr>
            <a:spLocks noChangeArrowheads="1"/>
          </p:cNvSpPr>
          <p:nvPr/>
        </p:nvSpPr>
        <p:spPr bwMode="auto">
          <a:xfrm>
            <a:off x="539750" y="1341438"/>
            <a:ext cx="3024188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latin typeface="Bookman Old Style" pitchFamily="18" charset="0"/>
              </a:rPr>
              <a:t>Музыкальные </a:t>
            </a:r>
          </a:p>
          <a:p>
            <a:pPr algn="ctr">
              <a:defRPr/>
            </a:pPr>
            <a:r>
              <a:rPr lang="ru-RU" sz="2400" b="1" i="1">
                <a:latin typeface="Bookman Old Style" pitchFamily="18" charset="0"/>
              </a:rPr>
              <a:t>занятия</a:t>
            </a:r>
          </a:p>
        </p:txBody>
      </p:sp>
      <p:sp>
        <p:nvSpPr>
          <p:cNvPr id="246790" name="AutoShape 6"/>
          <p:cNvSpPr>
            <a:spLocks noChangeArrowheads="1"/>
          </p:cNvSpPr>
          <p:nvPr/>
        </p:nvSpPr>
        <p:spPr bwMode="auto">
          <a:xfrm>
            <a:off x="539750" y="2420938"/>
            <a:ext cx="3024188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Доминантные занятия</a:t>
            </a:r>
          </a:p>
          <a:p>
            <a:pPr algn="ctr">
              <a:defRPr/>
            </a:pPr>
            <a:r>
              <a:rPr lang="ru-RU"/>
              <a:t>по слушанию музыки</a:t>
            </a:r>
          </a:p>
        </p:txBody>
      </p:sp>
      <p:sp>
        <p:nvSpPr>
          <p:cNvPr id="246791" name="AutoShape 7"/>
          <p:cNvSpPr>
            <a:spLocks noChangeArrowheads="1"/>
          </p:cNvSpPr>
          <p:nvPr/>
        </p:nvSpPr>
        <p:spPr bwMode="auto">
          <a:xfrm>
            <a:off x="539750" y="3573463"/>
            <a:ext cx="3024188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Традиционные занятия</a:t>
            </a:r>
          </a:p>
        </p:txBody>
      </p:sp>
      <p:sp>
        <p:nvSpPr>
          <p:cNvPr id="246792" name="AutoShape 8"/>
          <p:cNvSpPr>
            <a:spLocks noChangeArrowheads="1"/>
          </p:cNvSpPr>
          <p:nvPr/>
        </p:nvSpPr>
        <p:spPr bwMode="auto">
          <a:xfrm>
            <a:off x="539750" y="4652963"/>
            <a:ext cx="295275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Интегрированные </a:t>
            </a:r>
          </a:p>
          <a:p>
            <a:pPr algn="ctr">
              <a:defRPr/>
            </a:pPr>
            <a:r>
              <a:rPr lang="ru-RU"/>
              <a:t>занятия</a:t>
            </a:r>
          </a:p>
        </p:txBody>
      </p:sp>
      <p:sp>
        <p:nvSpPr>
          <p:cNvPr id="246793" name="AutoShape 9"/>
          <p:cNvSpPr>
            <a:spLocks noChangeArrowheads="1"/>
          </p:cNvSpPr>
          <p:nvPr/>
        </p:nvSpPr>
        <p:spPr bwMode="auto">
          <a:xfrm>
            <a:off x="539750" y="5734050"/>
            <a:ext cx="295275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Тематические </a:t>
            </a:r>
          </a:p>
          <a:p>
            <a:pPr algn="ctr">
              <a:defRPr/>
            </a:pPr>
            <a:r>
              <a:rPr lang="ru-RU"/>
              <a:t>занятия</a:t>
            </a:r>
          </a:p>
        </p:txBody>
      </p:sp>
      <p:sp>
        <p:nvSpPr>
          <p:cNvPr id="246794" name="AutoShape 10"/>
          <p:cNvSpPr>
            <a:spLocks noChangeArrowheads="1"/>
          </p:cNvSpPr>
          <p:nvPr/>
        </p:nvSpPr>
        <p:spPr bwMode="auto">
          <a:xfrm>
            <a:off x="5219700" y="1341438"/>
            <a:ext cx="3095625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latin typeface="Bookman Old Style" pitchFamily="18" charset="0"/>
              </a:rPr>
              <a:t>В других видах</a:t>
            </a:r>
          </a:p>
          <a:p>
            <a:pPr algn="ctr">
              <a:defRPr/>
            </a:pPr>
            <a:r>
              <a:rPr lang="ru-RU" sz="2400" b="1" i="1">
                <a:latin typeface="Bookman Old Style" pitchFamily="18" charset="0"/>
              </a:rPr>
              <a:t>деятельности</a:t>
            </a:r>
          </a:p>
        </p:txBody>
      </p:sp>
      <p:sp>
        <p:nvSpPr>
          <p:cNvPr id="246795" name="AutoShape 11"/>
          <p:cNvSpPr>
            <a:spLocks noChangeArrowheads="1"/>
          </p:cNvSpPr>
          <p:nvPr/>
        </p:nvSpPr>
        <p:spPr bwMode="auto">
          <a:xfrm>
            <a:off x="5219700" y="2420938"/>
            <a:ext cx="3024188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Тематические концерты, </a:t>
            </a:r>
          </a:p>
          <a:p>
            <a:pPr algn="ctr">
              <a:defRPr/>
            </a:pPr>
            <a:r>
              <a:rPr lang="ru-RU"/>
              <a:t>беседы</a:t>
            </a:r>
          </a:p>
        </p:txBody>
      </p:sp>
      <p:sp>
        <p:nvSpPr>
          <p:cNvPr id="246796" name="AutoShape 12"/>
          <p:cNvSpPr>
            <a:spLocks noChangeArrowheads="1"/>
          </p:cNvSpPr>
          <p:nvPr/>
        </p:nvSpPr>
        <p:spPr bwMode="auto">
          <a:xfrm>
            <a:off x="5219700" y="3500438"/>
            <a:ext cx="3024188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Праздничные утренники</a:t>
            </a:r>
          </a:p>
        </p:txBody>
      </p:sp>
      <p:sp>
        <p:nvSpPr>
          <p:cNvPr id="246797" name="AutoShape 13"/>
          <p:cNvSpPr>
            <a:spLocks noChangeArrowheads="1"/>
          </p:cNvSpPr>
          <p:nvPr/>
        </p:nvSpPr>
        <p:spPr bwMode="auto">
          <a:xfrm>
            <a:off x="5219700" y="4581525"/>
            <a:ext cx="3024188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«Встречи </a:t>
            </a:r>
          </a:p>
          <a:p>
            <a:pPr algn="ctr">
              <a:defRPr/>
            </a:pPr>
            <a:r>
              <a:rPr lang="ru-RU" dirty="0"/>
              <a:t>в музыкальной гостиной»</a:t>
            </a:r>
          </a:p>
        </p:txBody>
      </p:sp>
      <p:sp>
        <p:nvSpPr>
          <p:cNvPr id="246798" name="AutoShape 14"/>
          <p:cNvSpPr>
            <a:spLocks noChangeArrowheads="1"/>
          </p:cNvSpPr>
          <p:nvPr/>
        </p:nvSpPr>
        <p:spPr bwMode="auto">
          <a:xfrm>
            <a:off x="5219700" y="5661025"/>
            <a:ext cx="3024188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Кружок </a:t>
            </a:r>
          </a:p>
          <a:p>
            <a:pPr algn="ctr">
              <a:defRPr/>
            </a:pPr>
            <a:r>
              <a:rPr lang="ru-RU" dirty="0"/>
              <a:t>«Веселые музыканты»</a:t>
            </a:r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 flipH="1">
            <a:off x="1908175" y="1125538"/>
            <a:ext cx="1008063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800" name="Line 16"/>
          <p:cNvSpPr>
            <a:spLocks noChangeShapeType="1"/>
          </p:cNvSpPr>
          <p:nvPr/>
        </p:nvSpPr>
        <p:spPr bwMode="auto">
          <a:xfrm>
            <a:off x="5651500" y="1125538"/>
            <a:ext cx="12969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6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8" grpId="0" animBg="1"/>
      <p:bldP spid="246789" grpId="0" animBg="1"/>
      <p:bldP spid="246790" grpId="0" animBg="1"/>
      <p:bldP spid="246791" grpId="0" animBg="1"/>
      <p:bldP spid="246792" grpId="0" animBg="1"/>
      <p:bldP spid="246793" grpId="0" animBg="1"/>
      <p:bldP spid="246794" grpId="0" animBg="1"/>
      <p:bldP spid="246795" grpId="0" animBg="1"/>
      <p:bldP spid="246796" grpId="0" animBg="1"/>
      <p:bldP spid="246797" grpId="0" animBg="1"/>
      <p:bldP spid="246798" grpId="0" animBg="1"/>
      <p:bldP spid="246799" grpId="0" animBg="1"/>
      <p:bldP spid="24680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«Встречи </a:t>
            </a:r>
            <a:br>
              <a:rPr lang="ru-RU" smtClean="0"/>
            </a:br>
            <a:r>
              <a:rPr lang="ru-RU" smtClean="0"/>
              <a:t>в музыкальной гостиной»</a:t>
            </a:r>
          </a:p>
        </p:txBody>
      </p:sp>
      <p:pic>
        <p:nvPicPr>
          <p:cNvPr id="23555" name="Содержимое 6" descr="E:\Концерты Дар\музыка  дар май\IMG_5156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2133600"/>
            <a:ext cx="3198812" cy="3382963"/>
          </a:xfrm>
        </p:spPr>
      </p:pic>
      <p:pic>
        <p:nvPicPr>
          <p:cNvPr id="23556" name="Содержимое 7" descr="E:\Концерты Дар\музыка\фото\DSC04389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2852738"/>
            <a:ext cx="3457575" cy="3024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r>
              <a:rPr lang="ru-RU" smtClean="0"/>
              <a:t>Кружок </a:t>
            </a:r>
            <a:br>
              <a:rPr lang="ru-RU" smtClean="0"/>
            </a:br>
            <a:r>
              <a:rPr lang="ru-RU" smtClean="0"/>
              <a:t>«Веселые музыканты»</a:t>
            </a:r>
            <a:br>
              <a:rPr lang="ru-RU" smtClean="0"/>
            </a:br>
            <a:endParaRPr lang="ru-RU" smtClean="0"/>
          </a:p>
        </p:txBody>
      </p:sp>
      <p:pic>
        <p:nvPicPr>
          <p:cNvPr id="24579" name="Содержимое 4" descr="G:\Фото с выпускного\IMG_5465.JPG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2060575"/>
            <a:ext cx="4038600" cy="3030538"/>
          </a:xfrm>
        </p:spPr>
      </p:pic>
      <p:pic>
        <p:nvPicPr>
          <p:cNvPr id="24580" name="Содержимое 5" descr="C:\Users\Виктория\Desktop\Рисунки для проекта\20130524_154227.jpg"/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363" y="3284538"/>
            <a:ext cx="3455987" cy="3024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4 этап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Bookman Old Style" pitchFamily="18" charset="0"/>
              </a:rPr>
              <a:t>организация деятельности по самостоятельному отражению продуктов восприятия в различных видах деятельности- игровой , художественной, двигательной.</a:t>
            </a:r>
          </a:p>
        </p:txBody>
      </p:sp>
      <p:pic>
        <p:nvPicPr>
          <p:cNvPr id="25604" name="Picture 4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084763"/>
            <a:ext cx="25558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79692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chemeClr val="accent2"/>
                </a:solidFill>
                <a:latin typeface="Bookman Old Style" pitchFamily="18" charset="0"/>
              </a:rPr>
              <a:t>Принципы работы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Гуманизации;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Учета возрастных и индивидуальных особенностей ребенка;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Учета развития субъектных качеств и своййств ребенка в ходе восприятия музыки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Субъект-субъектного взаимодействия в процессе организации восприятия музыки;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Педагогической поддержки;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Сотрудничества и сотворчества;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Целенаправленности процесса восприятия музыки детьми, систематичности и последовательности;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Художественности музыкальных произведений;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Продуктивности процесса детского восприятия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i="1" smtClean="0">
                <a:latin typeface="Bookman Old Style" pitchFamily="18" charset="0"/>
              </a:rPr>
              <a:t>Синктретичности.</a:t>
            </a:r>
          </a:p>
          <a:p>
            <a:pPr eaLnBrk="1" hangingPunct="1">
              <a:lnSpc>
                <a:spcPct val="90000"/>
              </a:lnSpc>
            </a:pPr>
            <a:endParaRPr lang="ru-RU" sz="2200" b="1" i="1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Работа с родителями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Bookman Old Style" pitchFamily="18" charset="0"/>
              </a:rPr>
              <a:t>Наглядная информация</a:t>
            </a:r>
          </a:p>
          <a:p>
            <a:pPr eaLnBrk="1" hangingPunct="1"/>
            <a:r>
              <a:rPr lang="ru-RU" b="1" i="1" smtClean="0">
                <a:latin typeface="Bookman Old Style" pitchFamily="18" charset="0"/>
              </a:rPr>
              <a:t>Родительские собрания</a:t>
            </a:r>
          </a:p>
          <a:p>
            <a:pPr eaLnBrk="1" hangingPunct="1"/>
            <a:r>
              <a:rPr lang="ru-RU" b="1" i="1" smtClean="0">
                <a:latin typeface="Bookman Old Style" pitchFamily="18" charset="0"/>
              </a:rPr>
              <a:t>Показ практической работы с детьми</a:t>
            </a:r>
          </a:p>
          <a:p>
            <a:pPr eaLnBrk="1" hangingPunct="1"/>
            <a:r>
              <a:rPr lang="ru-RU" b="1" i="1" smtClean="0">
                <a:latin typeface="Bookman Old Style" pitchFamily="18" charset="0"/>
              </a:rPr>
              <a:t>Участие в работе семейного клуба</a:t>
            </a:r>
          </a:p>
          <a:p>
            <a:pPr eaLnBrk="1" hangingPunct="1"/>
            <a:r>
              <a:rPr lang="ru-RU" b="1" i="1" smtClean="0">
                <a:latin typeface="Bookman Old Style" pitchFamily="18" charset="0"/>
              </a:rPr>
              <a:t>Совместные занятия, развлечения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WordArt 4"/>
          <p:cNvSpPr>
            <a:spLocks noChangeArrowheads="1" noChangeShapeType="1" noTextEdit="1"/>
          </p:cNvSpPr>
          <p:nvPr/>
        </p:nvSpPr>
        <p:spPr bwMode="auto">
          <a:xfrm>
            <a:off x="2411413" y="2133600"/>
            <a:ext cx="5468937" cy="1344613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FFCC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внимание!</a:t>
            </a:r>
          </a:p>
        </p:txBody>
      </p:sp>
      <p:pic>
        <p:nvPicPr>
          <p:cNvPr id="258055" name="Picture 7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765175"/>
            <a:ext cx="35274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8056" name="Picture 8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652963"/>
            <a:ext cx="3270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Цель работы: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400" dirty="0" smtClean="0"/>
              <a:t>           Развитие у детей творческих музыкальных способностей через восприятие и понимание классической музыки.</a:t>
            </a:r>
          </a:p>
          <a:p>
            <a:pPr algn="ctr" eaLnBrk="1" hangingPunct="1">
              <a:buFontTx/>
              <a:buNone/>
              <a:defRPr/>
            </a:pPr>
            <a:endParaRPr lang="ru-RU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124" name="Picture 4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5516563"/>
            <a:ext cx="25558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Задачи работы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686800" cy="50736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smtClean="0"/>
              <a:t>Развивать   творческие способности детей  к самовыражению и самореализации;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Способствовать формированию музыкального вкуса ребенка;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Развивать музыкальные и сенсорные способности детей старшего дошкольного возраста;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Повышать уровень развития познавательных процессов, развитие звукового восприятия, представления, воображения;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Расширять эмоциональный  опыт детей,  воспитание  эстетического восприятия других видов искусства.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     Снижение эмоционального напряжения ребенка и  регулирование  его психофизического состояния через классическую музыку.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Внедрение классической музыки в различные виды деятельности ребенка;</a:t>
            </a:r>
          </a:p>
          <a:p>
            <a:pPr eaLnBrk="1" hangingPunct="1"/>
            <a:endParaRPr lang="ru-RU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9" name="AutoShape 5"/>
          <p:cNvSpPr>
            <a:spLocks noChangeArrowheads="1"/>
          </p:cNvSpPr>
          <p:nvPr/>
        </p:nvSpPr>
        <p:spPr bwMode="auto">
          <a:xfrm>
            <a:off x="1979613" y="620713"/>
            <a:ext cx="4968875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Слушание музыки</a:t>
            </a:r>
          </a:p>
        </p:txBody>
      </p:sp>
      <p:sp>
        <p:nvSpPr>
          <p:cNvPr id="236552" name="AutoShape 8"/>
          <p:cNvSpPr>
            <a:spLocks noChangeArrowheads="1"/>
          </p:cNvSpPr>
          <p:nvPr/>
        </p:nvSpPr>
        <p:spPr bwMode="auto">
          <a:xfrm>
            <a:off x="179388" y="2349500"/>
            <a:ext cx="3600450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Слушание произведений,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 специально созданных 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ля данного вида 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деятельности</a:t>
            </a:r>
          </a:p>
        </p:txBody>
      </p:sp>
      <p:sp>
        <p:nvSpPr>
          <p:cNvPr id="236553" name="AutoShape 9"/>
          <p:cNvSpPr>
            <a:spLocks noChangeArrowheads="1"/>
          </p:cNvSpPr>
          <p:nvPr/>
        </p:nvSpPr>
        <p:spPr bwMode="auto">
          <a:xfrm>
            <a:off x="2700338" y="4365625"/>
            <a:ext cx="3600450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Слушание произведений 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в процессе разучивания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 танцев, пьес</a:t>
            </a:r>
          </a:p>
        </p:txBody>
      </p:sp>
      <p:sp>
        <p:nvSpPr>
          <p:cNvPr id="236554" name="AutoShape 10"/>
          <p:cNvSpPr>
            <a:spLocks noChangeArrowheads="1"/>
          </p:cNvSpPr>
          <p:nvPr/>
        </p:nvSpPr>
        <p:spPr bwMode="auto">
          <a:xfrm>
            <a:off x="5148263" y="2349500"/>
            <a:ext cx="3455987" cy="1655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Слушание с целью 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определения 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свойств звука </a:t>
            </a:r>
          </a:p>
          <a:p>
            <a:pPr algn="ctr">
              <a:defRPr/>
            </a:pPr>
            <a:r>
              <a:rPr lang="ru-RU" sz="2000" b="1">
                <a:latin typeface="Bookman Old Style" pitchFamily="18" charset="0"/>
              </a:rPr>
              <a:t>в дидактических играх</a:t>
            </a:r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 flipH="1">
            <a:off x="1403350" y="1557338"/>
            <a:ext cx="12969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6557" name="Line 13"/>
          <p:cNvSpPr>
            <a:spLocks noChangeShapeType="1"/>
          </p:cNvSpPr>
          <p:nvPr/>
        </p:nvSpPr>
        <p:spPr bwMode="auto">
          <a:xfrm>
            <a:off x="4500563" y="1557338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>
            <a:off x="6011863" y="1557338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9" grpId="0" animBg="1"/>
      <p:bldP spid="236552" grpId="0" animBg="1"/>
      <p:bldP spid="236553" grpId="0" animBg="1"/>
      <p:bldP spid="236554" grpId="0" animBg="1"/>
      <p:bldP spid="236556" grpId="0" animBg="1"/>
      <p:bldP spid="236557" grpId="0" animBg="1"/>
      <p:bldP spid="2365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0"/>
          <a:ext cx="9144000" cy="6946900"/>
        </p:xfrm>
        <a:graphic>
          <a:graphicData uri="http://schemas.openxmlformats.org/presentationml/2006/ole">
            <p:oleObj spid="_x0000_s1026" name="Document" r:id="rId3" imgW="10017971" imgH="746486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859712" cy="5761037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accent2"/>
                </a:solidFill>
                <a:latin typeface="Bookman Old Style" pitchFamily="18" charset="0"/>
              </a:rPr>
              <a:t>Цель первого этапа : </a:t>
            </a:r>
            <a:r>
              <a:rPr lang="ru-RU" sz="2400" b="1" i="1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2400" b="1" i="1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5400" smtClean="0"/>
              <a:t>Познакомить с музыкальными инструментами, на какие группы они делятся</a:t>
            </a:r>
            <a:r>
              <a:rPr lang="ru-RU" sz="5400" b="1" i="1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0"/>
            <a:ext cx="8280400" cy="656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0838"/>
            <a:ext cx="8208963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485</Words>
  <Application>Microsoft Office PowerPoint</Application>
  <PresentationFormat>Экран (4:3)</PresentationFormat>
  <Paragraphs>137</Paragraphs>
  <Slides>27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Оформление по умолчанию</vt:lpstr>
      <vt:lpstr>Document</vt:lpstr>
      <vt:lpstr>«Влияние классической музыки на развитие творческих музыкальных способностей детей»</vt:lpstr>
      <vt:lpstr>Слайд 2</vt:lpstr>
      <vt:lpstr>Цель работы:</vt:lpstr>
      <vt:lpstr>Задачи работы</vt:lpstr>
      <vt:lpstr>Слайд 5</vt:lpstr>
      <vt:lpstr>Слайд 6</vt:lpstr>
      <vt:lpstr>Цель первого этапа :  Познакомить с музыкальными инструментами, на какие группы они делятся </vt:lpstr>
      <vt:lpstr>Слайд 8</vt:lpstr>
      <vt:lpstr>Слайд 9</vt:lpstr>
      <vt:lpstr>Группы детских музыкальных инструментов</vt:lpstr>
      <vt:lpstr>Группы детских музыкальных инструментов</vt:lpstr>
      <vt:lpstr>Группы детских музыкальных инструментов</vt:lpstr>
      <vt:lpstr>Группы детских музыкальных инструментов</vt:lpstr>
      <vt:lpstr>2 этап </vt:lpstr>
      <vt:lpstr>Слайд 15</vt:lpstr>
      <vt:lpstr>Познакомить с композитором И.П. Чайковским</vt:lpstr>
      <vt:lpstr>Под музыку рисуем сказку</vt:lpstr>
      <vt:lpstr>«Вьюга», Чайковского</vt:lpstr>
      <vt:lpstr>Рисуем снег</vt:lpstr>
      <vt:lpstr>3 этап</vt:lpstr>
      <vt:lpstr>Слайд 21</vt:lpstr>
      <vt:lpstr>«Встречи  в музыкальной гостиной»</vt:lpstr>
      <vt:lpstr>Кружок  «Веселые музыканты» </vt:lpstr>
      <vt:lpstr>4 этап</vt:lpstr>
      <vt:lpstr>Принципы работы</vt:lpstr>
      <vt:lpstr>Работа с родителями</vt:lpstr>
      <vt:lpstr>Слайд 27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Классическая музыка</dc:title>
  <dc:creator>www.PHILka.RU</dc:creator>
  <cp:lastModifiedBy>1</cp:lastModifiedBy>
  <cp:revision>21</cp:revision>
  <dcterms:created xsi:type="dcterms:W3CDTF">2008-03-18T20:23:35Z</dcterms:created>
  <dcterms:modified xsi:type="dcterms:W3CDTF">2015-03-10T11:24:35Z</dcterms:modified>
</cp:coreProperties>
</file>