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0" r:id="rId2"/>
    <p:sldId id="272" r:id="rId3"/>
    <p:sldId id="269" r:id="rId4"/>
    <p:sldId id="256" r:id="rId5"/>
    <p:sldId id="257" r:id="rId6"/>
    <p:sldId id="258" r:id="rId7"/>
    <p:sldId id="260" r:id="rId8"/>
    <p:sldId id="261" r:id="rId9"/>
    <p:sldId id="285" r:id="rId10"/>
    <p:sldId id="284" r:id="rId11"/>
    <p:sldId id="262" r:id="rId12"/>
    <p:sldId id="274" r:id="rId13"/>
    <p:sldId id="275" r:id="rId14"/>
    <p:sldId id="278" r:id="rId15"/>
    <p:sldId id="267" r:id="rId16"/>
    <p:sldId id="279" r:id="rId17"/>
    <p:sldId id="273" r:id="rId18"/>
    <p:sldId id="280" r:id="rId19"/>
    <p:sldId id="283" r:id="rId20"/>
    <p:sldId id="277" r:id="rId21"/>
    <p:sldId id="276" r:id="rId22"/>
    <p:sldId id="287" r:id="rId23"/>
    <p:sldId id="286" r:id="rId24"/>
    <p:sldId id="28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2" autoAdjust="0"/>
    <p:restoredTop sz="94718" autoAdjust="0"/>
  </p:normalViewPr>
  <p:slideViewPr>
    <p:cSldViewPr>
      <p:cViewPr varScale="1">
        <p:scale>
          <a:sx n="63" d="100"/>
          <a:sy n="63" d="100"/>
        </p:scale>
        <p:origin x="-1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4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0;&#1080;&#1079;&#1080;&#1082;&#1072;\Desktop\&#1076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0;&#1080;&#1079;&#1080;&#1082;&#1072;\Desktop\&#1051;&#1080;&#1089;&#1090;%20Microsoft%20Office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8 класс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Приняли участие</c:v>
                </c:pt>
                <c:pt idx="1">
                  <c:v>Ничего не знают</c:v>
                </c:pt>
                <c:pt idx="2">
                  <c:v>Дефицит йода</c:v>
                </c:pt>
                <c:pt idx="3">
                  <c:v>Морские продукты</c:v>
                </c:pt>
                <c:pt idx="4">
                  <c:v>Йодированная соль </c:v>
                </c:pt>
                <c:pt idx="5">
                  <c:v>Йодомарин</c:v>
                </c:pt>
                <c:pt idx="6">
                  <c:v>Йод-Актив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86</c:v>
                </c:pt>
                <c:pt idx="1">
                  <c:v>71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9 класс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Приняли участие</c:v>
                </c:pt>
                <c:pt idx="1">
                  <c:v>Ничего не знают</c:v>
                </c:pt>
                <c:pt idx="2">
                  <c:v>Дефицит йода</c:v>
                </c:pt>
                <c:pt idx="3">
                  <c:v>Морские продукты</c:v>
                </c:pt>
                <c:pt idx="4">
                  <c:v>Йодированная соль </c:v>
                </c:pt>
                <c:pt idx="5">
                  <c:v>Йодомарин</c:v>
                </c:pt>
                <c:pt idx="6">
                  <c:v>Йод-Актив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87</c:v>
                </c:pt>
                <c:pt idx="1">
                  <c:v>62</c:v>
                </c:pt>
                <c:pt idx="2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11 класс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Приняли участие</c:v>
                </c:pt>
                <c:pt idx="1">
                  <c:v>Ничего не знают</c:v>
                </c:pt>
                <c:pt idx="2">
                  <c:v>Дефицит йода</c:v>
                </c:pt>
                <c:pt idx="3">
                  <c:v>Морские продукты</c:v>
                </c:pt>
                <c:pt idx="4">
                  <c:v>Йодированная соль </c:v>
                </c:pt>
                <c:pt idx="5">
                  <c:v>Йодомарин</c:v>
                </c:pt>
                <c:pt idx="6">
                  <c:v>Йод-Актив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43</c:v>
                </c:pt>
                <c:pt idx="1">
                  <c:v>19</c:v>
                </c:pt>
                <c:pt idx="2">
                  <c:v>21</c:v>
                </c:pt>
                <c:pt idx="3">
                  <c:v>1</c:v>
                </c:pt>
                <c:pt idx="4">
                  <c:v>23</c:v>
                </c:pt>
                <c:pt idx="5">
                  <c:v>8</c:v>
                </c:pt>
                <c:pt idx="6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родители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Приняли участие</c:v>
                </c:pt>
                <c:pt idx="1">
                  <c:v>Ничего не знают</c:v>
                </c:pt>
                <c:pt idx="2">
                  <c:v>Дефицит йода</c:v>
                </c:pt>
                <c:pt idx="3">
                  <c:v>Морские продукты</c:v>
                </c:pt>
                <c:pt idx="4">
                  <c:v>Йодированная соль </c:v>
                </c:pt>
                <c:pt idx="5">
                  <c:v>Йодомарин</c:v>
                </c:pt>
                <c:pt idx="6">
                  <c:v>Йод-Актив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167</c:v>
                </c:pt>
                <c:pt idx="1">
                  <c:v>0</c:v>
                </c:pt>
                <c:pt idx="2">
                  <c:v>103</c:v>
                </c:pt>
                <c:pt idx="3">
                  <c:v>114</c:v>
                </c:pt>
                <c:pt idx="4">
                  <c:v>109</c:v>
                </c:pt>
                <c:pt idx="5">
                  <c:v>23</c:v>
                </c:pt>
                <c:pt idx="6">
                  <c:v>31</c:v>
                </c:pt>
              </c:numCache>
            </c:numRef>
          </c:val>
        </c:ser>
        <c:gapWidth val="300"/>
        <c:shape val="box"/>
        <c:axId val="64234624"/>
        <c:axId val="64236544"/>
        <c:axId val="0"/>
      </c:bar3DChart>
      <c:catAx>
        <c:axId val="6423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вопросы</a:t>
                </a:r>
                <a:r>
                  <a:rPr lang="ru-RU" baseline="0"/>
                  <a:t> анкеты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7933419714940697"/>
              <c:y val="0.91919072615923014"/>
            </c:manualLayout>
          </c:layout>
        </c:title>
        <c:majorTickMark val="none"/>
        <c:tickLblPos val="nextTo"/>
        <c:crossAx val="64236544"/>
        <c:crosses val="autoZero"/>
        <c:auto val="1"/>
        <c:lblAlgn val="ctr"/>
        <c:lblOffset val="100"/>
      </c:catAx>
      <c:valAx>
        <c:axId val="6423654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Количество анкетируемых</a:t>
                </a:r>
                <a:r>
                  <a:rPr lang="ru-RU" baseline="0" dirty="0"/>
                  <a:t> 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924781554204459E-2"/>
              <c:y val="7.5232470941132362E-2"/>
            </c:manualLayout>
          </c:layout>
        </c:title>
        <c:numFmt formatCode="General" sourceLinked="1"/>
        <c:tickLblPos val="nextTo"/>
        <c:crossAx val="64234624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7030A0"/>
    </a:solidFill>
    <a:ln>
      <a:solidFill>
        <a:schemeClr val="accent6">
          <a:lumMod val="50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Лист1!$B$1:$B$2</c:f>
              <c:strCache>
                <c:ptCount val="1"/>
                <c:pt idx="0">
                  <c:v>нарушение функции щитовидной железы</c:v>
                </c:pt>
              </c:strCache>
            </c:strRef>
          </c:tx>
          <c:marker>
            <c:symbol val="none"/>
          </c:marker>
          <c:cat>
            <c:numRef>
              <c:f>Лист1!$A$3:$A$5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8</c:v>
                </c:pt>
                <c:pt idx="1">
                  <c:v>42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1"/>
                <c:pt idx="0">
                  <c:v>дефицит йода</c:v>
                </c:pt>
              </c:strCache>
            </c:strRef>
          </c:tx>
          <c:marker>
            <c:symbol val="none"/>
          </c:marker>
          <c:cat>
            <c:numRef>
              <c:f>Лист1!$A$3:$A$5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Лист1!$D$1:$D$2</c:f>
              <c:strCache>
                <c:ptCount val="1"/>
                <c:pt idx="0">
                  <c:v>гипертиреоз</c:v>
                </c:pt>
              </c:strCache>
            </c:strRef>
          </c:tx>
          <c:marker>
            <c:symbol val="none"/>
          </c:marker>
          <c:cat>
            <c:numRef>
              <c:f>Лист1!$A$3:$A$5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marker val="1"/>
        <c:axId val="96147328"/>
        <c:axId val="96154368"/>
      </c:lineChart>
      <c:catAx>
        <c:axId val="96147328"/>
        <c:scaling>
          <c:orientation val="minMax"/>
        </c:scaling>
        <c:axPos val="b"/>
        <c:numFmt formatCode="General" sourceLinked="1"/>
        <c:tickLblPos val="nextTo"/>
        <c:crossAx val="96154368"/>
        <c:crosses val="autoZero"/>
        <c:auto val="1"/>
        <c:lblAlgn val="ctr"/>
        <c:lblOffset val="100"/>
      </c:catAx>
      <c:valAx>
        <c:axId val="96154368"/>
        <c:scaling>
          <c:orientation val="minMax"/>
        </c:scaling>
        <c:axPos val="l"/>
        <c:majorGridlines/>
        <c:numFmt formatCode="General" sourceLinked="1"/>
        <c:tickLblPos val="nextTo"/>
        <c:crossAx val="9614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9444444444448"/>
          <c:y val="0.12754265091863518"/>
          <c:w val="0.28608333333333336"/>
          <c:h val="0.7518591426071741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spPr>
    <a:solidFill>
      <a:srgbClr val="7030A0"/>
    </a:solidFill>
    <a:ln>
      <a:solidFill>
        <a:schemeClr val="accent6">
          <a:lumMod val="50000"/>
        </a:schemeClr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5" y="1807"/>
                          <a:ext cx="3672" cy="2049"/>
                          <a:chOff x="10" y="1811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8" y="2867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0" y="1863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2" y="1534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6" y="1355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1" y="1000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2" y="1317"/>
                <a:ext cx="258" cy="297"/>
                <a:chOff x="3046" y="1265"/>
                <a:chExt cx="363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4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2" y="1375"/>
                  <a:ext cx="225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825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25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176D6A75-AF53-4BF9-ACCD-33C30C166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F55C-0E26-40CF-85D2-CD81AD13A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7F0-196C-4E98-9F12-3619FD7C2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34D4-1B58-4545-B6CE-BFC9B2F9B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FEE9-7D96-4A8B-A43B-347681C58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441B-A7ED-4E2D-ACEB-D20CB064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E7DE-F105-4991-A43A-7EEE6B0AB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8DC0-69DB-4342-8936-E4888FD05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8A552-6D2B-45F2-90E4-94583C3DC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4C4D-A17E-48B0-AA11-9D0C5FCA2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FD186-7AE8-4498-A599-93A04A3E8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14733-630E-4852-AC48-EF4181C9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85D6-2FF6-4C45-8785-1316706B4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2B6B-21C5-4092-9A19-EDCCAE543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F2B1-91C1-48AA-B7E8-CC686A99D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53F7-16EA-48F3-9186-BB7C752EB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C02BC-5FC8-4390-8F25-A27BC3B87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4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4710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61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4711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11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11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1065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4711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1067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711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1069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711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2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3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4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5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5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5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5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5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1106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4715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7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5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5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5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6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6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6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9" y="1863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6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6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1" y="1534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6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5" y="1355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6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716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1" y="1000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4716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6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7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8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19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20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20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20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20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47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4720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20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50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4720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20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21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21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21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21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21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21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21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103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4721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21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22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22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22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4" y="2699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22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4722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22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22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22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22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723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23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23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07E1F4-B0D9-4598-BD69-1826473E1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23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2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Проектная работа по химии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i="1" u="sng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u="sng" dirty="0" smtClean="0"/>
              <a:t>«Умный йод»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Учениц 9 «Б» класса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МОУ «Лицей №47»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dirty="0" err="1" smtClean="0"/>
              <a:t>Сабаевой</a:t>
            </a:r>
            <a:r>
              <a:rPr lang="ru-RU" sz="1800" dirty="0" smtClean="0"/>
              <a:t> Елены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Виноградовой Валерии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Руководитель Бондаренко Т.С.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u="sng" dirty="0" smtClean="0"/>
              <a:t>2011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Симптомы йодной недостаточности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Эмоциональные:</a:t>
            </a:r>
            <a:r>
              <a:rPr lang="ru-RU" smtClean="0"/>
              <a:t> подавленное настроение, раздражительность, сонливость.</a:t>
            </a:r>
          </a:p>
          <a:p>
            <a:pPr eaLnBrk="1" hangingPunct="1">
              <a:defRPr/>
            </a:pPr>
            <a:r>
              <a:rPr lang="ru-RU" b="1" smtClean="0"/>
              <a:t>Кардиологические:</a:t>
            </a:r>
            <a:r>
              <a:rPr lang="ru-RU" smtClean="0"/>
              <a:t> атеросклероз, аритмия, повышение нижнего давления.</a:t>
            </a:r>
          </a:p>
          <a:p>
            <a:pPr eaLnBrk="1" hangingPunct="1">
              <a:defRPr/>
            </a:pPr>
            <a:r>
              <a:rPr lang="ru-RU" b="1" smtClean="0"/>
              <a:t>Иммунодефицитные:</a:t>
            </a:r>
            <a:r>
              <a:rPr lang="ru-RU" smtClean="0"/>
              <a:t> инфекционные и простудные заболевания, снижение функций щитовидной железы.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Недостаток йода в организме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От недостатка йода люди становятся слабоумными или, по – научному говоря, </a:t>
            </a:r>
            <a:r>
              <a:rPr lang="ru-RU" dirty="0" err="1" smtClean="0"/>
              <a:t>кретинами</a:t>
            </a:r>
            <a:r>
              <a:rPr lang="ru-RU" dirty="0" smtClean="0"/>
              <a:t>. </a:t>
            </a:r>
          </a:p>
          <a:p>
            <a:pPr eaLnBrk="1" hangingPunct="1">
              <a:defRPr/>
            </a:pPr>
            <a:r>
              <a:rPr lang="ru-RU" dirty="0" smtClean="0"/>
              <a:t>Дети рождаются глухими, а взрослых дефицит йода обрекает на тяжелые болезни.</a:t>
            </a:r>
          </a:p>
          <a:p>
            <a:pPr eaLnBrk="1" hangingPunct="1">
              <a:defRPr/>
            </a:pPr>
            <a:r>
              <a:rPr lang="ru-RU" dirty="0" smtClean="0"/>
              <a:t>Такие как, заболевание сердца, крови, легких.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ffectLst/>
              </a:rPr>
              <a:t>Гипотиреоз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r>
              <a:rPr lang="ru-RU" sz="2400" smtClean="0">
                <a:effectLst/>
              </a:rPr>
              <a:t>характеризуется низкой интенсивностью обмена веществ </a:t>
            </a:r>
          </a:p>
          <a:p>
            <a:r>
              <a:rPr lang="ru-RU" sz="2400" smtClean="0">
                <a:effectLst/>
              </a:rPr>
              <a:t>вялость движений и психических реакций </a:t>
            </a:r>
          </a:p>
          <a:p>
            <a:r>
              <a:rPr lang="ru-RU" sz="2400" smtClean="0">
                <a:effectLst/>
              </a:rPr>
              <a:t>склонность к тучности </a:t>
            </a:r>
          </a:p>
          <a:p>
            <a:r>
              <a:rPr lang="ru-RU" sz="2400" smtClean="0">
                <a:effectLst/>
              </a:rPr>
              <a:t>Кожа становится сухой и отечной</a:t>
            </a:r>
          </a:p>
        </p:txBody>
      </p:sp>
      <p:pic>
        <p:nvPicPr>
          <p:cNvPr id="31750" name="Picture 6" descr="217_217_1 (1)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36576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Простой зоб</a:t>
            </a:r>
          </a:p>
        </p:txBody>
      </p:sp>
      <p:pic>
        <p:nvPicPr>
          <p:cNvPr id="32774" name="Picture 6" descr="зоб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59038"/>
            <a:ext cx="4038600" cy="2811462"/>
          </a:xfrm>
        </p:spPr>
      </p:pic>
      <p:pic>
        <p:nvPicPr>
          <p:cNvPr id="32775" name="Picture 7" descr="Goiter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05413" y="1371600"/>
            <a:ext cx="3328987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Кретинизм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530725"/>
          </a:xfrm>
          <a:noFill/>
        </p:spPr>
        <p:txBody>
          <a:bodyPr/>
          <a:lstStyle/>
          <a:p>
            <a:r>
              <a:rPr lang="ru-RU" sz="2800" smtClean="0">
                <a:effectLst/>
              </a:rPr>
              <a:t>слабоумие </a:t>
            </a:r>
          </a:p>
          <a:p>
            <a:r>
              <a:rPr lang="ru-RU" sz="2800" smtClean="0">
                <a:effectLst/>
              </a:rPr>
              <a:t>низкий рост </a:t>
            </a:r>
          </a:p>
          <a:p>
            <a:r>
              <a:rPr lang="ru-RU" sz="2800" smtClean="0">
                <a:effectLst/>
              </a:rPr>
              <a:t>задержка полового развития </a:t>
            </a:r>
          </a:p>
        </p:txBody>
      </p:sp>
      <p:pic>
        <p:nvPicPr>
          <p:cNvPr id="52230" name="Picture 6" descr="кретинизм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733800"/>
            <a:ext cx="3048000" cy="2667000"/>
          </a:xfrm>
        </p:spPr>
      </p:pic>
      <p:pic>
        <p:nvPicPr>
          <p:cNvPr id="52234" name="Picture 10" descr="кретинизм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676400"/>
            <a:ext cx="30480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Переизбыток йода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Переизбыток, как и недостаток, тоже, оказывается, вызывает заболевание щитовидной железы – </a:t>
            </a:r>
            <a:r>
              <a:rPr lang="ru-RU" b="1" i="1" smtClean="0"/>
              <a:t>йодиндуцированный гипертиреоз.</a:t>
            </a:r>
          </a:p>
          <a:p>
            <a:pPr eaLnBrk="1" hangingPunct="1">
              <a:defRPr/>
            </a:pPr>
            <a:r>
              <a:rPr lang="ru-RU" smtClean="0"/>
              <a:t>Столь серьезное заболевание обретало размаха эпидемии, длившийся 10 – 20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Гипертиреоз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r>
              <a:rPr lang="ru-RU" sz="2400" smtClean="0">
                <a:effectLst/>
              </a:rPr>
              <a:t>Высокое кровяное давление </a:t>
            </a:r>
          </a:p>
          <a:p>
            <a:r>
              <a:rPr lang="ru-RU" sz="2400" smtClean="0">
                <a:effectLst/>
              </a:rPr>
              <a:t>нервное напряжение и раздражительность </a:t>
            </a:r>
          </a:p>
          <a:p>
            <a:r>
              <a:rPr lang="ru-RU" sz="2400" smtClean="0">
                <a:effectLst/>
              </a:rPr>
              <a:t>мышечная слабость и дрожь</a:t>
            </a:r>
            <a:r>
              <a:rPr lang="ru-RU" sz="2800" smtClean="0">
                <a:effectLst/>
              </a:rPr>
              <a:t> </a:t>
            </a:r>
          </a:p>
          <a:p>
            <a:r>
              <a:rPr lang="ru-RU" sz="2400" smtClean="0">
                <a:effectLst/>
              </a:rPr>
              <a:t>выпячивание глазных яблок</a:t>
            </a:r>
            <a:r>
              <a:rPr lang="ru-RU" sz="2800" smtClean="0">
                <a:effectLst/>
              </a:rPr>
              <a:t> </a:t>
            </a:r>
          </a:p>
        </p:txBody>
      </p:sp>
      <p:pic>
        <p:nvPicPr>
          <p:cNvPr id="56332" name="Picture 12" descr="базедова болезнь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4114800" cy="396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Умный йод Флоренского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838200"/>
            <a:ext cx="5638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Чтобы </a:t>
            </a:r>
            <a:r>
              <a:rPr lang="ru-RU" sz="2800" dirty="0" smtClean="0"/>
              <a:t>йод не принося </a:t>
            </a:r>
            <a:r>
              <a:rPr lang="ru-RU" sz="2800" dirty="0" smtClean="0"/>
              <a:t>вреда, действовал </a:t>
            </a:r>
            <a:r>
              <a:rPr lang="ru-RU" sz="2800" dirty="0" err="1" smtClean="0"/>
              <a:t>исцеляюще</a:t>
            </a:r>
            <a:r>
              <a:rPr lang="ru-RU" sz="2800" dirty="0" smtClean="0"/>
              <a:t> в полную </a:t>
            </a:r>
            <a:r>
              <a:rPr lang="ru-RU" sz="2800" dirty="0" smtClean="0"/>
              <a:t>мощь, надо </a:t>
            </a:r>
            <a:r>
              <a:rPr lang="ru-RU" sz="2800" dirty="0" smtClean="0"/>
              <a:t>добиться его стопроцентного синтеза с молекулами  молочного белка. И тогда с помощью йода можно будет лечить не только грипп, но и вызывающие массу расстройств болезни щитовидной железы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pic>
        <p:nvPicPr>
          <p:cNvPr id="23558" name="Picture 5" descr="C:\Users\Физика\Desktop\Миша БАлабанов\Floren3.jp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914400"/>
            <a:ext cx="3962400" cy="5657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Йод-актив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поступает в щитовидную железу, отщепляясь от молочного белка только под действием ферментов печени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effectLst/>
              </a:rPr>
              <a:t>Когда йода достаточно, такие ферменты не вырабатываются вовсе  и «Йод-Актив» не всасывается в кровь, а естественным путём выводится из организма. </a:t>
            </a:r>
          </a:p>
        </p:txBody>
      </p:sp>
      <p:pic>
        <p:nvPicPr>
          <p:cNvPr id="61446" name="Picture 6" descr="bz302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68475"/>
            <a:ext cx="4038600" cy="4194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ЙОД в медицине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219200"/>
            <a:ext cx="6019800" cy="5638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/>
              <a:t>В медицине используют «йодную настойку», обладающую дезинфицирующим действием</a:t>
            </a:r>
            <a:r>
              <a:rPr lang="ru-RU" sz="2400" b="1" dirty="0" smtClean="0"/>
              <a:t>.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/>
              <a:t>избыточное накопление радионуклида иода-131 в щитовидной железе (это стало возможным после аварии на Чернобыльской АЭС) может привести к онкологическому заболеванию. Для предотвращения накопления иода-131 в щитовидной железе в организм вводят немного обычного (стабильного) йода.</a:t>
            </a:r>
            <a:r>
              <a:rPr lang="ru-RU" sz="2100" dirty="0" smtClean="0"/>
              <a:t> 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28726" name="Picture 54" descr="j02407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71600"/>
            <a:ext cx="3008313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1722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Цель работы</a:t>
            </a:r>
            <a:r>
              <a:rPr lang="ru-RU" sz="2400" dirty="0" smtClean="0"/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знаний о свойствах йода и его воздействии на организм человека, а также влияния современной среды обитания на обменные процессы, связанные с йодом и пути преодоления негативного действия среды. 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Изучить где и в каких количествах находится йод в природе.</a:t>
            </a:r>
          </a:p>
          <a:p>
            <a:pPr marL="457200" lvl="1" indent="-457200">
              <a:buFontTx/>
              <a:buNone/>
              <a:tabLst>
                <a:tab pos="176213" algn="l"/>
              </a:tabLst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2. Уяснить механизм влияния йода на обмен веществ в организме человека.</a:t>
            </a:r>
          </a:p>
          <a:p>
            <a:pPr marL="457200" lvl="1" indent="-457200">
              <a:buFontTx/>
              <a:buNone/>
              <a:tabLst>
                <a:tab pos="176213" algn="l"/>
              </a:tabLst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3. Выяснить как связаны экология, питание с заболеваниями, вызываемыми недостатком или избытком йода.</a:t>
            </a:r>
          </a:p>
          <a:p>
            <a:pPr marL="457200" lvl="1" indent="-457200">
              <a:buFontTx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4. Ознакомиться с методами  решения этой проблемы.</a:t>
            </a:r>
          </a:p>
          <a:p>
            <a:pPr eaLnBrk="1" hangingPunct="1">
              <a:defRPr/>
            </a:pPr>
            <a:endParaRPr lang="ru-RU" sz="4000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>
              <a:solidFill>
                <a:srgbClr val="E4E4E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Лечение и профилактика дефицита йода</a:t>
            </a:r>
          </a:p>
        </p:txBody>
      </p:sp>
      <p:pic>
        <p:nvPicPr>
          <p:cNvPr id="45059" name="Picture 3" descr="Картинка 1 из 90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1524000"/>
            <a:ext cx="3027363" cy="2417763"/>
          </a:xfrm>
        </p:spPr>
      </p:pic>
      <p:pic>
        <p:nvPicPr>
          <p:cNvPr id="45060" name="Picture 4" descr="Картинка 1 из 12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лек-ва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4114800"/>
            <a:ext cx="2971800" cy="259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r>
              <a:rPr lang="ru-RU" dirty="0" smtClean="0">
                <a:effectLst/>
              </a:rPr>
              <a:t>Продукты, содержащие йод</a:t>
            </a:r>
          </a:p>
        </p:txBody>
      </p:sp>
      <p:pic>
        <p:nvPicPr>
          <p:cNvPr id="33806" name="Picture 14" descr="normal_соль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524000"/>
            <a:ext cx="3048000" cy="2362200"/>
          </a:xfrm>
        </p:spPr>
      </p:pic>
      <p:pic>
        <p:nvPicPr>
          <p:cNvPr id="33807" name="Picture 15" descr="сельдь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524000"/>
            <a:ext cx="3403600" cy="2341563"/>
          </a:xfrm>
        </p:spPr>
      </p:pic>
      <p:pic>
        <p:nvPicPr>
          <p:cNvPr id="33808" name="Picture 16" descr="печень трески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3941763"/>
            <a:ext cx="3048000" cy="2189162"/>
          </a:xfrm>
        </p:spPr>
      </p:pic>
      <p:pic>
        <p:nvPicPr>
          <p:cNvPr id="33811" name="Picture 19" descr="морковь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57800" y="3962400"/>
            <a:ext cx="2895600" cy="2535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Продукты, содержащие йод</a:t>
            </a:r>
            <a:endParaRPr lang="ru-RU" dirty="0"/>
          </a:p>
        </p:txBody>
      </p:sp>
      <p:pic>
        <p:nvPicPr>
          <p:cNvPr id="44034" name="Picture 2" descr="E:\Citrus_paradisi_(Grapefruit,_pink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627" y="1600200"/>
            <a:ext cx="3283745" cy="2189163"/>
          </a:xfrm>
          <a:prstGeom prst="rect">
            <a:avLst/>
          </a:prstGeom>
          <a:noFill/>
        </p:spPr>
      </p:pic>
      <p:pic>
        <p:nvPicPr>
          <p:cNvPr id="44035" name="Picture 3" descr="E:\Agaricus_arvensis(fs-06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2971800" cy="2057400"/>
          </a:xfrm>
          <a:prstGeom prst="rect">
            <a:avLst/>
          </a:prstGeom>
          <a:noFill/>
        </p:spPr>
      </p:pic>
      <p:pic>
        <p:nvPicPr>
          <p:cNvPr id="44036" name="Picture 4" descr="E:\21686 - копия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962400"/>
            <a:ext cx="2945342" cy="2189162"/>
          </a:xfrm>
          <a:prstGeom prst="rect">
            <a:avLst/>
          </a:prstGeom>
          <a:noFill/>
        </p:spPr>
      </p:pic>
      <p:pic>
        <p:nvPicPr>
          <p:cNvPr id="44037" name="Picture 5" descr="E:\790d9a49f4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77900" y="4066381"/>
            <a:ext cx="31369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600200" y="1524000"/>
          <a:ext cx="6019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медицинского обследования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200" b="1" dirty="0" smtClean="0"/>
              <a:t>нарушения функции щитовидной железы </a:t>
            </a:r>
            <a:r>
              <a:rPr lang="ru-RU" sz="2200" b="1" dirty="0" smtClean="0"/>
              <a:t>среди учащихся имели:</a:t>
            </a:r>
          </a:p>
          <a:p>
            <a:r>
              <a:rPr lang="ru-RU" sz="2200" dirty="0" smtClean="0"/>
              <a:t>В </a:t>
            </a:r>
            <a:r>
              <a:rPr lang="ru-RU" sz="2200" dirty="0" smtClean="0"/>
              <a:t>2008 г – 8 человек</a:t>
            </a:r>
          </a:p>
          <a:p>
            <a:r>
              <a:rPr lang="ru-RU" sz="2200" dirty="0" smtClean="0"/>
              <a:t>В 2009 г – 42 человека</a:t>
            </a:r>
          </a:p>
          <a:p>
            <a:r>
              <a:rPr lang="ru-RU" sz="2200" dirty="0" smtClean="0"/>
              <a:t>В 2010 г – 45 человек</a:t>
            </a:r>
          </a:p>
          <a:p>
            <a:r>
              <a:rPr lang="ru-RU" sz="2200" dirty="0" smtClean="0"/>
              <a:t>Дефицит йода и ожирение выявлены у 2-х человек.</a:t>
            </a:r>
          </a:p>
          <a:p>
            <a:r>
              <a:rPr lang="ru-RU" sz="2200" dirty="0" smtClean="0"/>
              <a:t>Гипертиреоз выявлен </a:t>
            </a:r>
            <a:r>
              <a:rPr lang="ru-RU" sz="2200" dirty="0" smtClean="0"/>
              <a:t>у 2-х </a:t>
            </a:r>
            <a:r>
              <a:rPr lang="ru-RU" sz="2200" dirty="0" smtClean="0"/>
              <a:t>человек</a:t>
            </a:r>
            <a:endParaRPr lang="ru-RU" sz="22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572000" y="1676400"/>
          <a:ext cx="457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Из доклада комиссии ООН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Дефицит йода является причиной выраженной умственной отсталости у 43 миллионов человек во всем мире.</a:t>
            </a:r>
          </a:p>
          <a:p>
            <a:pPr eaLnBrk="1" hangingPunct="1">
              <a:defRPr/>
            </a:pPr>
            <a:r>
              <a:rPr lang="ru-RU" smtClean="0"/>
              <a:t>Ежегодно от нехватки йода появляется на свет 100 тыс. детей с врожденным кретинизмом.</a:t>
            </a:r>
          </a:p>
          <a:p>
            <a:pPr eaLnBrk="1" hangingPunct="1">
              <a:defRPr/>
            </a:pPr>
            <a:r>
              <a:rPr lang="ru-RU" smtClean="0"/>
              <a:t> Ликвидация йоддефицитных заболеваний является приоритетом ООН в области здоровья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3625"/>
            <a:ext cx="64008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500" smtClean="0"/>
              <a:t>(йод) (лат. Iodum),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419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ЙОД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Краткие сведения</a:t>
            </a:r>
            <a:r>
              <a:rPr lang="ru-RU" dirty="0" smtClean="0"/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495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smtClean="0"/>
              <a:t>Химический элемент с атомным номером 53, атомная масса 126,9045.</a:t>
            </a:r>
          </a:p>
          <a:p>
            <a:pPr eaLnBrk="1" hangingPunct="1">
              <a:defRPr/>
            </a:pPr>
            <a:r>
              <a:rPr lang="ru-RU" sz="2600" smtClean="0"/>
              <a:t>Конфигурация внешнего электронного слоя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600" smtClean="0"/>
              <a:t>    5 </a:t>
            </a:r>
            <a:r>
              <a:rPr lang="ru-RU" sz="2600" i="1" smtClean="0"/>
              <a:t>s</a:t>
            </a:r>
            <a:r>
              <a:rPr lang="ru-RU" sz="2600" smtClean="0"/>
              <a:t> </a:t>
            </a:r>
            <a:r>
              <a:rPr lang="ru-RU" sz="2600" b="1" i="1" baseline="30000" smtClean="0"/>
              <a:t>2</a:t>
            </a:r>
            <a:r>
              <a:rPr lang="ru-RU" sz="2600" smtClean="0"/>
              <a:t> </a:t>
            </a:r>
            <a:r>
              <a:rPr lang="ru-RU" sz="2600" i="1" smtClean="0"/>
              <a:t>p</a:t>
            </a:r>
            <a:r>
              <a:rPr lang="ru-RU" sz="2600" smtClean="0"/>
              <a:t> </a:t>
            </a:r>
            <a:r>
              <a:rPr lang="ru-RU" sz="2600" b="1" i="1" baseline="30000" smtClean="0"/>
              <a:t>5</a:t>
            </a:r>
            <a:r>
              <a:rPr lang="ru-RU" sz="2600" smtClean="0"/>
              <a:t>. </a:t>
            </a:r>
          </a:p>
          <a:p>
            <a:pPr eaLnBrk="1" hangingPunct="1">
              <a:defRPr/>
            </a:pPr>
            <a:r>
              <a:rPr lang="ru-RU" sz="2600" smtClean="0"/>
              <a:t>В соединениях проявляет степени окисления –1, +1, +3, +5 и +7 (валентности I, III, V и VII).</a:t>
            </a:r>
          </a:p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6153" name="Picture 9" descr="Безымянный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952625"/>
            <a:ext cx="4267200" cy="3373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Открытие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Йод был открыт в 1811 французским химиком Б. </a:t>
            </a:r>
            <a:r>
              <a:rPr lang="ru-RU" dirty="0" err="1" smtClean="0"/>
              <a:t>Куртуа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Он прилил концентрированную серную кислоту к остатку зольного раствора морских водорослей</a:t>
            </a:r>
          </a:p>
          <a:p>
            <a:pPr eaLnBrk="1" hangingPunct="1">
              <a:defRPr/>
            </a:pPr>
            <a:r>
              <a:rPr lang="ru-RU" dirty="0" smtClean="0"/>
              <a:t>При этом наблюдалось выделение фиолетовых паров какого-то нового вещества. Позднее Гей-Люссак подробно изучил его и назвал йодом (фиолетовый)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4B3E21"/>
                </a:solidFill>
              </a:rPr>
              <a:t>Нахождение в природе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572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 smtClean="0"/>
              <a:t>Йод — очень редкий элемент земной коры. Его содержание в ней оценивается всего в 1,4·10-5 %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 smtClean="0"/>
              <a:t>Так как йод химически достаточно активен, в свободном виде в природе он не встречается.</a:t>
            </a:r>
            <a:r>
              <a:rPr lang="ru-RU" sz="3200" dirty="0" smtClean="0"/>
              <a:t> 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/>
              <a:t>В небольших количествах йод содержится в буровых водах нефтяных и газовых скважин.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/>
              <a:t>присутствует в морской воде (0,4·10-5 — 0,5·10-5 %).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 build="p"/>
      <p:bldP spid="143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Биологическая роль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990600"/>
            <a:ext cx="4648200" cy="66294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dirty="0" smtClean="0"/>
              <a:t>Йод относится к микроэлементам и присутствует во всех живых организмах.</a:t>
            </a:r>
          </a:p>
          <a:p>
            <a:pPr algn="r" eaLnBrk="1" hangingPunct="1">
              <a:defRPr/>
            </a:pPr>
            <a:r>
              <a:rPr lang="ru-RU" sz="2400" dirty="0" smtClean="0"/>
              <a:t> Его содержание в растениях зависит от присутствия его соединений в почве и водах. </a:t>
            </a:r>
          </a:p>
          <a:p>
            <a:pPr algn="r" eaLnBrk="1" hangingPunct="1">
              <a:defRPr/>
            </a:pPr>
            <a:r>
              <a:rPr lang="ru-RU" sz="2400" dirty="0" smtClean="0"/>
              <a:t>В организме среднего человека содержится 12-20 мг йода</a:t>
            </a:r>
            <a:r>
              <a:rPr lang="ru-RU" sz="2400" dirty="0" smtClean="0"/>
              <a:t>.</a:t>
            </a:r>
            <a:endParaRPr lang="ru-RU" sz="2800" dirty="0" smtClean="0"/>
          </a:p>
        </p:txBody>
      </p:sp>
      <p:pic>
        <p:nvPicPr>
          <p:cNvPr id="17414" name="Picture 6" descr="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447800"/>
            <a:ext cx="44958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Тайна </a:t>
            </a:r>
            <a:r>
              <a:rPr lang="en-US" smtClean="0"/>
              <a:t>IQ</a:t>
            </a:r>
            <a:endParaRPr lang="ru-RU" smtClean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91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Ученые установили что коэффициент </a:t>
            </a:r>
            <a:r>
              <a:rPr lang="en-US" sz="2800" dirty="0" smtClean="0"/>
              <a:t>IQ</a:t>
            </a:r>
            <a:r>
              <a:rPr lang="ru-RU" sz="2800" dirty="0" smtClean="0"/>
              <a:t> – напрямую связан с йодом.</a:t>
            </a:r>
          </a:p>
          <a:p>
            <a:pPr eaLnBrk="1" hangingPunct="1">
              <a:defRPr/>
            </a:pPr>
            <a:r>
              <a:rPr lang="ru-RU" sz="2800" dirty="0" smtClean="0"/>
              <a:t>Йод составляет основу гормонов щитовидной железы</a:t>
            </a:r>
          </a:p>
          <a:p>
            <a:pPr eaLnBrk="1" hangingPunct="1">
              <a:defRPr/>
            </a:pPr>
            <a:r>
              <a:rPr lang="ru-RU" sz="2800" dirty="0" smtClean="0"/>
              <a:t>А </a:t>
            </a:r>
            <a:r>
              <a:rPr lang="ru-RU" sz="2800" dirty="0" smtClean="0"/>
              <a:t>это дирижеры жизни, управляющие расходом белков, жиров и углеводов в организме.</a:t>
            </a:r>
          </a:p>
        </p:txBody>
      </p:sp>
      <p:pic>
        <p:nvPicPr>
          <p:cNvPr id="25609" name="Picture 9" descr="j03012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09800"/>
            <a:ext cx="2933700" cy="2435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 build="p"/>
    </p:bldLst>
  </p:timing>
</p:sld>
</file>

<file path=ppt/theme/theme1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759</Words>
  <Application>Microsoft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Verdana</vt:lpstr>
      <vt:lpstr>Arial</vt:lpstr>
      <vt:lpstr>Wingdings</vt:lpstr>
      <vt:lpstr>Calibri</vt:lpstr>
      <vt:lpstr>Times New Roman</vt:lpstr>
      <vt:lpstr>Тарелка</vt:lpstr>
      <vt:lpstr>Проектная работа по химии</vt:lpstr>
      <vt:lpstr>Слайд 2</vt:lpstr>
      <vt:lpstr>Из доклада комиссии ООН</vt:lpstr>
      <vt:lpstr>Слайд 4</vt:lpstr>
      <vt:lpstr>Краткие сведения </vt:lpstr>
      <vt:lpstr>Открытие</vt:lpstr>
      <vt:lpstr>Нахождение в природе</vt:lpstr>
      <vt:lpstr>Биологическая роль</vt:lpstr>
      <vt:lpstr>Тайна IQ</vt:lpstr>
      <vt:lpstr>Симптомы йодной недостаточности</vt:lpstr>
      <vt:lpstr>Недостаток йода в организме</vt:lpstr>
      <vt:lpstr>Гипотиреоз</vt:lpstr>
      <vt:lpstr>Простой зоб</vt:lpstr>
      <vt:lpstr>Кретинизм</vt:lpstr>
      <vt:lpstr>Переизбыток йода</vt:lpstr>
      <vt:lpstr>Гипертиреоз</vt:lpstr>
      <vt:lpstr>Умный йод Флоренского</vt:lpstr>
      <vt:lpstr>Йод-актив</vt:lpstr>
      <vt:lpstr>ЙОД в медицине</vt:lpstr>
      <vt:lpstr>Лечение и профилактика дефицита йода</vt:lpstr>
      <vt:lpstr>Продукты, содержащие йод</vt:lpstr>
      <vt:lpstr>Продукты, содержащие йод</vt:lpstr>
      <vt:lpstr>Результаты анкетирования</vt:lpstr>
      <vt:lpstr>Результат медицинского обследования в школе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Физика</dc:creator>
  <cp:lastModifiedBy>Физика</cp:lastModifiedBy>
  <cp:revision>21</cp:revision>
  <cp:lastPrinted>1601-01-01T00:00:00Z</cp:lastPrinted>
  <dcterms:created xsi:type="dcterms:W3CDTF">1601-01-01T00:00:00Z</dcterms:created>
  <dcterms:modified xsi:type="dcterms:W3CDTF">2011-04-12T09:49:29Z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