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57" r:id="rId3"/>
    <p:sldId id="266" r:id="rId4"/>
    <p:sldId id="267" r:id="rId5"/>
    <p:sldId id="268" r:id="rId6"/>
    <p:sldId id="273" r:id="rId7"/>
    <p:sldId id="260" r:id="rId8"/>
    <p:sldId id="264" r:id="rId9"/>
    <p:sldId id="269" r:id="rId10"/>
    <p:sldId id="270" r:id="rId11"/>
    <p:sldId id="274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1A9E0-EB2C-4B23-A163-E8E107D773AB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055D7-EB59-45D0-8C6B-35860F748B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668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055D7-EB59-45D0-8C6B-35860F748B1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586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055D7-EB59-45D0-8C6B-35860F748B1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23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3A73-BC8F-4718-817F-FC085FF59A9F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9DEA-22D7-4173-A64E-0CDB302B6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3A73-BC8F-4718-817F-FC085FF59A9F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9DEA-22D7-4173-A64E-0CDB302B6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3A73-BC8F-4718-817F-FC085FF59A9F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9DEA-22D7-4173-A64E-0CDB302B6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3A73-BC8F-4718-817F-FC085FF59A9F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9DEA-22D7-4173-A64E-0CDB302B6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3A73-BC8F-4718-817F-FC085FF59A9F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9DEA-22D7-4173-A64E-0CDB302B6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3A73-BC8F-4718-817F-FC085FF59A9F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9DEA-22D7-4173-A64E-0CDB302B62B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3A73-BC8F-4718-817F-FC085FF59A9F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9DEA-22D7-4173-A64E-0CDB302B6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3A73-BC8F-4718-817F-FC085FF59A9F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9DEA-22D7-4173-A64E-0CDB302B6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3A73-BC8F-4718-817F-FC085FF59A9F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9DEA-22D7-4173-A64E-0CDB302B6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3A73-BC8F-4718-817F-FC085FF59A9F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7B9DEA-22D7-4173-A64E-0CDB302B6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3A73-BC8F-4718-817F-FC085FF59A9F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9DEA-22D7-4173-A64E-0CDB302B6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F00DF5C-4D8C-4FEB-8BD1-949495577396}" type="datetimeFigureOut">
              <a:rPr lang="ru-RU" smtClean="0">
                <a:solidFill>
                  <a:srgbClr val="B0CCB0"/>
                </a:solidFill>
              </a:rPr>
              <a:pPr>
                <a:defRPr/>
              </a:pPr>
              <a:t>13.10.2014</a:t>
            </a:fld>
            <a:endParaRPr lang="ru-RU">
              <a:solidFill>
                <a:srgbClr val="B0CCB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B0CCB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C8E1715-30D2-4C9B-95E5-11097801BF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ge.edu.ru/" TargetMode="External"/><Relationship Id="rId13" Type="http://schemas.openxmlformats.org/officeDocument/2006/relationships/hyperlink" Target="http://4ege.ru/" TargetMode="External"/><Relationship Id="rId3" Type="http://schemas.openxmlformats.org/officeDocument/2006/relationships/hyperlink" Target="http://mathege.ru/" TargetMode="External"/><Relationship Id="rId7" Type="http://schemas.openxmlformats.org/officeDocument/2006/relationships/hyperlink" Target="http://uztest.ru/" TargetMode="External"/><Relationship Id="rId12" Type="http://schemas.openxmlformats.org/officeDocument/2006/relationships/hyperlink" Target="http://www.diary.ru/~eek/" TargetMode="External"/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ge-trener.ru/" TargetMode="External"/><Relationship Id="rId11" Type="http://schemas.openxmlformats.org/officeDocument/2006/relationships/hyperlink" Target="http://www.alexlarin.narod.ru/ege.html" TargetMode="External"/><Relationship Id="rId5" Type="http://schemas.openxmlformats.org/officeDocument/2006/relationships/hyperlink" Target="http://egetrener.ru/" TargetMode="External"/><Relationship Id="rId10" Type="http://schemas.openxmlformats.org/officeDocument/2006/relationships/hyperlink" Target="http://hi-edu.tv/movies.html?category=3" TargetMode="External"/><Relationship Id="rId4" Type="http://schemas.openxmlformats.org/officeDocument/2006/relationships/hyperlink" Target="http://www.mathege.ru:8080/" TargetMode="External"/><Relationship Id="rId9" Type="http://schemas.openxmlformats.org/officeDocument/2006/relationships/hyperlink" Target="http://www.edu.ru/abitur/act.39/index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od2015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к ЕГЭ по математике</a:t>
            </a:r>
            <a:br>
              <a:rPr lang="ru-RU" dirty="0" smtClean="0"/>
            </a:br>
            <a:r>
              <a:rPr lang="ru-RU" dirty="0" smtClean="0"/>
              <a:t>«не математиков»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Коростелева О.И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15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Наставления ученику: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>
                <a:latin typeface="Arial"/>
                <a:ea typeface="Calibri"/>
              </a:rPr>
              <a:t> </a:t>
            </a:r>
            <a:r>
              <a:rPr lang="ru-RU" dirty="0" err="1" smtClean="0">
                <a:latin typeface="Arial"/>
                <a:ea typeface="Calibri"/>
              </a:rPr>
              <a:t>Прорешайте</a:t>
            </a:r>
            <a:r>
              <a:rPr lang="ru-RU" dirty="0" smtClean="0">
                <a:latin typeface="Arial"/>
                <a:ea typeface="Calibri"/>
              </a:rPr>
              <a:t> </a:t>
            </a:r>
            <a:r>
              <a:rPr lang="ru-RU" dirty="0" err="1">
                <a:latin typeface="Arial"/>
                <a:ea typeface="Calibri"/>
              </a:rPr>
              <a:t>демо</a:t>
            </a:r>
            <a:r>
              <a:rPr lang="ru-RU" dirty="0">
                <a:latin typeface="Arial"/>
                <a:ea typeface="Calibri"/>
              </a:rPr>
              <a:t>-вариант (на сайте fipi.ru). </a:t>
            </a:r>
            <a:endParaRPr lang="ru-RU" dirty="0" smtClean="0">
              <a:latin typeface="Arial"/>
              <a:ea typeface="Calibri"/>
            </a:endParaRPr>
          </a:p>
          <a:p>
            <a:r>
              <a:rPr lang="ru-RU" dirty="0" smtClean="0">
                <a:latin typeface="Arial"/>
                <a:ea typeface="Calibri"/>
              </a:rPr>
              <a:t> </a:t>
            </a:r>
            <a:r>
              <a:rPr lang="ru-RU" dirty="0">
                <a:latin typeface="Arial"/>
                <a:ea typeface="Calibri"/>
              </a:rPr>
              <a:t>Определите список заданий, которые Вы решаете уверенно, определите темы, по которым Вы имеете пробелы. Выделите определенное время для подготовки к ЕГЭ по математике, ежедневно решайте задания ЕГЭ. </a:t>
            </a:r>
            <a:endParaRPr lang="ru-RU" dirty="0" smtClean="0">
              <a:latin typeface="Arial"/>
              <a:ea typeface="Calibri"/>
            </a:endParaRPr>
          </a:p>
          <a:p>
            <a:r>
              <a:rPr lang="ru-RU" dirty="0">
                <a:latin typeface="Arial"/>
                <a:ea typeface="Calibri"/>
              </a:rPr>
              <a:t>Решайте задания несколькими способами. Анализируйте рациональность, логичность, простоту в оформлении, «подводные камни» каждого из них. Некоторые способы могут быть длиннее, зато </a:t>
            </a:r>
            <a:r>
              <a:rPr lang="ru-RU" dirty="0" err="1">
                <a:latin typeface="Arial"/>
                <a:ea typeface="Calibri"/>
              </a:rPr>
              <a:t>алгоритмичнее</a:t>
            </a:r>
            <a:r>
              <a:rPr lang="ru-RU" dirty="0">
                <a:latin typeface="Arial"/>
                <a:ea typeface="Calibri"/>
              </a:rPr>
              <a:t>, а, значит, для кого-то проще. </a:t>
            </a:r>
            <a:br>
              <a:rPr lang="ru-RU" dirty="0">
                <a:latin typeface="Arial"/>
                <a:ea typeface="Calibri"/>
              </a:rPr>
            </a:br>
            <a:endParaRPr lang="ru-RU" dirty="0" smtClean="0">
              <a:latin typeface="Arial"/>
              <a:ea typeface="Calibri"/>
            </a:endParaRPr>
          </a:p>
          <a:p>
            <a:r>
              <a:rPr lang="ru-RU" dirty="0">
                <a:latin typeface="Arial"/>
                <a:ea typeface="Calibri"/>
              </a:rPr>
              <a:t>Спокойно и внимательно прочитайте задание: не пугайтесь, если Вам кажется, что ранее вы не встречались с таким типом заданий. Начните с ответов на вопросы, что надо найти, и что дано, какие теоретические сведения Вам известны. Попробуйте разделить задание на части. </a:t>
            </a:r>
            <a:br>
              <a:rPr lang="ru-RU" dirty="0">
                <a:latin typeface="Arial"/>
                <a:ea typeface="Calibri"/>
              </a:rPr>
            </a:br>
            <a:r>
              <a:rPr lang="ru-RU" dirty="0">
                <a:latin typeface="Arial"/>
                <a:ea typeface="Calibri"/>
              </a:rPr>
              <a:t/>
            </a:r>
            <a:br>
              <a:rPr lang="ru-RU" dirty="0">
                <a:latin typeface="Arial"/>
                <a:ea typeface="Calibri"/>
              </a:rPr>
            </a:br>
            <a:r>
              <a:rPr lang="ru-RU" dirty="0">
                <a:latin typeface="Arial"/>
                <a:ea typeface="Calibri"/>
              </a:rPr>
              <a:t>• Не позволяйте себе сразу выполнять задание, не дочитав его до конца, а после решения обязательно еще раз прочтите задание и дайте ответ именно на вопрос задачи, а не на тот, который Вам пришел в голову. Все время думайте! </a:t>
            </a:r>
            <a:br>
              <a:rPr lang="ru-RU" dirty="0">
                <a:latin typeface="Arial"/>
                <a:ea typeface="Calibri"/>
              </a:rPr>
            </a:br>
            <a:r>
              <a:rPr lang="ru-RU" dirty="0">
                <a:latin typeface="Arial"/>
                <a:ea typeface="Calibri"/>
              </a:rPr>
              <a:t/>
            </a:r>
            <a:br>
              <a:rPr lang="ru-RU" dirty="0">
                <a:latin typeface="Arial"/>
                <a:ea typeface="Calibri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163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77825"/>
            <a:ext cx="8183562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Организация самостоятельной работы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503238" y="1428750"/>
            <a:ext cx="8183562" cy="4429125"/>
          </a:xfrm>
        </p:spPr>
        <p:txBody>
          <a:bodyPr/>
          <a:lstStyle/>
          <a:p>
            <a:pPr eaLnBrk="1" hangingPunct="1"/>
            <a:r>
              <a:rPr lang="ru-RU" sz="2800" i="1" dirty="0" smtClean="0"/>
              <a:t>Работа учащихся по сборникам подготовки к ЕГЭ</a:t>
            </a:r>
          </a:p>
          <a:p>
            <a:pPr eaLnBrk="1" hangingPunct="1"/>
            <a:r>
              <a:rPr lang="ru-RU" sz="2800" i="1" dirty="0" smtClean="0"/>
              <a:t>Организация самостоятельной работы по материалам в интернете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9845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914400" y="285750"/>
            <a:ext cx="8229600" cy="1066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mtClean="0"/>
              <a:t> Адреса сайтов в сети Интернет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5002213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err="1" smtClean="0">
                <a:hlinkClick r:id="rId2"/>
              </a:rPr>
              <a:t>www.fipi.ru</a:t>
            </a:r>
            <a:r>
              <a:rPr lang="ru-RU" sz="1350" dirty="0" smtClean="0"/>
              <a:t> – Федеральный институт педагогических измерений (ФИПИ). Особенно обратите внимание на раздел «Открытый сегмент ФБТЗ» – это система для подготовки к ЕГЭ - в режиме </a:t>
            </a:r>
            <a:r>
              <a:rPr lang="ru-RU" sz="1350" dirty="0" err="1" smtClean="0"/>
              <a:t>on-line</a:t>
            </a:r>
            <a:r>
              <a:rPr lang="ru-RU" sz="1350" dirty="0" smtClean="0"/>
              <a:t>. Вы можете отвечать на вопросы банка заданий ЕГЭ по различным предметам, а так же по выбранной теме.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3"/>
              </a:rPr>
              <a:t>http://mathege.ru</a:t>
            </a:r>
            <a:r>
              <a:rPr lang="ru-RU" sz="1350" dirty="0" smtClean="0"/>
              <a:t> -</a:t>
            </a:r>
            <a:r>
              <a:rPr lang="ru-RU" sz="1350" dirty="0" smtClean="0">
                <a:hlinkClick r:id="rId4"/>
              </a:rPr>
              <a:t>Открытый банк задач </a:t>
            </a:r>
            <a:r>
              <a:rPr lang="ru-RU" sz="1350" b="1" dirty="0" smtClean="0">
                <a:hlinkClick r:id="rId4"/>
              </a:rPr>
              <a:t>ЕГЭ</a:t>
            </a:r>
            <a:r>
              <a:rPr lang="ru-RU" sz="1350" dirty="0" smtClean="0">
                <a:hlinkClick r:id="rId4"/>
              </a:rPr>
              <a:t> </a:t>
            </a:r>
            <a:r>
              <a:rPr lang="ru-RU" sz="1350" b="1" dirty="0" smtClean="0">
                <a:hlinkClick r:id="rId4"/>
              </a:rPr>
              <a:t>по</a:t>
            </a:r>
            <a:r>
              <a:rPr lang="ru-RU" sz="1350" dirty="0" smtClean="0">
                <a:hlinkClick r:id="rId4"/>
              </a:rPr>
              <a:t> </a:t>
            </a:r>
            <a:r>
              <a:rPr lang="ru-RU" sz="1350" b="1" dirty="0" smtClean="0">
                <a:hlinkClick r:id="rId4"/>
              </a:rPr>
              <a:t>математике</a:t>
            </a:r>
            <a:r>
              <a:rPr lang="ru-RU" sz="1350" dirty="0" smtClean="0"/>
              <a:t>. </a:t>
            </a:r>
            <a:r>
              <a:rPr lang="ru-RU" sz="1350" dirty="0" smtClean="0">
                <a:hlinkClick r:id="rId4"/>
              </a:rPr>
              <a:t> </a:t>
            </a:r>
            <a:r>
              <a:rPr lang="ru-RU" sz="1350" dirty="0" smtClean="0"/>
              <a:t>Главная задача открытого банка заданий </a:t>
            </a:r>
            <a:r>
              <a:rPr lang="ru-RU" sz="1350" b="1" dirty="0" smtClean="0"/>
              <a:t>ЕГЭ</a:t>
            </a:r>
            <a:r>
              <a:rPr lang="ru-RU" sz="1350" dirty="0" smtClean="0"/>
              <a:t> </a:t>
            </a:r>
            <a:r>
              <a:rPr lang="ru-RU" sz="1350" b="1" dirty="0" smtClean="0"/>
              <a:t>по</a:t>
            </a:r>
            <a:r>
              <a:rPr lang="ru-RU" sz="1350" dirty="0" smtClean="0"/>
              <a:t> </a:t>
            </a:r>
            <a:r>
              <a:rPr lang="ru-RU" sz="1350" b="1" dirty="0" smtClean="0"/>
              <a:t>математике</a:t>
            </a:r>
            <a:r>
              <a:rPr lang="ru-RU" sz="1350" dirty="0" smtClean="0"/>
              <a:t> — дать представление о том, какие задания будут в вариантах Единого государственного экзамена </a:t>
            </a:r>
            <a:r>
              <a:rPr lang="ru-RU" sz="1350" b="1" dirty="0" smtClean="0"/>
              <a:t>по</a:t>
            </a:r>
            <a:r>
              <a:rPr lang="ru-RU" sz="1350" dirty="0" smtClean="0"/>
              <a:t> </a:t>
            </a:r>
            <a:r>
              <a:rPr lang="ru-RU" sz="1350" b="1" dirty="0" smtClean="0"/>
              <a:t>математике</a:t>
            </a:r>
            <a:r>
              <a:rPr lang="ru-RU" sz="1350" dirty="0" smtClean="0"/>
              <a:t> в 2010 году, и помочь выпускникам сориентироваться при </a:t>
            </a:r>
            <a:r>
              <a:rPr lang="ru-RU" sz="1350" b="1" dirty="0" smtClean="0"/>
              <a:t>подготовке</a:t>
            </a:r>
            <a:r>
              <a:rPr lang="ru-RU" sz="1350" dirty="0" smtClean="0"/>
              <a:t> </a:t>
            </a:r>
            <a:r>
              <a:rPr lang="ru-RU" sz="1350" b="1" dirty="0" smtClean="0"/>
              <a:t>к</a:t>
            </a:r>
            <a:r>
              <a:rPr lang="ru-RU" sz="1350" dirty="0" smtClean="0"/>
              <a:t> экзамену. Здесь же можно найти все пробные ЕГЭ по математике, которые уже прошли.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5"/>
              </a:rPr>
              <a:t>http://egetrener.ru/</a:t>
            </a:r>
            <a:r>
              <a:rPr lang="ru-RU" sz="1350" dirty="0" smtClean="0"/>
              <a:t> - математика: </a:t>
            </a:r>
            <a:r>
              <a:rPr lang="ru-RU" sz="1350" dirty="0" err="1" smtClean="0"/>
              <a:t>видеоуроки</a:t>
            </a:r>
            <a:r>
              <a:rPr lang="ru-RU" sz="1350" dirty="0" smtClean="0"/>
              <a:t>, решение задач ЕГЭ.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6"/>
              </a:rPr>
              <a:t>http://ege-trener.ru/</a:t>
            </a:r>
            <a:r>
              <a:rPr lang="ru-RU" sz="1350" dirty="0" smtClean="0"/>
              <a:t> - очень увлекательная и эффективная подготовка к ЕГЭ по математике. Зарегистрируйтесь и попытайтесь попасть в 30-ку лучших!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err="1" smtClean="0">
                <a:hlinkClick r:id="rId7"/>
              </a:rPr>
              <a:t>uztest.ru</a:t>
            </a:r>
            <a:r>
              <a:rPr lang="ru-RU" sz="1350" dirty="0" smtClean="0"/>
              <a:t> — бесплатные материалы для подготовки к ЕГЭ (и не только к ЕГЭ) по математике: интерактивные тематические тренажеры, возможность записи на бесплатные </a:t>
            </a:r>
            <a:r>
              <a:rPr lang="ru-RU" sz="1350" dirty="0" err="1" smtClean="0"/>
              <a:t>on-line</a:t>
            </a:r>
            <a:r>
              <a:rPr lang="ru-RU" sz="1350" dirty="0" smtClean="0"/>
              <a:t> курсы по подготовке к ЕГЭ.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err="1" smtClean="0">
                <a:hlinkClick r:id="rId8"/>
              </a:rPr>
              <a:t>www.ege.edu.ru</a:t>
            </a:r>
            <a:r>
              <a:rPr lang="ru-RU" sz="1350" dirty="0" smtClean="0"/>
              <a:t> – официальный информационный портал единого государственного экзамена.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err="1" smtClean="0">
                <a:hlinkClick r:id="rId9"/>
              </a:rPr>
              <a:t>On-line</a:t>
            </a:r>
            <a:r>
              <a:rPr lang="ru-RU" sz="1350" dirty="0" smtClean="0">
                <a:hlinkClick r:id="rId9"/>
              </a:rPr>
              <a:t> </a:t>
            </a:r>
            <a:r>
              <a:rPr lang="ru-RU" sz="1350" dirty="0" err="1" smtClean="0">
                <a:hlinkClick r:id="rId9"/>
              </a:rPr>
              <a:t>видеолекции</a:t>
            </a:r>
            <a:r>
              <a:rPr lang="ru-RU" sz="1350" dirty="0" smtClean="0">
                <a:hlinkClick r:id="rId9"/>
              </a:rPr>
              <a:t> "Консультации по ЕГЭ" по всем предметам.</a:t>
            </a:r>
            <a:endParaRPr lang="ru-RU" sz="135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10"/>
              </a:rPr>
              <a:t>Ролики категории ЕГЭ. Лекции по математике</a:t>
            </a:r>
            <a:r>
              <a:rPr lang="ru-RU" sz="1350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11"/>
              </a:rPr>
              <a:t>http://www.alexlarin.narod.ru/ege.html</a:t>
            </a:r>
            <a:r>
              <a:rPr lang="ru-RU" sz="1350" dirty="0" smtClean="0"/>
              <a:t> - материалы для подготовки к ЕГЭ по математике (сайт Ларина Александра Александровича).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12"/>
              </a:rPr>
              <a:t>http://www.diary.ru/~eek/</a:t>
            </a:r>
            <a:r>
              <a:rPr lang="ru-RU" sz="1350" dirty="0" smtClean="0"/>
              <a:t> - сообщество, оказывающее помощь в решении задач по математике, здесь же можно скачать много полезных книг по математике, в том числе для подготовки к ЕГЭ.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13"/>
              </a:rPr>
              <a:t>http://4ege.ru/</a:t>
            </a:r>
            <a:r>
              <a:rPr lang="ru-RU" sz="1350" dirty="0" smtClean="0"/>
              <a:t> - </a:t>
            </a:r>
            <a:r>
              <a:rPr lang="ru-RU" sz="1350" dirty="0" smtClean="0">
                <a:hlinkClick r:id="rId13"/>
              </a:rPr>
              <a:t>ЕГЭ портал, всё последнее к ЕГЭ. Вся информация о </a:t>
            </a:r>
            <a:r>
              <a:rPr lang="ru-RU" sz="1350" dirty="0" err="1" smtClean="0">
                <a:hlinkClick r:id="rId13"/>
              </a:rPr>
              <a:t>егэ</a:t>
            </a:r>
            <a:r>
              <a:rPr lang="ru-RU" sz="1350" dirty="0" smtClean="0">
                <a:hlinkClick r:id="rId13"/>
              </a:rPr>
              <a:t>. ЕГЭ 2010.</a:t>
            </a:r>
            <a:r>
              <a:rPr lang="ru-RU" sz="135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1434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Психологический настрой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/>
              <a:t>Никогда даже не допускайте мысли: «Я это никогда не смогу сделать».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err="1" smtClean="0"/>
              <a:t>Т.Пойа</a:t>
            </a:r>
            <a:r>
              <a:rPr lang="ru-RU" sz="2400" dirty="0" smtClean="0"/>
              <a:t>: «Хочешь научиться решать задачи-решай их.»          </a:t>
            </a:r>
            <a:r>
              <a:rPr lang="ru-RU" sz="2400" dirty="0" smtClean="0"/>
              <a:t>Капля камень точит. </a:t>
            </a:r>
          </a:p>
          <a:p>
            <a:endParaRPr lang="ru-RU" sz="2400" dirty="0" smtClean="0"/>
          </a:p>
          <a:p>
            <a:r>
              <a:rPr lang="ru-RU" sz="2400" dirty="0" smtClean="0"/>
              <a:t>При </a:t>
            </a:r>
            <a:r>
              <a:rPr lang="ru-RU" sz="2400" dirty="0"/>
              <a:t>решении почаще задавай вопрос «Почему?» </a:t>
            </a:r>
            <a:r>
              <a:rPr lang="ru-RU" sz="2400" dirty="0" smtClean="0"/>
              <a:t> себе</a:t>
            </a:r>
            <a:r>
              <a:rPr lang="ru-RU" sz="2400" dirty="0"/>
              <a:t>, товарищам и учителю. </a:t>
            </a:r>
          </a:p>
          <a:p>
            <a:r>
              <a:rPr lang="ru-RU" sz="2400" dirty="0"/>
              <a:t>У</a:t>
            </a:r>
            <a:r>
              <a:rPr lang="ru-RU" sz="2400" dirty="0" smtClean="0"/>
              <a:t>чись </a:t>
            </a:r>
            <a:r>
              <a:rPr lang="ru-RU" sz="2400" dirty="0"/>
              <a:t>использовать имеющийся у тебя запас знаний, применяя разные «хитрости»</a:t>
            </a:r>
            <a:endParaRPr lang="ru-RU" sz="2400" dirty="0" smtClean="0"/>
          </a:p>
          <a:p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997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первую очередь научить: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908720"/>
            <a:ext cx="7520940" cy="3771757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Правильно, внимательно, аккуратно заполнять бланки;</a:t>
            </a:r>
          </a:p>
          <a:p>
            <a:r>
              <a:rPr lang="ru-RU" sz="2800" dirty="0" smtClean="0"/>
              <a:t>Отработать вычислительные навыки  с натуральными числами, десятичными и обыкновенными дробями.</a:t>
            </a:r>
          </a:p>
          <a:p>
            <a:r>
              <a:rPr lang="ru-RU" sz="2800" dirty="0" smtClean="0"/>
              <a:t> Переводить обыкновенную дробь в десятичную.</a:t>
            </a:r>
          </a:p>
          <a:p>
            <a:r>
              <a:rPr lang="ru-RU" sz="2800" dirty="0"/>
              <a:t>Никогда не </a:t>
            </a:r>
            <a:r>
              <a:rPr lang="ru-RU" sz="2800" dirty="0" smtClean="0"/>
              <a:t>пользоваться </a:t>
            </a:r>
            <a:r>
              <a:rPr lang="ru-RU" sz="2800" dirty="0"/>
              <a:t>калькулятором – на ЕГЭ его не будет! </a:t>
            </a:r>
          </a:p>
        </p:txBody>
      </p:sp>
    </p:spTree>
    <p:extLst>
      <p:ext uri="{BB962C8B-B14F-4D97-AF65-F5344CB8AC3E}">
        <p14:creationId xmlns:p14="http://schemas.microsoft.com/office/powerpoint/2010/main" val="347258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620688"/>
            <a:ext cx="7520940" cy="4059789"/>
          </a:xfrm>
        </p:spPr>
        <p:txBody>
          <a:bodyPr>
            <a:noAutofit/>
          </a:bodyPr>
          <a:lstStyle/>
          <a:p>
            <a:r>
              <a:rPr lang="ru-RU" sz="3200" dirty="0"/>
              <a:t>• ЕГЭ по математике – обязательный экзамен для всех: поэтому нужно определиться, какой уровень сдачи экзамена необходим </a:t>
            </a:r>
            <a:r>
              <a:rPr lang="ru-RU" sz="3200" dirty="0" smtClean="0"/>
              <a:t>Вам </a:t>
            </a:r>
          </a:p>
          <a:p>
            <a:r>
              <a:rPr lang="ru-RU" sz="3200" dirty="0" err="1" smtClean="0"/>
              <a:t>Минобразование</a:t>
            </a:r>
            <a:r>
              <a:rPr lang="ru-RU" sz="3200" dirty="0" smtClean="0"/>
              <a:t> приняло решение о введении </a:t>
            </a:r>
            <a:r>
              <a:rPr lang="ru-RU" sz="3200" dirty="0" smtClean="0">
                <a:hlinkClick r:id="rId2"/>
              </a:rPr>
              <a:t>в 2015 году</a:t>
            </a:r>
            <a:r>
              <a:rPr lang="ru-RU" sz="3200" dirty="0" smtClean="0"/>
              <a:t> значительных изменений в процедуру и содержание единого государственного экзамена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9333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Официально заявлено, что </a:t>
            </a:r>
            <a:r>
              <a:rPr lang="ru-RU" b="1" dirty="0" smtClean="0"/>
              <a:t>обязательные предметы </a:t>
            </a:r>
            <a:r>
              <a:rPr lang="ru-RU" b="1" dirty="0" err="1" smtClean="0"/>
              <a:t>егэ</a:t>
            </a:r>
            <a:r>
              <a:rPr lang="ru-RU" b="1" dirty="0" smtClean="0"/>
              <a:t> в 2015 году</a:t>
            </a:r>
            <a:r>
              <a:rPr lang="ru-RU" dirty="0" smtClean="0"/>
              <a:t> (математика и русский язык) </a:t>
            </a:r>
            <a:r>
              <a:rPr lang="ru-RU" i="1" dirty="0" smtClean="0"/>
              <a:t>станут двухуровневыми</a:t>
            </a:r>
            <a:r>
              <a:rPr lang="ru-RU" dirty="0" smtClean="0"/>
              <a:t>. Чтобы иметь возможность поступить в технический вуз, выпускники будут сдавать математику на профильном уровне, а русский язык — на базовом. Гуманитарные ВУЗы, напротив, потребуют от абитуриента сертификат профильного экзамена по русскому и базового — по математике. Отработка технологии запланирована на 2014 год, а в 2015 двухуровневый экзамен станет повсеместной нормой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501008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</a:rPr>
              <a:t>В </a:t>
            </a:r>
            <a:r>
              <a:rPr lang="ru-RU" dirty="0" err="1" smtClean="0">
                <a:effectLst/>
              </a:rPr>
              <a:t>Рособрнадзоре</a:t>
            </a:r>
            <a:r>
              <a:rPr lang="ru-RU" dirty="0" smtClean="0">
                <a:effectLst/>
              </a:rPr>
              <a:t> пояснили, что, сдавая предмет на базовом уровне, выпускники должны будут доказать владение «математикой для жизни», а профильный экзамен по уровню сложности будет аналогичен ЕГЭ 2014 года.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37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335048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http://www.fipi.ru/ege-i-gve-11/demoversii-specifikacii-kodifikatory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136339"/>
            <a:ext cx="74168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ПРОЕКТ</a:t>
            </a:r>
          </a:p>
          <a:p>
            <a:pPr algn="ctr"/>
            <a:r>
              <a:rPr lang="ru-RU" dirty="0"/>
              <a:t>Единый государственный экзамен по МАТЕМАТИКЕ</a:t>
            </a:r>
          </a:p>
          <a:p>
            <a:pPr algn="ctr"/>
            <a:r>
              <a:rPr lang="ru-RU" b="1" dirty="0"/>
              <a:t>Демонстрационный вариант</a:t>
            </a:r>
          </a:p>
          <a:p>
            <a:pPr algn="ctr"/>
            <a:r>
              <a:rPr lang="ru-RU" dirty="0"/>
              <a:t>контрольных измерительных материалов</a:t>
            </a:r>
          </a:p>
          <a:p>
            <a:pPr algn="ctr"/>
            <a:r>
              <a:rPr lang="ru-RU" dirty="0"/>
              <a:t>единого государственного экзамена 2015 года</a:t>
            </a:r>
          </a:p>
          <a:p>
            <a:pPr algn="ctr"/>
            <a:r>
              <a:rPr lang="ru-RU" dirty="0"/>
              <a:t>по математике</a:t>
            </a:r>
          </a:p>
          <a:p>
            <a:pPr algn="ctr"/>
            <a:r>
              <a:rPr lang="ru-RU" b="1" dirty="0"/>
              <a:t>Базовый уровень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10441130" flipV="1">
            <a:off x="736020" y="4539687"/>
            <a:ext cx="7029288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ru-RU" sz="2400" i="1" dirty="0" smtClean="0"/>
              <a:t>Первоочередная задача изучения курса математики – это качественное изучение предмета на базовом уровне.</a:t>
            </a:r>
          </a:p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ru-RU" sz="2400" i="1" dirty="0" smtClean="0">
                <a:solidFill>
                  <a:prstClr val="black"/>
                </a:solidFill>
                <a:latin typeface="Century Schoolbook"/>
              </a:rPr>
              <a:t>.</a:t>
            </a:r>
            <a:endParaRPr lang="ru-RU" sz="2400" i="1" dirty="0">
              <a:solidFill>
                <a:prstClr val="black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304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755577" y="764704"/>
            <a:ext cx="5976664" cy="928688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Прототип задания </a:t>
            </a:r>
            <a:r>
              <a:rPr lang="ru-RU" altLang="ru-RU" sz="2800" b="1" dirty="0" smtClean="0"/>
              <a:t>B1</a:t>
            </a:r>
            <a:endParaRPr lang="en-US" altLang="ru-RU" sz="2800" b="1" dirty="0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28625" y="1714500"/>
            <a:ext cx="7929563" cy="289401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200" dirty="0" smtClean="0"/>
              <a:t>Сырок стоит 7 рублей 20 копеек. Какое наибольшее число сырков можно купить на 60 рублей? </a:t>
            </a:r>
          </a:p>
        </p:txBody>
      </p:sp>
      <p:sp>
        <p:nvSpPr>
          <p:cNvPr id="10244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>
                <a:solidFill>
                  <a:srgbClr val="C00000"/>
                </a:solidFill>
                <a:latin typeface="Georgia" pitchFamily="18" charset="0"/>
              </a:rPr>
              <a:t>Решение</a:t>
            </a:r>
          </a:p>
        </p:txBody>
      </p:sp>
      <p:grpSp>
        <p:nvGrpSpPr>
          <p:cNvPr id="2" name="AutoShape 4"/>
          <p:cNvGrpSpPr>
            <a:grpSpLocks/>
          </p:cNvGrpSpPr>
          <p:nvPr/>
        </p:nvGrpSpPr>
        <p:grpSpPr bwMode="auto">
          <a:xfrm>
            <a:off x="1571625" y="3571875"/>
            <a:ext cx="7286625" cy="3090863"/>
            <a:chOff x="1329" y="2584"/>
            <a:chExt cx="4362" cy="1632"/>
          </a:xfrm>
        </p:grpSpPr>
        <p:pic>
          <p:nvPicPr>
            <p:cNvPr id="10246" name="AutoShape 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9" y="2584"/>
              <a:ext cx="4362" cy="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7" name="Text Box 6"/>
            <p:cNvSpPr txBox="1">
              <a:spLocks noChangeArrowheads="1"/>
            </p:cNvSpPr>
            <p:nvPr/>
          </p:nvSpPr>
          <p:spPr bwMode="auto">
            <a:xfrm>
              <a:off x="2184" y="2659"/>
              <a:ext cx="3383" cy="15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000" dirty="0">
                  <a:solidFill>
                    <a:srgbClr val="C00000"/>
                  </a:solidFill>
                </a:rPr>
                <a:t>Чтобы найти наибольшее число сырков, которое можно купить, необходимо все деньги поделить на стоимость одного сырка.</a:t>
              </a:r>
              <a:br>
                <a:rPr lang="ru-RU" altLang="ru-RU" sz="2000" dirty="0">
                  <a:solidFill>
                    <a:srgbClr val="C00000"/>
                  </a:solidFill>
                </a:rPr>
              </a:br>
              <a:endParaRPr lang="ru-RU" altLang="ru-RU" sz="2000" dirty="0">
                <a:solidFill>
                  <a:srgbClr val="C00000"/>
                </a:solidFill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000" dirty="0">
                  <a:solidFill>
                    <a:srgbClr val="C00000"/>
                  </a:solidFill>
                </a:rPr>
                <a:t>60:7,2= 8,3(3)</a:t>
              </a:r>
              <a:br>
                <a:rPr lang="ru-RU" altLang="ru-RU" sz="2000" dirty="0">
                  <a:solidFill>
                    <a:srgbClr val="C00000"/>
                  </a:solidFill>
                </a:rPr>
              </a:br>
              <a:r>
                <a:rPr lang="ru-RU" altLang="ru-RU" sz="2000" dirty="0">
                  <a:solidFill>
                    <a:srgbClr val="C00000"/>
                  </a:solidFill>
                </a:rPr>
                <a:t>Так как сырки продаются только целиком, на 60 рублей можно купить 8 сырков.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000" dirty="0" smtClean="0">
                  <a:solidFill>
                    <a:srgbClr val="C00000"/>
                  </a:solidFill>
                </a:rPr>
                <a:t>(Деление заменить на сложение)</a:t>
              </a:r>
              <a:endParaRPr lang="ru-RU" altLang="ru-RU" sz="2000" dirty="0">
                <a:solidFill>
                  <a:srgbClr val="C00000"/>
                </a:solidFill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000" dirty="0">
                  <a:solidFill>
                    <a:srgbClr val="002060"/>
                  </a:solidFill>
                  <a:latin typeface="Georgia" pitchFamily="18" charset="0"/>
                </a:rPr>
                <a:t>Ответ: 8 сырков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909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85763" y="159490"/>
            <a:ext cx="8229600" cy="72008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b="1" dirty="0" smtClean="0"/>
              <a:t>Прототип задания </a:t>
            </a:r>
            <a:r>
              <a:rPr lang="ru-RU" altLang="ru-RU" sz="2800" b="1" dirty="0" smtClean="0"/>
              <a:t>B2 (</a:t>
            </a:r>
            <a:r>
              <a:rPr lang="ru-RU" altLang="ru-RU" sz="1800" b="1" dirty="0" smtClean="0"/>
              <a:t>внимательное чтение  задания</a:t>
            </a:r>
            <a:r>
              <a:rPr lang="ru-RU" altLang="ru-RU" sz="2800" b="1" dirty="0" smtClean="0"/>
              <a:t>)</a:t>
            </a:r>
            <a:r>
              <a:rPr lang="ru-RU" altLang="ru-RU" sz="2800" b="1" dirty="0" smtClean="0"/>
              <a:t/>
            </a:r>
            <a:br>
              <a:rPr lang="ru-RU" altLang="ru-RU" sz="2800" b="1" dirty="0" smtClean="0"/>
            </a:br>
            <a:endParaRPr lang="ru-RU" altLang="ru-RU" sz="2800" b="1" dirty="0" smtClean="0"/>
          </a:p>
        </p:txBody>
      </p:sp>
      <p:sp>
        <p:nvSpPr>
          <p:cNvPr id="133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>
                <a:solidFill>
                  <a:prstClr val="black"/>
                </a:solidFill>
                <a:latin typeface="Georgia" pitchFamily="18" charset="0"/>
              </a:rPr>
              <a:t>Решение</a:t>
            </a:r>
          </a:p>
        </p:txBody>
      </p:sp>
      <p:sp>
        <p:nvSpPr>
          <p:cNvPr id="12292" name="Rectangle 17"/>
          <p:cNvSpPr>
            <a:spLocks noChangeArrowheads="1"/>
          </p:cNvSpPr>
          <p:nvPr/>
        </p:nvSpPr>
        <p:spPr bwMode="auto">
          <a:xfrm>
            <a:off x="0" y="576864"/>
            <a:ext cx="38163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</a:rPr>
              <a:t>На рисунке </a:t>
            </a:r>
            <a:r>
              <a:rPr lang="ru-RU" altLang="ru-RU" dirty="0">
                <a:solidFill>
                  <a:prstClr val="black"/>
                </a:solidFill>
              </a:rPr>
              <a:t>жирными точками показана среднесуточная температура воздуха в Бресте каждый день с 6 по 19 июля 1981 года. По горизонтали указываются числа месяца, по вертикали - температура в градусах Цельсия. Для наглядности жирные точки соединены линией. Определите по рисунку, какого числа в первый раз за указанный период среднесуточная температура равнялась 19 градусам</a:t>
            </a:r>
            <a:r>
              <a:rPr lang="ru-RU" altLang="ru-RU" dirty="0" smtClean="0">
                <a:solidFill>
                  <a:prstClr val="black"/>
                </a:solidFill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</a:rPr>
              <a:t>(</a:t>
            </a:r>
            <a:r>
              <a:rPr lang="ru-RU" altLang="ru-RU" b="1" dirty="0" smtClean="0">
                <a:solidFill>
                  <a:prstClr val="black"/>
                </a:solidFill>
              </a:rPr>
              <a:t>по этому графику может быть другой вопрос</a:t>
            </a:r>
            <a:r>
              <a:rPr lang="ru-RU" altLang="ru-RU" dirty="0" smtClean="0">
                <a:solidFill>
                  <a:prstClr val="black"/>
                </a:solidFill>
              </a:rPr>
              <a:t>)</a:t>
            </a:r>
            <a:endParaRPr lang="ru-RU" altLang="ru-RU" dirty="0">
              <a:solidFill>
                <a:prstClr val="black"/>
              </a:solidFill>
            </a:endParaRPr>
          </a:p>
        </p:txBody>
      </p:sp>
      <p:pic>
        <p:nvPicPr>
          <p:cNvPr id="12293" name="Picture 19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3424238"/>
            <a:ext cx="952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21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3424238"/>
            <a:ext cx="952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23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3424238"/>
            <a:ext cx="952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25" descr="03FDF5D8B904826F4D3B5ED78EAA549A/simg1_125804321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1643063"/>
            <a:ext cx="47625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4500563" y="3286125"/>
            <a:ext cx="4143375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608513" y="3249613"/>
            <a:ext cx="1214437" cy="158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3175000" y="4929198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solidFill>
            <a:schemeClr val="accent3">
              <a:lumMod val="5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Синей линией отмечена интересующая нас температура 19°С. Красная - указывает на число, когда среднесуточная температура первый раз равнялась 19°С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Ответ:</a:t>
            </a:r>
            <a:r>
              <a:rPr lang="ru-RU" sz="2000" dirty="0">
                <a:solidFill>
                  <a:srgbClr val="C00000"/>
                </a:solidFill>
              </a:rPr>
              <a:t> 8июля</a:t>
            </a:r>
          </a:p>
        </p:txBody>
      </p:sp>
    </p:spTree>
    <p:extLst>
      <p:ext uri="{BB962C8B-B14F-4D97-AF65-F5344CB8AC3E}">
        <p14:creationId xmlns:p14="http://schemas.microsoft.com/office/powerpoint/2010/main" val="334523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n-CL" dirty="0"/>
              <a:t>http://reshuege.ru/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052736"/>
            <a:ext cx="727280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896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607</Words>
  <Application>Microsoft Office PowerPoint</Application>
  <PresentationFormat>Экран (4:3)</PresentationFormat>
  <Paragraphs>65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Углы</vt:lpstr>
      <vt:lpstr>Подготовка к ЕГЭ по математике «не математиков»</vt:lpstr>
      <vt:lpstr>Психологический настрой</vt:lpstr>
      <vt:lpstr>В первую очередь научить: </vt:lpstr>
      <vt:lpstr>Презентация PowerPoint</vt:lpstr>
      <vt:lpstr>Презентация PowerPoint</vt:lpstr>
      <vt:lpstr>http://www.fipi.ru/ege-i-gve-11/demoversii-specifikacii-kodifikatory</vt:lpstr>
      <vt:lpstr>Прототип задания B1</vt:lpstr>
      <vt:lpstr>Прототип задания B2 (внимательное чтение  задания) </vt:lpstr>
      <vt:lpstr>http://reshuege.ru/</vt:lpstr>
      <vt:lpstr>Наставления ученику:</vt:lpstr>
      <vt:lpstr>Организация самостоятельной работы</vt:lpstr>
      <vt:lpstr> Адреса сайтов в сети Интернет</vt:lpstr>
    </vt:vector>
  </TitlesOfParts>
  <Company>Ольга-ПК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12</cp:revision>
  <dcterms:created xsi:type="dcterms:W3CDTF">2014-10-13T14:44:02Z</dcterms:created>
  <dcterms:modified xsi:type="dcterms:W3CDTF">2014-10-13T18:46:37Z</dcterms:modified>
</cp:coreProperties>
</file>