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3" r:id="rId4"/>
    <p:sldId id="284" r:id="rId5"/>
    <p:sldId id="285" r:id="rId6"/>
    <p:sldId id="267" r:id="rId7"/>
    <p:sldId id="274" r:id="rId8"/>
    <p:sldId id="272" r:id="rId9"/>
    <p:sldId id="257" r:id="rId10"/>
    <p:sldId id="268" r:id="rId11"/>
    <p:sldId id="273" r:id="rId12"/>
    <p:sldId id="275" r:id="rId13"/>
    <p:sldId id="277" r:id="rId14"/>
    <p:sldId id="280" r:id="rId15"/>
    <p:sldId id="276" r:id="rId16"/>
    <p:sldId id="278" r:id="rId17"/>
    <p:sldId id="279" r:id="rId18"/>
    <p:sldId id="266" r:id="rId19"/>
    <p:sldId id="281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04455F-F9D3-4615-84DC-56B4F7F6EE7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7979D5-EB1A-4230-9388-33F812125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png"/><Relationship Id="rId10" Type="http://schemas.openxmlformats.org/officeDocument/2006/relationships/image" Target="../media/image8.gif"/><Relationship Id="rId4" Type="http://schemas.openxmlformats.org/officeDocument/2006/relationships/slide" Target="slide6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l.k12.il.us/activities/orgs_clubs/math_team/pictures/sig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576" y="3236734"/>
            <a:ext cx="3816424" cy="36212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643998" cy="2691731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Arial Black" pitchFamily="34" charset="0"/>
              </a:rPr>
              <a:t>Законы арифметических действий</a:t>
            </a:r>
            <a:endParaRPr lang="ru-RU" sz="7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578645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Составитель: </a:t>
            </a:r>
            <a:r>
              <a:rPr lang="ru-RU" dirty="0" err="1" smtClean="0"/>
              <a:t>Малясова</a:t>
            </a:r>
            <a:r>
              <a:rPr lang="ru-RU" dirty="0" smtClean="0"/>
              <a:t> Л.Г.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7200" dirty="0" smtClean="0">
                <a:latin typeface="Arial Black" pitchFamily="34" charset="0"/>
              </a:rPr>
              <a:t>(</a:t>
            </a:r>
            <a:r>
              <a:rPr lang="en-US" sz="7200" dirty="0" err="1" smtClean="0">
                <a:latin typeface="Arial Black" pitchFamily="34" charset="0"/>
              </a:rPr>
              <a:t>a+b</a:t>
            </a:r>
            <a:r>
              <a:rPr lang="en-US" sz="7200" dirty="0" smtClean="0">
                <a:latin typeface="Arial Black" pitchFamily="34" charset="0"/>
              </a:rPr>
              <a:t>)+c=a+(</a:t>
            </a:r>
            <a:r>
              <a:rPr lang="en-US" sz="7200" dirty="0" err="1" smtClean="0">
                <a:latin typeface="Arial Black" pitchFamily="34" charset="0"/>
              </a:rPr>
              <a:t>b+c</a:t>
            </a:r>
            <a:r>
              <a:rPr lang="en-US" sz="7200" dirty="0" smtClean="0">
                <a:latin typeface="Arial Black" pitchFamily="34" charset="0"/>
              </a:rPr>
              <a:t>)</a:t>
            </a:r>
          </a:p>
          <a:p>
            <a:pPr algn="ctr">
              <a:buNone/>
            </a:pPr>
            <a:endParaRPr lang="ru-RU" sz="72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7200" dirty="0" smtClean="0">
                <a:latin typeface="Arial Black" pitchFamily="34" charset="0"/>
              </a:rPr>
              <a:t>сочетательный закон</a:t>
            </a:r>
            <a:endParaRPr lang="ru-RU" sz="7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27+148+13=</a:t>
            </a:r>
          </a:p>
          <a:p>
            <a:pPr>
              <a:buNone/>
            </a:pPr>
            <a:endParaRPr lang="ru-RU" sz="5400" dirty="0" smtClean="0">
              <a:latin typeface="Arial Black" pitchFamily="34" charset="0"/>
            </a:endParaRPr>
          </a:p>
          <a:p>
            <a:pPr>
              <a:buNone/>
            </a:pPr>
            <a:endParaRPr lang="ru-RU" sz="54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124+371+429+346=</a:t>
            </a:r>
            <a:endParaRPr lang="ru-RU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dirty="0" smtClean="0">
                <a:latin typeface="Arial Black" pitchFamily="34" charset="0"/>
              </a:rPr>
              <a:t>№212 (</a:t>
            </a:r>
            <a:r>
              <a:rPr lang="ru-RU" dirty="0" err="1" smtClean="0">
                <a:latin typeface="Arial Black" pitchFamily="34" charset="0"/>
              </a:rPr>
              <a:t>а,б</a:t>
            </a:r>
            <a:r>
              <a:rPr lang="ru-RU" dirty="0" smtClean="0">
                <a:latin typeface="Arial Black" pitchFamily="34" charset="0"/>
              </a:rPr>
              <a:t>/</a:t>
            </a:r>
            <a:r>
              <a:rPr lang="ru-RU" dirty="0" err="1" smtClean="0">
                <a:latin typeface="Arial Black" pitchFamily="34" charset="0"/>
              </a:rPr>
              <a:t>в,г</a:t>
            </a:r>
            <a:r>
              <a:rPr lang="ru-RU" dirty="0" smtClean="0">
                <a:latin typeface="Arial Black" pitchFamily="34" charset="0"/>
              </a:rPr>
              <a:t>)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" name="Picture 2" descr="http://cs11453.vkontakte.ru/u8620368/-14/x_d64f12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44577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642938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Arial Black" pitchFamily="34" charset="0"/>
              </a:rPr>
              <a:t>Физминутка</a:t>
            </a:r>
            <a:r>
              <a:rPr lang="ru-RU" dirty="0" smtClean="0">
                <a:latin typeface="Arial Black" pitchFamily="34" charset="0"/>
              </a:rPr>
              <a:t> (встать!)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А теперь представим, детки,</a:t>
            </a:r>
            <a:endParaRPr lang="ru-RU" dirty="0" smtClean="0"/>
          </a:p>
          <a:p>
            <a:r>
              <a:rPr lang="ru-RU" b="1" dirty="0" smtClean="0"/>
              <a:t>Будто руки наши – ветки.</a:t>
            </a:r>
            <a:endParaRPr lang="ru-RU" dirty="0" smtClean="0"/>
          </a:p>
          <a:p>
            <a:r>
              <a:rPr lang="ru-RU" b="1" dirty="0" smtClean="0"/>
              <a:t>Покачаем ими дружно,</a:t>
            </a:r>
            <a:endParaRPr lang="ru-RU" dirty="0" smtClean="0"/>
          </a:p>
          <a:p>
            <a:r>
              <a:rPr lang="ru-RU" b="1" dirty="0" smtClean="0"/>
              <a:t> Словно ветер дует южный.</a:t>
            </a:r>
            <a:endParaRPr lang="ru-RU" dirty="0" smtClean="0"/>
          </a:p>
          <a:p>
            <a:r>
              <a:rPr lang="ru-RU" b="1" dirty="0" smtClean="0"/>
              <a:t>Ветер стих. Вздохнули дружно.</a:t>
            </a:r>
            <a:endParaRPr lang="ru-RU" dirty="0" smtClean="0"/>
          </a:p>
          <a:p>
            <a:r>
              <a:rPr lang="ru-RU" b="1" dirty="0" smtClean="0"/>
              <a:t>Нам урок продолжить нужно.</a:t>
            </a:r>
            <a:endParaRPr lang="ru-RU" dirty="0" smtClean="0"/>
          </a:p>
          <a:p>
            <a:r>
              <a:rPr lang="ru-RU" b="1" dirty="0" smtClean="0"/>
              <a:t>Подравнялись, тихо сели</a:t>
            </a:r>
            <a:endParaRPr lang="ru-RU" dirty="0" smtClean="0"/>
          </a:p>
          <a:p>
            <a:r>
              <a:rPr lang="ru-RU" b="1" dirty="0" smtClean="0"/>
              <a:t>И на доску посмотрели.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7" descr="ludia-167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0"/>
            <a:ext cx="2143140" cy="3429023"/>
          </a:xfrm>
          <a:prstGeom prst="rect">
            <a:avLst/>
          </a:prstGeom>
        </p:spPr>
      </p:pic>
      <p:pic>
        <p:nvPicPr>
          <p:cNvPr id="5" name="Рисунок 4" descr="17cf4c75a7617f6dc9951553ed8d0d2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857628"/>
            <a:ext cx="2071702" cy="244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071678"/>
            <a:ext cx="4714908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2786058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Arial Black" pitchFamily="34" charset="0"/>
              </a:rPr>
              <a:t>a</a:t>
            </a:r>
            <a:endParaRPr lang="ru-RU" sz="6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07154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Arial Black" pitchFamily="34" charset="0"/>
              </a:rPr>
              <a:t>b</a:t>
            </a:r>
            <a:endParaRPr lang="ru-RU" sz="6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2643182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Arial Black" pitchFamily="34" charset="0"/>
              </a:rPr>
              <a:t>ab</a:t>
            </a:r>
            <a:r>
              <a:rPr lang="en-US" sz="6000" dirty="0" smtClean="0">
                <a:latin typeface="Arial Black" pitchFamily="34" charset="0"/>
              </a:rPr>
              <a:t>=</a:t>
            </a:r>
            <a:r>
              <a:rPr lang="en-US" sz="6000" dirty="0" err="1" smtClean="0">
                <a:latin typeface="Arial Black" pitchFamily="34" charset="0"/>
              </a:rPr>
              <a:t>ba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357166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Верно ли?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№ 213 </a:t>
            </a:r>
            <a:r>
              <a:rPr lang="ru-RU" dirty="0" smtClean="0"/>
              <a:t>– законы умножения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500306"/>
            <a:ext cx="8229600" cy="16970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ab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=</a:t>
            </a: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ba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переместительный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4643446"/>
            <a:ext cx="8229600" cy="16970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(</a:t>
            </a: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ab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)с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=a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(</a:t>
            </a:r>
            <a:r>
              <a:rPr lang="en-US" sz="8000" dirty="0" err="1" smtClean="0">
                <a:latin typeface="Arial Black" pitchFamily="34" charset="0"/>
              </a:rPr>
              <a:t>b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с)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8000" dirty="0" err="1" smtClean="0">
                <a:latin typeface="Arial Black" pitchFamily="34" charset="0"/>
              </a:rPr>
              <a:t>сочетат</a:t>
            </a:r>
            <a:r>
              <a:rPr kumimoji="0" lang="ru-RU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ельный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dirty="0" smtClean="0">
                <a:latin typeface="Arial Black" pitchFamily="34" charset="0"/>
              </a:rPr>
              <a:t>№ 214 (</a:t>
            </a:r>
            <a:r>
              <a:rPr lang="ru-RU" dirty="0" err="1" smtClean="0">
                <a:latin typeface="Arial Black" pitchFamily="34" charset="0"/>
              </a:rPr>
              <a:t>а,б</a:t>
            </a:r>
            <a:r>
              <a:rPr lang="ru-RU" dirty="0" smtClean="0">
                <a:latin typeface="Arial Black" pitchFamily="34" charset="0"/>
              </a:rPr>
              <a:t>/в)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" name="Picture 2" descr="http://cs11453.vkontakte.ru/u8620368/-14/x_d64f12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44577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>
            <a:off x="827088" y="908050"/>
            <a:ext cx="2232025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66"/>
                </a:solidFill>
                <a:latin typeface="Arial" charset="0"/>
              </a:rPr>
              <a:t>1 вариант</a:t>
            </a:r>
          </a:p>
        </p:txBody>
      </p:sp>
      <p:sp>
        <p:nvSpPr>
          <p:cNvPr id="2051" name="AutoShape 6"/>
          <p:cNvSpPr>
            <a:spLocks noChangeArrowheads="1"/>
          </p:cNvSpPr>
          <p:nvPr/>
        </p:nvSpPr>
        <p:spPr bwMode="auto">
          <a:xfrm>
            <a:off x="5867400" y="908050"/>
            <a:ext cx="2232025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66"/>
                </a:solidFill>
                <a:latin typeface="Arial" charset="0"/>
              </a:rPr>
              <a:t>2 вариант</a:t>
            </a:r>
          </a:p>
        </p:txBody>
      </p:sp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1463675" y="220663"/>
            <a:ext cx="5927725" cy="5365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3366"/>
                </a:solidFill>
                <a:latin typeface="Arial" charset="0"/>
              </a:rPr>
              <a:t>Математический диктант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42844" y="1785926"/>
            <a:ext cx="3240087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4+27+6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857488" y="2643182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161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4643438" y="1785926"/>
            <a:ext cx="3240087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7 </a:t>
            </a:r>
            <a:r>
              <a:rPr lang="ru-RU" b="1" dirty="0">
                <a:solidFill>
                  <a:srgbClr val="003366"/>
                </a:solidFill>
                <a:latin typeface="Arial" charset="0"/>
              </a:rPr>
              <a:t>+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56 </a:t>
            </a:r>
            <a:r>
              <a:rPr lang="ru-RU" b="1" dirty="0">
                <a:solidFill>
                  <a:srgbClr val="003366"/>
                </a:solidFill>
                <a:latin typeface="Arial" charset="0"/>
              </a:rPr>
              <a:t>+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3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858148" y="3571876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129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28596" y="2643183"/>
            <a:ext cx="2303463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 25+61+75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786314" y="2571744"/>
            <a:ext cx="2232025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34 + 51 + 66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571472" y="3571876"/>
            <a:ext cx="16525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12+9+8+1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4857752" y="3429000"/>
            <a:ext cx="1584325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45+29+55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2643174" y="3500438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30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8001024" y="4643446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240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3214678" y="4357694"/>
            <a:ext cx="1004887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80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7929586" y="5500702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310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1463675" y="207963"/>
            <a:ext cx="5927725" cy="5365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3300"/>
                </a:solidFill>
                <a:latin typeface="Arial" charset="0"/>
              </a:rPr>
              <a:t>Проверьте себя: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85720" y="4429132"/>
            <a:ext cx="2786082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2 · 8 · 5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214282" y="5429264"/>
            <a:ext cx="3240087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3366"/>
                </a:solidFill>
                <a:latin typeface="Arial" charset="0"/>
              </a:rPr>
              <a:t>  </a:t>
            </a: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4 · 14 · 5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4929191" y="4500570"/>
            <a:ext cx="292895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 12 · 5 · 4</a:t>
            </a: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5000629" y="5429264"/>
            <a:ext cx="2786082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00336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3366"/>
                </a:solidFill>
                <a:latin typeface="Arial" charset="0"/>
              </a:rPr>
              <a:t>31 ·5 ·2 </a:t>
            </a:r>
            <a:endParaRPr lang="ru-RU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3500430" y="5500702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280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3500430" y="1785926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37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8139112" y="1928802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66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8139112" y="2643182"/>
            <a:ext cx="1004888" cy="40862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3300"/>
                </a:solidFill>
                <a:latin typeface="Arial" charset="0"/>
              </a:rPr>
              <a:t>151</a:t>
            </a:r>
            <a:endParaRPr lang="ru-RU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8" grpId="0" animBg="1"/>
      <p:bldP spid="11289" grpId="0" animBg="1"/>
      <p:bldP spid="11290" grpId="0" animBg="1"/>
      <p:bldP spid="11291" grpId="0" animBg="1"/>
      <p:bldP spid="11296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activerain.com/image_store/uploads/3/7/9/5/5/ar121660244955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924944"/>
            <a:ext cx="2800350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 выполняя вычислений, выясните верно ли равенство: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86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Comic Sans MS" pitchFamily="66" charset="0"/>
              </a:rPr>
              <a:t>1) (1256+789):(789+1256)=1</a:t>
            </a:r>
          </a:p>
          <a:p>
            <a:pPr marL="0" indent="0">
              <a:buNone/>
            </a:pPr>
            <a:endParaRPr lang="ru-RU" sz="3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Comic Sans MS" pitchFamily="66" charset="0"/>
              </a:rPr>
              <a:t>2) (1256-1256):(1256-1256)=1</a:t>
            </a:r>
          </a:p>
          <a:p>
            <a:pPr marL="0" indent="0">
              <a:buNone/>
            </a:pPr>
            <a:endParaRPr lang="ru-RU" sz="3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Comic Sans MS" pitchFamily="66" charset="0"/>
              </a:rPr>
              <a:t>3) 132·45 = 45·132</a:t>
            </a:r>
          </a:p>
          <a:p>
            <a:pPr marL="0" indent="0">
              <a:buNone/>
            </a:pPr>
            <a:endParaRPr lang="ru-RU" sz="3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Comic Sans MS" pitchFamily="66" charset="0"/>
              </a:rPr>
              <a:t>4)(156·3087)</a:t>
            </a:r>
            <a:r>
              <a:rPr lang="ru-RU" sz="3600" dirty="0" smtClean="0">
                <a:latin typeface="Comic Sans MS" pitchFamily="66" charset="0"/>
                <a:sym typeface="Wingdings" pitchFamily="2" charset="2"/>
              </a:rPr>
              <a:t>:(3087·156)=1.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Домашнее задание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Arial Black" pitchFamily="34" charset="0"/>
              </a:rPr>
              <a:t>№ 212 (</a:t>
            </a:r>
            <a:r>
              <a:rPr lang="ru-RU" b="1" dirty="0" err="1" smtClean="0">
                <a:latin typeface="Arial Black" pitchFamily="34" charset="0"/>
              </a:rPr>
              <a:t>д,е,ж,з</a:t>
            </a:r>
            <a:r>
              <a:rPr lang="ru-RU" b="1" dirty="0" smtClean="0">
                <a:latin typeface="Arial Black" pitchFamily="34" charset="0"/>
              </a:rPr>
              <a:t>)</a:t>
            </a:r>
          </a:p>
          <a:p>
            <a:pPr marL="0" indent="0">
              <a:buNone/>
            </a:pPr>
            <a:r>
              <a:rPr lang="ru-RU" b="1" dirty="0" smtClean="0">
                <a:latin typeface="Arial Black" pitchFamily="34" charset="0"/>
              </a:rPr>
              <a:t> 214 (</a:t>
            </a:r>
            <a:r>
              <a:rPr lang="ru-RU" b="1" dirty="0" err="1" smtClean="0">
                <a:latin typeface="Arial Black" pitchFamily="34" charset="0"/>
              </a:rPr>
              <a:t>д</a:t>
            </a:r>
            <a:r>
              <a:rPr lang="ru-RU" b="1" dirty="0" smtClean="0">
                <a:latin typeface="Arial Black" pitchFamily="34" charset="0"/>
              </a:rPr>
              <a:t>, е)</a:t>
            </a:r>
          </a:p>
          <a:p>
            <a:pPr marL="0" indent="0">
              <a:buNone/>
            </a:pPr>
            <a:r>
              <a:rPr lang="ru-RU" b="1" dirty="0" smtClean="0">
                <a:latin typeface="Arial Black" pitchFamily="34" charset="0"/>
              </a:rPr>
              <a:t>Законы выучить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21506" name="Picture 2" descr="http://richdeti.ru/wp-content/uploads/2011/10/%D0%A8%D0%BA%D0%BE%D0%BB%D0%B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57752" y="2714620"/>
            <a:ext cx="4000496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AutoShape 15"/>
          <p:cNvSpPr>
            <a:spLocks noChangeArrowheads="1"/>
          </p:cNvSpPr>
          <p:nvPr/>
        </p:nvSpPr>
        <p:spPr bwMode="auto">
          <a:xfrm rot="2461967">
            <a:off x="2886075" y="3332163"/>
            <a:ext cx="161925" cy="865187"/>
          </a:xfrm>
          <a:prstGeom prst="upArrow">
            <a:avLst>
              <a:gd name="adj1" fmla="val 50000"/>
              <a:gd name="adj2" fmla="val 1335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 rot="2461967">
            <a:off x="5602288" y="3221038"/>
            <a:ext cx="144462" cy="1293812"/>
          </a:xfrm>
          <a:prstGeom prst="upArrow">
            <a:avLst>
              <a:gd name="adj1" fmla="val 50000"/>
              <a:gd name="adj2" fmla="val 2239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 rot="8130693">
            <a:off x="6877050" y="2997200"/>
            <a:ext cx="144463" cy="1222375"/>
          </a:xfrm>
          <a:prstGeom prst="upArrow">
            <a:avLst>
              <a:gd name="adj1" fmla="val 50000"/>
              <a:gd name="adj2" fmla="val 211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 rot="8130693">
            <a:off x="4211638" y="3068638"/>
            <a:ext cx="144462" cy="1222375"/>
          </a:xfrm>
          <a:prstGeom prst="upArrow">
            <a:avLst>
              <a:gd name="adj1" fmla="val 50000"/>
              <a:gd name="adj2" fmla="val 2115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8130693">
            <a:off x="1476375" y="3068638"/>
            <a:ext cx="144463" cy="1222375"/>
          </a:xfrm>
          <a:prstGeom prst="upArrow">
            <a:avLst>
              <a:gd name="adj1" fmla="val 50000"/>
              <a:gd name="adj2" fmla="val 211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Выполните действия:</a:t>
            </a: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323850" y="2420938"/>
            <a:ext cx="9366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7"/>
          <p:cNvSpPr>
            <a:spLocks noChangeArrowheads="1"/>
          </p:cNvSpPr>
          <p:nvPr/>
        </p:nvSpPr>
        <p:spPr bwMode="auto">
          <a:xfrm>
            <a:off x="1908175" y="38608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8"/>
          <p:cNvSpPr>
            <a:spLocks noChangeArrowheads="1"/>
          </p:cNvSpPr>
          <p:nvPr/>
        </p:nvSpPr>
        <p:spPr bwMode="auto">
          <a:xfrm>
            <a:off x="4643438" y="38608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9"/>
          <p:cNvSpPr>
            <a:spLocks noChangeArrowheads="1"/>
          </p:cNvSpPr>
          <p:nvPr/>
        </p:nvSpPr>
        <p:spPr bwMode="auto">
          <a:xfrm>
            <a:off x="5940425" y="25654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Oval 10"/>
          <p:cNvSpPr>
            <a:spLocks noChangeArrowheads="1"/>
          </p:cNvSpPr>
          <p:nvPr/>
        </p:nvSpPr>
        <p:spPr bwMode="auto">
          <a:xfrm>
            <a:off x="3059113" y="25654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7380288" y="3789363"/>
            <a:ext cx="9366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468313" y="2554288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60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547813" y="3282950"/>
            <a:ext cx="45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:6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051050" y="4005263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10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771775" y="3789363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+36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203575" y="2708275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46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140200" y="3141663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-22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651500" y="3789363"/>
            <a:ext cx="45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:8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877050" y="3213100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х12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227763" y="2708275"/>
            <a:ext cx="433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716463" y="4005263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24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7524750" y="4005263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/>
      <p:bldP spid="13328" grpId="0" animBg="1"/>
      <p:bldP spid="13325" grpId="0" animBg="1"/>
      <p:bldP spid="13326" grpId="0" animBg="1"/>
      <p:bldP spid="13324" grpId="0" animBg="1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  <p:bldP spid="13337" grpId="0"/>
      <p:bldP spid="13338" grpId="0"/>
      <p:bldP spid="133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 rot="2461967">
            <a:off x="2886075" y="3332163"/>
            <a:ext cx="161925" cy="865187"/>
          </a:xfrm>
          <a:prstGeom prst="upArrow">
            <a:avLst>
              <a:gd name="adj1" fmla="val 50000"/>
              <a:gd name="adj2" fmla="val 1335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 rot="2461967">
            <a:off x="5602288" y="3221038"/>
            <a:ext cx="144462" cy="1293812"/>
          </a:xfrm>
          <a:prstGeom prst="upArrow">
            <a:avLst>
              <a:gd name="adj1" fmla="val 50000"/>
              <a:gd name="adj2" fmla="val 2239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 rot="8130693">
            <a:off x="6877050" y="2997200"/>
            <a:ext cx="144463" cy="1222375"/>
          </a:xfrm>
          <a:prstGeom prst="upArrow">
            <a:avLst>
              <a:gd name="adj1" fmla="val 50000"/>
              <a:gd name="adj2" fmla="val 211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 rot="8130693">
            <a:off x="4211638" y="3068638"/>
            <a:ext cx="144462" cy="1222375"/>
          </a:xfrm>
          <a:prstGeom prst="upArrow">
            <a:avLst>
              <a:gd name="adj1" fmla="val 50000"/>
              <a:gd name="adj2" fmla="val 2115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rot="8130693">
            <a:off x="1476375" y="3068638"/>
            <a:ext cx="144463" cy="1222375"/>
          </a:xfrm>
          <a:prstGeom prst="upArrow">
            <a:avLst>
              <a:gd name="adj1" fmla="val 50000"/>
              <a:gd name="adj2" fmla="val 211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Выполните действия: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23850" y="2420938"/>
            <a:ext cx="9366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908175" y="38608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643438" y="38608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940425" y="25654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3059113" y="2565400"/>
            <a:ext cx="9366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7380288" y="3789363"/>
            <a:ext cx="9366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68313" y="2554288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32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547813" y="3282950"/>
            <a:ext cx="45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:8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051050" y="4005263"/>
            <a:ext cx="433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771775" y="3789363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+57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203575" y="2708275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61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140200" y="3141663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-13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651500" y="3789363"/>
            <a:ext cx="45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:8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877050" y="3213100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6600"/>
                </a:solidFill>
              </a:rPr>
              <a:t>х11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227763" y="2708275"/>
            <a:ext cx="433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716463" y="4005263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48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524750" y="4005263"/>
            <a:ext cx="68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6600"/>
                </a:solidFill>
              </a:rPr>
              <a:t>66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  <p:bldP spid="19462" grpId="0" animBg="1"/>
      <p:bldP spid="19471" grpId="0"/>
      <p:bldP spid="19472" grpId="0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Comic Sans MS" pitchFamily="66" charset="0"/>
              </a:rPr>
              <a:t>Задача (устно)</a:t>
            </a:r>
            <a:endParaRPr lang="ru-RU" sz="36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В классе 11 девочек и 16 мальчиков. </a:t>
            </a:r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Сколько всего учеников в классе?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Arial Black" pitchFamily="34" charset="0"/>
              </a:rPr>
              <a:t>11+16=16+11</a:t>
            </a:r>
            <a:endParaRPr lang="ru-RU" sz="7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785818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err="1" smtClean="0">
                <a:latin typeface="Arial Black" pitchFamily="34" charset="0"/>
              </a:rPr>
              <a:t>a+b</a:t>
            </a:r>
            <a:r>
              <a:rPr lang="en-US" sz="9600" b="1" dirty="0" smtClean="0">
                <a:latin typeface="Arial Black" pitchFamily="34" charset="0"/>
              </a:rPr>
              <a:t>=</a:t>
            </a:r>
            <a:r>
              <a:rPr lang="en-US" sz="9600" b="1" dirty="0" err="1" smtClean="0">
                <a:latin typeface="Arial Black" pitchFamily="34" charset="0"/>
              </a:rPr>
              <a:t>b+a</a:t>
            </a:r>
            <a:endParaRPr lang="en-US" sz="9600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5400" b="1" dirty="0" smtClean="0">
                <a:latin typeface="Arial Black" pitchFamily="34" charset="0"/>
              </a:rPr>
              <a:t>переместительный закон</a:t>
            </a:r>
            <a:endParaRPr lang="ru-RU" sz="5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82972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Задача (устно):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корзину положили три яблока весом: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8" name="Picture 4" descr="http://stkrvo.km.ua/storinki/vydavnycha_files/0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116"/>
            <a:ext cx="4156956" cy="4572008"/>
          </a:xfrm>
          <a:prstGeom prst="rect">
            <a:avLst/>
          </a:prstGeom>
          <a:noFill/>
        </p:spPr>
      </p:pic>
      <p:pic>
        <p:nvPicPr>
          <p:cNvPr id="2050" name="Picture 2" descr="http://rattan.nvline.com/img/ware/n_img/31-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869160"/>
            <a:ext cx="1950681" cy="1800200"/>
          </a:xfrm>
          <a:prstGeom prst="rect">
            <a:avLst/>
          </a:prstGeom>
          <a:noFill/>
        </p:spPr>
      </p:pic>
      <p:pic>
        <p:nvPicPr>
          <p:cNvPr id="1030" name="Picture 6" descr="http://img-fotki.yandex.ru/get/5409/90468072.232/0_675d0_86d31f0b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3571876"/>
            <a:ext cx="642942" cy="642942"/>
          </a:xfrm>
          <a:prstGeom prst="rect">
            <a:avLst/>
          </a:prstGeom>
          <a:noFill/>
        </p:spPr>
      </p:pic>
      <p:pic>
        <p:nvPicPr>
          <p:cNvPr id="7" name="Picture 6" descr="http://img-fotki.yandex.ru/get/5409/90468072.232/0_675d0_86d31f0b_XL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357562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6" descr="http://img-fotki.yandex.ru/get/5409/90468072.232/0_675d0_86d31f0b_XL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2357430"/>
            <a:ext cx="1152128" cy="115212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143504" y="2214554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79608" y="2214554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15712" y="2214554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001024" y="2143116"/>
            <a:ext cx="864096" cy="6486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15512" y="228656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14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79608" y="228656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60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15712" y="228656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36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24" y="228599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110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7560" y="214254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+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55672" y="214254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+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2396" y="214311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=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3" name="Picture 2" descr="http://www.hellasmultimedia.com/webimages/fourthofjuly-htm/fourthofjuly/images/fireworks/fw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1357298"/>
            <a:ext cx="2786082" cy="1423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.13194 C -0.00034 0.14861 0.00504 0.16574 -4.44444E-6 0.18125 C -0.00468 0.19676 -0.03437 0.20833 -0.03541 0.22523 C -0.03593 0.24167 -0.02291 0.27153 -0.00503 0.28148 C 0.01268 0.29167 0.03855 0.28333 0.07049 0.28588 C 0.10244 0.28866 0.1507 0.29861 0.18733 0.29792 C 0.22396 0.29699 0.24601 0.28055 0.28959 0.28079 C 0.33334 0.28102 0.40973 0.3 0.44879 0.2993 C 0.48785 0.29884 0.4941 0.28588 0.52327 0.27847 C 0.55191 0.27106 0.60608 0.2588 0.62327 0.25486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5.44761E-6 C 0.02413 0.18275 0.04844 0.36549 0.1217 0.43165 C 0.19496 0.49781 0.35955 0.40806 0.43976 0.39649 C 0.51996 0.38492 0.57621 0.36781 0.60347 0.36272 " pathEditMode="relative" ptsTypes="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8189E-7 C 0.004 0.00833 0.0066 0.01388 0.00903 0.02429 C 0.00955 0.03215 0.01129 0.04025 0.01164 0.04835 C 0.01424 0.10756 0.00903 0.08328 0.01424 0.10618 C 0.01546 0.13347 0.01459 0.16354 0.02066 0.18991 C 0.02205 0.19685 0.02448 0.20773 0.02709 0.21443 C 0.029 0.21883 0.03369 0.22739 0.03369 0.22762 C 0.03889 0.25006 0.05643 0.2496 0.06858 0.26255 C 0.07917 0.27412 0.08681 0.29008 0.09705 0.30187 C 0.10035 0.31598 0.09566 0.29956 0.10226 0.3109 C 0.10573 0.31668 0.10747 0.32431 0.11129 0.32963 C 0.11251 0.33171 0.11389 0.33356 0.11511 0.33542 C 0.11685 0.34467 0.12101 0.34721 0.12553 0.35392 C 0.12761 0.36294 0.13143 0.36734 0.13594 0.37451 C 0.14115 0.3826 0.14202 0.38816 0.14896 0.39325 C 0.15313 0.40157 0.15747 0.40643 0.16441 0.40967 C 0.17344 0.42309 0.1783 0.42702 0.19028 0.43072 C 0.21667 0.42979 0.24289 0.42956 0.2691 0.42864 C 0.27414 0.42841 0.279 0.42378 0.28334 0.421 C 0.29358 0.41453 0.30747 0.41059 0.31841 0.40805 C 0.32882 0.40273 0.33959 0.4018 0.3507 0.40065 C 0.35834 0.39232 0.36667 0.38515 0.37396 0.37613 C 0.37587 0.37428 0.37761 0.37173 0.37917 0.36919 C 0.38039 0.36734 0.38073 0.36502 0.38178 0.36317 C 0.38594 0.35716 0.38473 0.36155 0.38941 0.35762 C 0.39306 0.35462 0.39584 0.34929 0.39983 0.34837 C 0.40608 0.34652 0.41181 0.34444 0.41806 0.34259 C 0.42257 0.33842 0.42674 0.33542 0.43212 0.33356 C 0.44271 0.3183 0.429 0.33634 0.44132 0.32593 C 0.44948 0.31922 0.44393 0.31853 0.45556 0.31853 " pathEditMode="relative" rAng="0" ptsTypes="fffffffffffffffffffffffffffff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Решить:</a:t>
            </a:r>
            <a:endParaRPr lang="ru-RU" b="1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24+65+76=</a:t>
            </a:r>
          </a:p>
          <a:p>
            <a:pPr>
              <a:buNone/>
            </a:pPr>
            <a:r>
              <a:rPr lang="ru-RU" sz="9600" dirty="0" smtClean="0"/>
              <a:t>61+58+39=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259</Words>
  <Application>Microsoft Office PowerPoint</Application>
  <PresentationFormat>Экран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Эркер</vt:lpstr>
      <vt:lpstr>Законы арифметических действий</vt:lpstr>
      <vt:lpstr>Устный счёт</vt:lpstr>
      <vt:lpstr>Выполните действия:</vt:lpstr>
      <vt:lpstr>Выполните действия:</vt:lpstr>
      <vt:lpstr>Задача (устно)</vt:lpstr>
      <vt:lpstr>Слайд 6</vt:lpstr>
      <vt:lpstr>Слайд 7</vt:lpstr>
      <vt:lpstr>Задача (устно): В корзину положили три яблока весом:</vt:lpstr>
      <vt:lpstr>Решить:</vt:lpstr>
      <vt:lpstr>Слайд 10</vt:lpstr>
      <vt:lpstr>Слайд 11</vt:lpstr>
      <vt:lpstr>Слайд 12</vt:lpstr>
      <vt:lpstr>Физминутка (встать!)</vt:lpstr>
      <vt:lpstr>Слайд 14</vt:lpstr>
      <vt:lpstr> № 213 – законы умножения </vt:lpstr>
      <vt:lpstr>Слайд 16</vt:lpstr>
      <vt:lpstr>Слайд 17</vt:lpstr>
      <vt:lpstr>Не выполняя вычислений, выясните верно ли равенство: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Dream Admin</cp:lastModifiedBy>
  <cp:revision>52</cp:revision>
  <dcterms:created xsi:type="dcterms:W3CDTF">2012-09-30T14:26:29Z</dcterms:created>
  <dcterms:modified xsi:type="dcterms:W3CDTF">2014-10-21T15:46:18Z</dcterms:modified>
</cp:coreProperties>
</file>