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7"/>
  </p:notesMasterIdLst>
  <p:sldIdLst>
    <p:sldId id="256" r:id="rId2"/>
    <p:sldId id="278" r:id="rId3"/>
    <p:sldId id="282" r:id="rId4"/>
    <p:sldId id="283" r:id="rId5"/>
    <p:sldId id="284" r:id="rId6"/>
    <p:sldId id="281" r:id="rId7"/>
    <p:sldId id="260" r:id="rId8"/>
    <p:sldId id="262" r:id="rId9"/>
    <p:sldId id="272" r:id="rId10"/>
    <p:sldId id="263" r:id="rId11"/>
    <p:sldId id="271" r:id="rId12"/>
    <p:sldId id="274" r:id="rId13"/>
    <p:sldId id="265" r:id="rId14"/>
    <p:sldId id="275" r:id="rId15"/>
    <p:sldId id="266" r:id="rId16"/>
    <p:sldId id="273" r:id="rId17"/>
    <p:sldId id="267" r:id="rId18"/>
    <p:sldId id="269" r:id="rId19"/>
    <p:sldId id="270" r:id="rId20"/>
    <p:sldId id="287" r:id="rId21"/>
    <p:sldId id="261" r:id="rId22"/>
    <p:sldId id="293" r:id="rId23"/>
    <p:sldId id="280" r:id="rId24"/>
    <p:sldId id="291" r:id="rId25"/>
    <p:sldId id="29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1970"/>
    <a:srgbClr val="996633"/>
    <a:srgbClr val="990099"/>
    <a:srgbClr val="0033CC"/>
    <a:srgbClr val="006699"/>
    <a:srgbClr val="996600"/>
    <a:srgbClr val="0000FF"/>
    <a:srgbClr val="06D1FA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10" autoAdjust="0"/>
    <p:restoredTop sz="99377" autoAdjust="0"/>
  </p:normalViewPr>
  <p:slideViewPr>
    <p:cSldViewPr>
      <p:cViewPr>
        <p:scale>
          <a:sx n="75" d="100"/>
          <a:sy n="75" d="100"/>
        </p:scale>
        <p:origin x="-112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.bin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microsoft.com/office/2006/relationships/legacyDiagramText" Target="legacyDiagramText4.bin"/><Relationship Id="rId5" Type="http://schemas.microsoft.com/office/2006/relationships/legacyDiagramText" Target="legacyDiagramText3.bin"/><Relationship Id="rId4" Type="http://schemas.microsoft.com/office/2006/relationships/legacyDiagramText" Target="legacyDiagramText2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cs typeface="+mn-cs"/>
              </a:defRPr>
            </a:lvl1pPr>
          </a:lstStyle>
          <a:p>
            <a:pPr>
              <a:defRPr/>
            </a:pPr>
            <a:fld id="{4DB0B1AE-3939-4178-A781-1259F28ECE05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cs typeface="+mn-cs"/>
              </a:defRPr>
            </a:lvl1pPr>
          </a:lstStyle>
          <a:p>
            <a:pPr>
              <a:defRPr/>
            </a:pPr>
            <a:fld id="{330E400E-4B4B-49EE-B3E5-AD010B6EA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A09E0-470B-49AF-9B66-12865FBB2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FB65B-BF95-484B-B1AA-90CD8BA04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6A3D9-E0C7-44DC-8E96-815F678F3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A2EC4-FD3D-4C7D-9343-125A54018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88E18-0D5E-4911-B29F-D3AFB6C1B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C18A8-9C7D-4D1F-AB22-EEFCF8CD5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B355D-D80A-4D1E-A896-BE6B462EA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045FF-6ABA-4756-9B98-5A8E40588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63B4F-2B65-4D2F-8E60-B825D2D2B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D6542-ED00-486E-934D-71B3734ED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87EAB-7630-4E50-8DD8-DA8013603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E3335-7282-41F8-8885-8A1BEDB65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ABD90-3F1E-4172-9FED-AEE2A0874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42431-C671-42A0-B822-8F7713FFB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11B46-6EAD-449E-A662-D4B2A8511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8B06A6C3-4C9F-416E-8A49-6D9FE2571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../../../ru-wz/index.php?title=%D0%9F%D0%B0%D1%80%D0%B0%D0%B7%D0%B8%D1%82&amp;action=edit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../../../ru-wz/index.php/%D0%9B%D0%B5%D0%BD%D1%82%D0%BE%D1%87%D0%BD%D1%8B%D0%B5_%D0%B3%D0%BB%D0%B8%D1%81%D1%82%D1%8B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../../ru-wz/index.php?title=%D0%9F%D1%80%D0%BE%D1%82%D0%B5%D0%B9&amp;action=edit" TargetMode="External"/><Relationship Id="rId2" Type="http://schemas.openxmlformats.org/officeDocument/2006/relationships/hyperlink" Target="../../../ru-wz/index.php/%D0%9A%D1%80%D0%BE%D1%82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349500"/>
            <a:ext cx="7772400" cy="1368425"/>
          </a:xfr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rect">
              <a:fillToRect r="100000" b="100000"/>
            </a:path>
          </a:gradFill>
          <a:ln>
            <a:solidFill>
              <a:schemeClr val="accent2"/>
            </a:solidFill>
          </a:ln>
        </p:spPr>
        <p:txBody>
          <a:bodyPr/>
          <a:lstStyle/>
          <a:p>
            <a:pPr algn="ctr" eaLnBrk="1" hangingPunct="1"/>
            <a:r>
              <a:rPr lang="ru-RU" sz="4000" b="1" i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Главные направления эволюции органического мира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437063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Преподаватель биологии</a:t>
            </a:r>
          </a:p>
          <a:p>
            <a:pPr eaLnBrk="1" hangingPunct="1">
              <a:defRPr/>
            </a:pP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Токранова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Т.Ю.</a:t>
            </a:r>
            <a:r>
              <a:rPr lang="ru-RU" sz="1800" dirty="0" smtClean="0">
                <a:solidFill>
                  <a:srgbClr val="9966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ru-RU" sz="1800" b="1" dirty="0" smtClean="0">
                <a:solidFill>
                  <a:srgbClr val="996633"/>
                </a:solidFill>
                <a:effectLst/>
                <a:latin typeface="Times New Roman" pitchFamily="18" charset="0"/>
                <a:cs typeface="Times New Roman" pitchFamily="18" charset="0"/>
              </a:rPr>
              <a:t>2012 г.</a:t>
            </a:r>
          </a:p>
          <a:p>
            <a:pPr eaLnBrk="1" hangingPunct="1">
              <a:defRPr/>
            </a:pPr>
            <a:r>
              <a:rPr lang="ru-RU" sz="1800" b="1" dirty="0" smtClean="0">
                <a:solidFill>
                  <a:srgbClr val="9933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993366"/>
                </a:solidFill>
                <a:cs typeface="Arial" charset="0"/>
              </a:rPr>
              <a:t>                  </a:t>
            </a:r>
            <a:endParaRPr lang="en-US" sz="1600" dirty="0" smtClean="0">
              <a:solidFill>
                <a:srgbClr val="993366"/>
              </a:solidFill>
              <a:cs typeface="Arial" charset="0"/>
            </a:endParaRPr>
          </a:p>
        </p:txBody>
      </p:sp>
      <p:pic>
        <p:nvPicPr>
          <p:cNvPr id="2054" name="Picture 6" descr="IMG_59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60350"/>
            <a:ext cx="1584325" cy="172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5" name="Picture 7" descr="muxolov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4429125"/>
            <a:ext cx="2143125" cy="19526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286000" y="571500"/>
            <a:ext cx="6678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МБОУ «ВСОШ № 34»</a:t>
            </a:r>
            <a:endParaRPr lang="ru-RU" sz="28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i="1" dirty="0" smtClean="0">
                <a:solidFill>
                  <a:srgbClr val="FF0066"/>
                </a:solidFill>
              </a:rPr>
              <a:t>            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Ароморфоз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00760" y="1571612"/>
            <a:ext cx="2897179" cy="44291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lang="ru-RU" sz="2000" dirty="0" smtClean="0">
                <a:solidFill>
                  <a:srgbClr val="A50021"/>
                </a:solidFill>
                <a:effectLst/>
                <a:latin typeface="Arial" pitchFamily="34" charset="0"/>
                <a:cs typeface="Arial" pitchFamily="34" charset="0"/>
              </a:rPr>
              <a:t>(по А.Н.Северцову)</a:t>
            </a:r>
          </a:p>
          <a:p>
            <a:pPr eaLnBrk="1" hangingPunct="1">
              <a:buFontTx/>
              <a:buNone/>
              <a:defRPr/>
            </a:pPr>
            <a:endParaRPr lang="ru-RU" sz="2000" dirty="0" smtClean="0">
              <a:solidFill>
                <a:srgbClr val="A5002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66FF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dirty="0" smtClean="0">
                <a:solidFill>
                  <a:srgbClr val="931970"/>
                </a:solidFill>
                <a:effectLst/>
                <a:latin typeface="Arial" pitchFamily="34" charset="0"/>
                <a:cs typeface="Arial" pitchFamily="34" charset="0"/>
              </a:rPr>
              <a:t>Возникновение в ходе эволюции признаков, которые существенно повышают уровень организации живых организмов.</a:t>
            </a:r>
          </a:p>
        </p:txBody>
      </p:sp>
      <p:pic>
        <p:nvPicPr>
          <p:cNvPr id="13321" name="Picture 9" descr="bio01-06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44" y="1285860"/>
            <a:ext cx="5678498" cy="4806965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362950" cy="12239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66"/>
                </a:solidFill>
              </a:rPr>
              <a:t>    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Ароморфозы Архейской эры</a:t>
            </a:r>
          </a:p>
        </p:txBody>
      </p:sp>
      <p:pic>
        <p:nvPicPr>
          <p:cNvPr id="58372" name="Picture 4" descr="ароморфозы архе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609725"/>
            <a:ext cx="7373938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ароморфоз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981075"/>
            <a:ext cx="5400675" cy="56181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4339" name="Picture 13" descr="coun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393825"/>
            <a:ext cx="202565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692275" y="188913"/>
            <a:ext cx="5443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Крупные Ароморфозы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        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Идиоадаптация</a:t>
            </a:r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1628775"/>
            <a:ext cx="3382963" cy="40322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0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rgbClr val="931970"/>
                </a:solidFill>
                <a:effectLst/>
                <a:latin typeface="Arial" pitchFamily="34" charset="0"/>
                <a:cs typeface="Arial" pitchFamily="34" charset="0"/>
              </a:rPr>
              <a:t>Это приспособления живого мира к окружающей среде, открывающие перед организмами возможность прогрессивного развития без принципиальной перестройки их биологической организации.</a:t>
            </a:r>
          </a:p>
        </p:txBody>
      </p:sp>
      <p:pic>
        <p:nvPicPr>
          <p:cNvPr id="26635" name="Picture 11" descr="bio01-068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89138"/>
            <a:ext cx="5219700" cy="33131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разнообразие форм у насекомоядных млекопитающи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401763"/>
            <a:ext cx="8215312" cy="50276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7589" name="WordArt 5"/>
          <p:cNvSpPr>
            <a:spLocks noChangeArrowheads="1" noChangeShapeType="1" noTextEdit="1"/>
          </p:cNvSpPr>
          <p:nvPr/>
        </p:nvSpPr>
        <p:spPr bwMode="auto">
          <a:xfrm>
            <a:off x="7143750" y="333375"/>
            <a:ext cx="357188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042988" y="188913"/>
            <a:ext cx="7242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Разнообразие форм</a:t>
            </a:r>
          </a:p>
          <a:p>
            <a:pPr algn="ctr" eaLnBrk="0" hangingPunct="0"/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идиоадаптации у насекомоядных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0" name="Rectangle 2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93925"/>
            <a:ext cx="4116388" cy="38258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sz="1400" smtClean="0"/>
          </a:p>
          <a:p>
            <a:pPr eaLnBrk="1" hangingPunct="1">
              <a:buFontTx/>
              <a:buNone/>
              <a:defRPr/>
            </a:pPr>
            <a:endParaRPr lang="ru-RU" sz="1400" smtClean="0"/>
          </a:p>
        </p:txBody>
      </p:sp>
      <p:sp>
        <p:nvSpPr>
          <p:cNvPr id="29724" name="Rectangle 28"/>
          <p:cNvSpPr>
            <a:spLocks noGrp="1" noChangeArrowheads="1"/>
          </p:cNvSpPr>
          <p:nvPr>
            <p:ph type="body" sz="half" idx="2"/>
          </p:nvPr>
        </p:nvSpPr>
        <p:spPr>
          <a:xfrm>
            <a:off x="4786313" y="1928813"/>
            <a:ext cx="3968750" cy="42862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0000CC"/>
                </a:solidFill>
              </a:rPr>
              <a:t>    </a:t>
            </a:r>
            <a:r>
              <a:rPr lang="ru-RU" sz="2400" b="1" dirty="0" smtClean="0">
                <a:solidFill>
                  <a:srgbClr val="931970"/>
                </a:solidFill>
                <a:effectLst/>
                <a:latin typeface="Arial" pitchFamily="34" charset="0"/>
                <a:cs typeface="Arial" pitchFamily="34" charset="0"/>
              </a:rPr>
              <a:t>Существуют некоторые общие причины, которые во всех группах животного царства способны вызывать дегенерацию. Такое действие оказывает, например, </a:t>
            </a:r>
            <a:r>
              <a:rPr lang="ru-RU" sz="2400" b="1" dirty="0" smtClean="0">
                <a:solidFill>
                  <a:srgbClr val="931970"/>
                </a:solidFill>
                <a:effectLst/>
                <a:latin typeface="Arial" pitchFamily="34" charset="0"/>
                <a:cs typeface="Arial" pitchFamily="34" charset="0"/>
                <a:hlinkClick r:id="rId2" action="ppaction://hlinkfile"/>
              </a:rPr>
              <a:t>паразитический</a:t>
            </a:r>
            <a:r>
              <a:rPr lang="ru-RU" sz="2400" b="1" dirty="0" smtClean="0">
                <a:solidFill>
                  <a:srgbClr val="931970"/>
                </a:solidFill>
                <a:effectLst/>
                <a:latin typeface="Arial" pitchFamily="34" charset="0"/>
                <a:cs typeface="Arial" pitchFamily="34" charset="0"/>
              </a:rPr>
              <a:t> образ жизни.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25" name="Picture 29" descr="1046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990725"/>
            <a:ext cx="4033837" cy="4175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274638" y="333375"/>
            <a:ext cx="860266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Дегенерация</a:t>
            </a:r>
          </a:p>
          <a:p>
            <a:pPr algn="ctr" eaLnBrk="0" hangingPunct="0">
              <a:buFontTx/>
              <a:buChar char="-"/>
            </a:pP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резкое упрощение организации, связанное с исчезновением</a:t>
            </a:r>
          </a:p>
          <a:p>
            <a:pPr algn="ctr"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целых систем органов и функций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7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708400" y="1412875"/>
            <a:ext cx="5040313" cy="4537075"/>
          </a:xfrm>
          <a:solidFill>
            <a:schemeClr val="tx1"/>
          </a:solidFill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>
                <a:solidFill>
                  <a:srgbClr val="931970"/>
                </a:solidFill>
                <a:effectLst/>
                <a:latin typeface="Arial" charset="0"/>
                <a:cs typeface="Arial" charset="0"/>
              </a:rPr>
              <a:t>Саккулина – корнеголовый рак (паразит краба). Имеет вид мешка, набитого половыми продуктами, и обладающая как бы корневой системой, пронизывающей тело хозяина.</a:t>
            </a:r>
          </a:p>
          <a:p>
            <a:pPr eaLnBrk="1" hangingPunct="1">
              <a:buFontTx/>
              <a:buNone/>
            </a:pPr>
            <a:r>
              <a:rPr lang="ru-RU" sz="2400" b="1" smtClean="0">
                <a:solidFill>
                  <a:srgbClr val="931970"/>
                </a:solidFill>
                <a:effectLst/>
                <a:latin typeface="Arial" charset="0"/>
                <a:cs typeface="Arial" charset="0"/>
              </a:rPr>
              <a:t>а) – саккулина, прикреплённая к нижней стороне краба;</a:t>
            </a:r>
          </a:p>
          <a:p>
            <a:pPr eaLnBrk="1" hangingPunct="1">
              <a:buFontTx/>
              <a:buNone/>
            </a:pPr>
            <a:r>
              <a:rPr lang="ru-RU" sz="2400" b="1" smtClean="0">
                <a:solidFill>
                  <a:srgbClr val="931970"/>
                </a:solidFill>
                <a:effectLst/>
                <a:latin typeface="Arial" charset="0"/>
                <a:cs typeface="Arial" charset="0"/>
              </a:rPr>
              <a:t>б) – её корневидные отростки внутри тела краба.</a:t>
            </a:r>
          </a:p>
        </p:txBody>
      </p:sp>
      <p:pic>
        <p:nvPicPr>
          <p:cNvPr id="61445" name="Picture 5" descr="638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716338"/>
            <a:ext cx="3095625" cy="28146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946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3200400" cy="2219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2068513" y="260350"/>
            <a:ext cx="4806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Общая дегенерация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1484313"/>
            <a:ext cx="3743325" cy="4465637"/>
          </a:xfrm>
          <a:solidFill>
            <a:schemeClr val="tx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800" dirty="0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990099"/>
                </a:solidFill>
                <a:cs typeface="Times New Roman" pitchFamily="18" charset="0"/>
              </a:rPr>
              <a:t>С особенною силою дегенерация наблюдается у паразитов внутренностных, живущих в глубине органов или тканей другого животного и устраненных от всякого непосредственного влияния внешней среды.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000" dirty="0" smtClean="0">
              <a:solidFill>
                <a:srgbClr val="990099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990099"/>
                </a:solidFill>
                <a:cs typeface="Times New Roman" pitchFamily="18" charset="0"/>
              </a:rPr>
              <a:t>В некоторых случаях дегенерация строения доходит до потери пищеварительного канала (</a:t>
            </a:r>
            <a:r>
              <a:rPr lang="ru-RU" sz="2000" dirty="0" smtClean="0">
                <a:solidFill>
                  <a:srgbClr val="990099"/>
                </a:solidFill>
                <a:cs typeface="Times New Roman" pitchFamily="18" charset="0"/>
                <a:hlinkClick r:id="rId2" action="ppaction://hlinkfile" tooltip="Ленточные глисты"/>
              </a:rPr>
              <a:t>ленточные глисты</a:t>
            </a:r>
            <a:r>
              <a:rPr lang="ru-RU" sz="2000" dirty="0" smtClean="0">
                <a:solidFill>
                  <a:srgbClr val="990099"/>
                </a:solidFill>
                <a:cs typeface="Times New Roman" pitchFamily="18" charset="0"/>
              </a:rPr>
              <a:t>)</a:t>
            </a:r>
          </a:p>
        </p:txBody>
      </p:sp>
      <p:pic>
        <p:nvPicPr>
          <p:cNvPr id="38923" name="Picture 11" descr="ascari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484313"/>
            <a:ext cx="3857625" cy="43926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0484" name="Text Box 12"/>
          <p:cNvSpPr txBox="1">
            <a:spLocks noChangeArrowheads="1"/>
          </p:cNvSpPr>
          <p:nvPr/>
        </p:nvSpPr>
        <p:spPr bwMode="auto">
          <a:xfrm>
            <a:off x="827088" y="5876925"/>
            <a:ext cx="326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33CC"/>
                </a:solidFill>
                <a:latin typeface="Tahoma" pitchFamily="34" charset="0"/>
              </a:rPr>
              <a:t>     Аскариды.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11188" y="333375"/>
            <a:ext cx="79295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 дегенерации  паразитов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989138"/>
            <a:ext cx="3678238" cy="3500437"/>
          </a:xfrm>
          <a:solidFill>
            <a:schemeClr val="tx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Tx/>
              <a:buNone/>
              <a:defRPr/>
            </a:pPr>
            <a:endParaRPr lang="ru-RU" sz="1800" dirty="0" smtClean="0">
              <a:solidFill>
                <a:srgbClr val="3333CC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sz="2000" b="1" dirty="0" smtClean="0">
                <a:solidFill>
                  <a:srgbClr val="3333CC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rgbClr val="931970"/>
                </a:solidFill>
                <a:effectLst/>
                <a:latin typeface="Arial" pitchFamily="34" charset="0"/>
                <a:cs typeface="Arial" pitchFamily="34" charset="0"/>
              </a:rPr>
              <a:t>Другое распространенное явление, влекущее за собой дегенеративные изменения организма, — это сидячий, прикреплённый образ жизни. </a:t>
            </a:r>
          </a:p>
          <a:p>
            <a:pPr eaLnBrk="1" hangingPunct="1">
              <a:buFontTx/>
              <a:buNone/>
              <a:defRPr/>
            </a:pPr>
            <a:endParaRPr lang="ru-RU" sz="1800" b="1" dirty="0" smtClean="0">
              <a:solidFill>
                <a:srgbClr val="33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91" name="Picture 11" descr="ракообразные паразиты - изоподы Антарктик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476250"/>
            <a:ext cx="3743325" cy="23764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6092" name="Picture 12" descr="ракообразные, паразиты рыб"/>
          <p:cNvPicPr>
            <a:picLocks noChangeAspect="1" noChangeArrowheads="1"/>
          </p:cNvPicPr>
          <p:nvPr/>
        </p:nvPicPr>
        <p:blipFill>
          <a:blip r:embed="rId3"/>
          <a:srcRect b="13225"/>
          <a:stretch>
            <a:fillRect/>
          </a:stretch>
        </p:blipFill>
        <p:spPr bwMode="auto">
          <a:xfrm>
            <a:off x="323850" y="3789363"/>
            <a:ext cx="3743325" cy="21605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395288" y="2924175"/>
            <a:ext cx="3600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33CC"/>
                </a:solidFill>
                <a:latin typeface="Tahoma" pitchFamily="34" charset="0"/>
              </a:rPr>
              <a:t>Ракообразные-паразиты изоподы Антарктики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468313" y="6237288"/>
            <a:ext cx="3598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33CC"/>
                </a:solidFill>
                <a:latin typeface="Tahoma" pitchFamily="34" charset="0"/>
              </a:rPr>
              <a:t>Ракообразные паразиты рыб.</a:t>
            </a: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4208463" y="404813"/>
            <a:ext cx="49355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Дегенеративные </a:t>
            </a:r>
          </a:p>
          <a:p>
            <a:pPr algn="ctr" eaLnBrk="0" hangingPunct="0"/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изменения организмов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60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 build="p" animBg="1"/>
      <p:bldP spid="460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989138"/>
            <a:ext cx="3743325" cy="32400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dirty="0" smtClean="0">
                <a:solidFill>
                  <a:srgbClr val="0000CC"/>
                </a:solidFill>
              </a:rPr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931970"/>
                </a:solidFill>
              </a:rPr>
              <a:t>    </a:t>
            </a:r>
            <a:r>
              <a:rPr lang="ru-RU" sz="2000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Нередко дегенерации подвергаются лишь отдельные органы. Жизнь в постоянной темноте сопровождается дегенерацией глаз у самых различных животных: подземные животные (</a:t>
            </a:r>
            <a:r>
              <a:rPr lang="ru-RU" sz="2000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  <a:hlinkClick r:id="rId2" action="ppaction://hlinkfile" tooltip="Крот"/>
              </a:rPr>
              <a:t>крот</a:t>
            </a:r>
            <a:r>
              <a:rPr lang="ru-RU" sz="2000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), пещерные (</a:t>
            </a:r>
            <a:r>
              <a:rPr lang="ru-RU" sz="2000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  <a:hlinkClick r:id="rId3" action="ppaction://hlinkfile" tooltip="Протей"/>
              </a:rPr>
              <a:t>протей</a:t>
            </a:r>
            <a:r>
              <a:rPr lang="ru-RU" sz="2000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), глубоководные. </a:t>
            </a:r>
          </a:p>
        </p:txBody>
      </p:sp>
      <p:pic>
        <p:nvPicPr>
          <p:cNvPr id="49162" name="Picture 10" descr="кро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39750" y="1268413"/>
            <a:ext cx="3571875" cy="2232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468313" y="6237288"/>
            <a:ext cx="3455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33CC"/>
                </a:solidFill>
                <a:latin typeface="Tahoma" pitchFamily="34" charset="0"/>
              </a:rPr>
              <a:t>      Протей европейский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900113" y="3500438"/>
            <a:ext cx="2828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33CC"/>
                </a:solidFill>
                <a:latin typeface="Tahoma" pitchFamily="34" charset="0"/>
              </a:rPr>
              <a:t>Крот</a:t>
            </a:r>
          </a:p>
        </p:txBody>
      </p:sp>
      <p:pic>
        <p:nvPicPr>
          <p:cNvPr id="22534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005263"/>
            <a:ext cx="3384550" cy="22796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2124075" y="333375"/>
            <a:ext cx="54451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Примеры дегенерации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91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9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 build="p" animBg="1"/>
      <p:bldP spid="49165" grpId="0"/>
      <p:bldP spid="491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29600" cy="42608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931970"/>
                </a:solidFill>
                <a:effectLst/>
                <a:latin typeface="Arial" pitchFamily="34" charset="0"/>
                <a:cs typeface="Arial" pitchFamily="34" charset="0"/>
              </a:rPr>
              <a:t>Изучение основных направлений эволюции органического мира.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931970"/>
                </a:solidFill>
                <a:effectLst/>
                <a:latin typeface="Arial" pitchFamily="34" charset="0"/>
                <a:cs typeface="Arial" pitchFamily="34" charset="0"/>
              </a:rPr>
              <a:t>Развитие компетентности в сфере самостоятельной познавательной деятельности.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931970"/>
                </a:solidFill>
                <a:effectLst/>
                <a:latin typeface="Arial" pitchFamily="34" charset="0"/>
                <a:cs typeface="Arial" pitchFamily="34" charset="0"/>
              </a:rPr>
              <a:t>Расширение кругозора учащихся.</a:t>
            </a:r>
          </a:p>
          <a:p>
            <a:pPr eaLnBrk="1" hangingPunct="1">
              <a:defRPr/>
            </a:pPr>
            <a:endParaRPr lang="ru-RU" sz="3600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ru-RU" sz="3600" dirty="0" smtClean="0">
              <a:solidFill>
                <a:srgbClr val="0070C0"/>
              </a:solidFill>
            </a:endParaRP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708400" y="549275"/>
            <a:ext cx="15144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20713"/>
            <a:ext cx="2006600" cy="23764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50825" y="3500438"/>
            <a:ext cx="2376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solidFill>
                  <a:srgbClr val="0033CC"/>
                </a:solidFill>
              </a:rPr>
              <a:t>Трубчатые черви.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2708275"/>
            <a:ext cx="2260600" cy="2305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2987675" y="5300663"/>
            <a:ext cx="2019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>
                <a:solidFill>
                  <a:srgbClr val="0033CC"/>
                </a:solidFill>
              </a:rPr>
              <a:t>Волосатик –</a:t>
            </a:r>
          </a:p>
          <a:p>
            <a:pPr eaLnBrk="0" hangingPunct="0"/>
            <a:r>
              <a:rPr lang="ru-RU" sz="1600">
                <a:solidFill>
                  <a:srgbClr val="0033CC"/>
                </a:solidFill>
              </a:rPr>
              <a:t>паразит насекомых</a:t>
            </a:r>
          </a:p>
        </p:txBody>
      </p:sp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3429000"/>
            <a:ext cx="2611437" cy="2266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6156325" y="6021388"/>
            <a:ext cx="1866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>
                <a:solidFill>
                  <a:srgbClr val="0033CC"/>
                </a:solidFill>
              </a:rPr>
              <a:t>Мшанка ползучая</a:t>
            </a: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2032000" y="928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2700338" y="476250"/>
            <a:ext cx="4806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Общая дегенерация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7" grpId="0"/>
      <p:bldP spid="235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231" name="Picture 15" descr="bio01-065"/>
          <p:cNvPicPr>
            <a:picLocks noChangeAspect="1" noChangeArrowheads="1"/>
          </p:cNvPicPr>
          <p:nvPr/>
        </p:nvPicPr>
        <p:blipFill>
          <a:blip r:embed="rId2"/>
          <a:srcRect l="848" t="1175" r="837" b="1165"/>
          <a:stretch>
            <a:fillRect/>
          </a:stretch>
        </p:blipFill>
        <p:spPr bwMode="auto">
          <a:xfrm>
            <a:off x="395288" y="476250"/>
            <a:ext cx="8353425" cy="592613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28625" y="1214438"/>
            <a:ext cx="8401050" cy="53578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rgbClr val="0066FF"/>
                </a:solidFill>
              </a:rPr>
              <a:t>Эволюция</a:t>
            </a:r>
            <a:r>
              <a:rPr lang="ru-RU" sz="2000" dirty="0" smtClean="0">
                <a:solidFill>
                  <a:srgbClr val="0066FF"/>
                </a:solidFill>
              </a:rPr>
              <a:t> идет по двум направлениям: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биологический регресс </a:t>
            </a:r>
            <a:r>
              <a:rPr lang="ru-RU" sz="2000" dirty="0" smtClean="0">
                <a:solidFill>
                  <a:srgbClr val="0066FF"/>
                </a:solidFill>
              </a:rPr>
              <a:t>(ведет к вымиранию вида) и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биологический прогресс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 </a:t>
            </a:r>
            <a:r>
              <a:rPr lang="ru-RU" sz="2000" dirty="0" smtClean="0">
                <a:solidFill>
                  <a:srgbClr val="0066FF"/>
                </a:solidFill>
              </a:rPr>
              <a:t>Биологический прогресс протекает  тремя путями:</a:t>
            </a:r>
          </a:p>
          <a:p>
            <a:pPr>
              <a:defRPr/>
            </a:pPr>
            <a:endParaRPr lang="ru-RU" sz="2000" dirty="0" smtClean="0">
              <a:solidFill>
                <a:srgbClr val="0066FF"/>
              </a:solidFill>
            </a:endParaRPr>
          </a:p>
          <a:p>
            <a:pPr>
              <a:defRPr/>
            </a:pPr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</a:rPr>
              <a:t>Ароморфоз </a:t>
            </a:r>
            <a:r>
              <a:rPr lang="ru-RU" sz="2000" dirty="0" smtClean="0">
                <a:solidFill>
                  <a:srgbClr val="0066FF"/>
                </a:solidFill>
              </a:rPr>
              <a:t>- возникновение в ходе эволюции признаков, которые существенно повышают уровень организации живых организмов. </a:t>
            </a:r>
          </a:p>
          <a:p>
            <a:pPr>
              <a:buFontTx/>
              <a:buNone/>
              <a:defRPr/>
            </a:pPr>
            <a:r>
              <a:rPr lang="ru-RU" sz="1600" dirty="0" smtClean="0">
                <a:solidFill>
                  <a:schemeClr val="bg2"/>
                </a:solidFill>
              </a:rPr>
              <a:t>      Пример: Выход организмов из воды на сушу, живорождение, поддержание  постоянства температуры тела у млекопитающих.</a:t>
            </a:r>
          </a:p>
          <a:p>
            <a:pPr>
              <a:buFontTx/>
              <a:buNone/>
              <a:defRPr/>
            </a:pPr>
            <a:endParaRPr lang="ru-RU" sz="1600" dirty="0" smtClean="0">
              <a:solidFill>
                <a:schemeClr val="bg2"/>
              </a:solidFill>
            </a:endParaRPr>
          </a:p>
          <a:p>
            <a:pPr>
              <a:defRPr/>
            </a:pPr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</a:rPr>
              <a:t>Идиоадаптация</a:t>
            </a:r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2000" dirty="0" smtClean="0">
                <a:solidFill>
                  <a:srgbClr val="0000FF"/>
                </a:solidFill>
              </a:rPr>
              <a:t>- это приспособления живого мира к окружающей среде.</a:t>
            </a:r>
          </a:p>
          <a:p>
            <a:pPr>
              <a:buFontTx/>
              <a:buNone/>
              <a:defRPr/>
            </a:pPr>
            <a:r>
              <a:rPr lang="ru-RU" sz="1600" dirty="0" smtClean="0">
                <a:solidFill>
                  <a:schemeClr val="bg2"/>
                </a:solidFill>
              </a:rPr>
              <a:t>      Пример: Покровительственная окраска у животных .</a:t>
            </a:r>
          </a:p>
          <a:p>
            <a:pPr>
              <a:buFontTx/>
              <a:buNone/>
              <a:defRPr/>
            </a:pPr>
            <a:endParaRPr lang="ru-RU" sz="1600" dirty="0" smtClean="0">
              <a:solidFill>
                <a:schemeClr val="bg2"/>
              </a:solidFill>
            </a:endParaRPr>
          </a:p>
          <a:p>
            <a:pPr>
              <a:defRPr/>
            </a:pPr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</a:rPr>
              <a:t>Дегенерация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rgbClr val="0000FF"/>
                </a:solidFill>
              </a:rPr>
              <a:t>– это резкое упрощение организации, связанное с исчезновением целых систем органов и функций.</a:t>
            </a:r>
            <a:endParaRPr lang="ru-RU" sz="3600" dirty="0" smtClean="0">
              <a:solidFill>
                <a:srgbClr val="0000FF"/>
              </a:solidFill>
            </a:endParaRP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    </a:t>
            </a:r>
            <a:r>
              <a:rPr lang="ru-RU" sz="1600" dirty="0" smtClean="0">
                <a:solidFill>
                  <a:schemeClr val="bg2"/>
                </a:solidFill>
              </a:rPr>
              <a:t>Пример: подземные животные (крот), пещерные (протей), глубоководные организмы.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0"/>
            <a:ext cx="8143931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0" hangingPunct="0">
              <a:defRPr/>
            </a:pPr>
            <a:r>
              <a:rPr lang="ru-RU" sz="3200" b="1" dirty="0">
                <a:ln w="50800"/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Главные направления эволюции органического мира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101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16113"/>
            <a:ext cx="1944687" cy="20891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0905" name="Picture 9" descr="кро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4797425"/>
            <a:ext cx="2592387" cy="18716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0906" name="Picture 10" descr="pese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4508500"/>
            <a:ext cx="2297112" cy="17716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0907" name="Picture 11" descr="3p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581525"/>
            <a:ext cx="2217738" cy="1974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0908" name="Picture 12" descr="morz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2133600"/>
            <a:ext cx="2519362" cy="1857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0914" name="WordArt 18"/>
          <p:cNvSpPr>
            <a:spLocks noChangeArrowheads="1" noChangeShapeType="1" noTextEdit="1"/>
          </p:cNvSpPr>
          <p:nvPr/>
        </p:nvSpPr>
        <p:spPr bwMode="auto">
          <a:xfrm>
            <a:off x="971550" y="1125538"/>
            <a:ext cx="7200900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Ароморфоз, идиоадаптация, дегенерация</a:t>
            </a:r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2124075" y="3429000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FF"/>
                </a:solidFill>
                <a:latin typeface="Tahoma" pitchFamily="34" charset="0"/>
              </a:rPr>
              <a:t>А)</a:t>
            </a:r>
          </a:p>
        </p:txBody>
      </p: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2555875" y="5734050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FF"/>
                </a:solidFill>
                <a:latin typeface="Tahoma" pitchFamily="34" charset="0"/>
              </a:rPr>
              <a:t>Б)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5416550" y="3573463"/>
            <a:ext cx="40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FF"/>
                </a:solidFill>
                <a:latin typeface="Tahoma" pitchFamily="34" charset="0"/>
              </a:rPr>
              <a:t>В)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5651500" y="58769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FF"/>
                </a:solidFill>
                <a:latin typeface="Tahoma" pitchFamily="34" charset="0"/>
              </a:rPr>
              <a:t>Г)</a:t>
            </a: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8583613" y="3516313"/>
            <a:ext cx="427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FF"/>
                </a:solidFill>
                <a:latin typeface="Tahoma" pitchFamily="34" charset="0"/>
              </a:rPr>
              <a:t>Д)</a:t>
            </a:r>
          </a:p>
        </p:txBody>
      </p:sp>
      <p:sp>
        <p:nvSpPr>
          <p:cNvPr id="80924" name="Text Box 28"/>
          <p:cNvSpPr txBox="1">
            <a:spLocks noChangeArrowheads="1"/>
          </p:cNvSpPr>
          <p:nvPr/>
        </p:nvSpPr>
        <p:spPr bwMode="auto">
          <a:xfrm>
            <a:off x="8512175" y="5819775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FF"/>
                </a:solidFill>
                <a:latin typeface="Tahoma" pitchFamily="34" charset="0"/>
              </a:rPr>
              <a:t>Е)</a:t>
            </a:r>
          </a:p>
        </p:txBody>
      </p:sp>
      <p:pic>
        <p:nvPicPr>
          <p:cNvPr id="29710" name="Picture 31" descr="ide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8038" y="1844675"/>
            <a:ext cx="1873250" cy="28082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9711" name="TextBox 15"/>
          <p:cNvSpPr txBox="1">
            <a:spLocks noChangeArrowheads="1"/>
          </p:cNvSpPr>
          <p:nvPr/>
        </p:nvSpPr>
        <p:spPr bwMode="auto">
          <a:xfrm>
            <a:off x="642910" y="357166"/>
            <a:ext cx="76830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Закрепление: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найдите соответствия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0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0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8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4" grpId="0" animBg="1"/>
      <p:bldP spid="80920" grpId="0"/>
      <p:bldP spid="80922" grpId="0"/>
      <p:bldP spid="80923" grpId="0"/>
      <p:bldP spid="809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395288" y="1125538"/>
            <a:ext cx="835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/>
          </a:p>
        </p:txBody>
      </p:sp>
      <p:graphicFrame>
        <p:nvGraphicFramePr>
          <p:cNvPr id="180304" name="Group 80"/>
          <p:cNvGraphicFramePr>
            <a:graphicFrameLocks noGrp="1"/>
          </p:cNvGraphicFramePr>
          <p:nvPr>
            <p:ph/>
          </p:nvPr>
        </p:nvGraphicFramePr>
        <p:xfrm>
          <a:off x="395536" y="1412776"/>
          <a:ext cx="8002588" cy="494315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43138"/>
                <a:gridCol w="3092450"/>
                <a:gridCol w="26670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Признаки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Биологический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прогресс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Биологический регресс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Численность вида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популяций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1154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Соотношение рождаемости и смертности в популяциях.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Ареал вида.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Состояние надвидовых таксонов.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398463" y="404813"/>
            <a:ext cx="7518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 биологического прогресса и</a:t>
            </a:r>
          </a:p>
          <a:p>
            <a:pPr algn="ctr" eaLnBrk="0" hangingPunct="0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биологического регресса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1331913" y="1844675"/>
            <a:ext cx="6573837" cy="3671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ru-RU" sz="2800" b="1" dirty="0">
                <a:solidFill>
                  <a:srgbClr val="990099"/>
                </a:solidFill>
              </a:rPr>
              <a:t> </a:t>
            </a:r>
            <a:r>
              <a:rPr lang="ru-RU" sz="28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Заполнить таблицу:    «Характеристика биологического прогресса и биологического регресса».</a:t>
            </a:r>
          </a:p>
          <a:p>
            <a:pPr eaLnBrk="0" hangingPunct="0">
              <a:buFontTx/>
              <a:buChar char="•"/>
              <a:defRPr/>
            </a:pPr>
            <a:r>
              <a:rPr lang="ru-RU" sz="28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§</a:t>
            </a:r>
            <a:r>
              <a:rPr lang="ru-RU" sz="28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52, стр.176 -180    </a:t>
            </a:r>
          </a:p>
          <a:p>
            <a:pPr eaLnBrk="0" hangingPunct="0">
              <a:defRPr/>
            </a:pPr>
            <a:r>
              <a:rPr lang="ru-RU" sz="28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учебник «Общая биология»</a:t>
            </a:r>
          </a:p>
          <a:p>
            <a:pPr eaLnBrk="0" hangingPunct="0">
              <a:defRPr/>
            </a:pPr>
            <a:r>
              <a:rPr lang="ru-RU" sz="28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Д.К. Беляева.</a:t>
            </a:r>
          </a:p>
          <a:p>
            <a:pPr eaLnBrk="0" hangingPunct="0">
              <a:buFontTx/>
              <a:buChar char="•"/>
              <a:defRPr/>
            </a:pPr>
            <a:r>
              <a:rPr lang="ru-RU" sz="28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  Записи в тетради.</a:t>
            </a:r>
            <a:endParaRPr lang="en-US" sz="2800" b="1" dirty="0"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2195513" y="549275"/>
            <a:ext cx="49260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229600" cy="4114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2400" b="1" smtClean="0">
                <a:solidFill>
                  <a:srgbClr val="931970"/>
                </a:solidFill>
                <a:effectLst/>
                <a:latin typeface="Arial" charset="0"/>
                <a:cs typeface="Arial" charset="0"/>
              </a:rPr>
              <a:t>Повторение темы: «Вид. Критерии вида».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smtClean="0">
                <a:solidFill>
                  <a:srgbClr val="931970"/>
                </a:solidFill>
                <a:effectLst/>
                <a:latin typeface="Arial" charset="0"/>
                <a:cs typeface="Arial" charset="0"/>
              </a:rPr>
              <a:t>Главные направления органической эволюции: биологический прогресс, биологический регресс.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smtClean="0">
                <a:solidFill>
                  <a:srgbClr val="931970"/>
                </a:solidFill>
                <a:effectLst/>
                <a:latin typeface="Arial" charset="0"/>
                <a:cs typeface="Arial" charset="0"/>
              </a:rPr>
              <a:t>Главные пути биологического прогресса: ароморфоз, идиоадаптация, общая дегенерация.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smtClean="0">
                <a:solidFill>
                  <a:srgbClr val="931970"/>
                </a:solidFill>
                <a:effectLst/>
                <a:latin typeface="Arial" charset="0"/>
                <a:cs typeface="Arial" charset="0"/>
              </a:rPr>
              <a:t>Соотношение главных путей органической эволюции.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smtClean="0">
                <a:solidFill>
                  <a:srgbClr val="931970"/>
                </a:solidFill>
                <a:effectLst/>
                <a:latin typeface="Arial" charset="0"/>
                <a:cs typeface="Arial" charset="0"/>
              </a:rPr>
              <a:t>Влияние деятельности человека на главные направления органической эволюции.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1775" y="549275"/>
            <a:ext cx="3165475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урока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103687"/>
          </a:xfrm>
        </p:spPr>
        <p:txBody>
          <a:bodyPr/>
          <a:lstStyle/>
          <a:p>
            <a:pPr marL="609600" indent="-609600" eaLnBrk="1" hangingPunct="1">
              <a:buFont typeface="Tahoma" pitchFamily="34" charset="0"/>
              <a:buAutoNum type="arabicPeriod"/>
            </a:pPr>
            <a:r>
              <a:rPr lang="ru-RU" sz="2400" b="1" smtClean="0">
                <a:solidFill>
                  <a:srgbClr val="931970"/>
                </a:solidFill>
                <a:effectLst/>
                <a:latin typeface="Arial" charset="0"/>
                <a:cs typeface="Arial" charset="0"/>
              </a:rPr>
              <a:t>Понятие вид и история его становления в биологии.</a:t>
            </a:r>
          </a:p>
          <a:p>
            <a:pPr marL="609600" indent="-609600" eaLnBrk="1" hangingPunct="1">
              <a:buFont typeface="Tahoma" pitchFamily="34" charset="0"/>
              <a:buAutoNum type="arabicPeriod"/>
            </a:pPr>
            <a:r>
              <a:rPr lang="ru-RU" sz="2400" b="1" smtClean="0">
                <a:solidFill>
                  <a:srgbClr val="931970"/>
                </a:solidFill>
                <a:effectLst/>
                <a:latin typeface="Arial" charset="0"/>
                <a:cs typeface="Arial" charset="0"/>
              </a:rPr>
              <a:t>Дать характеристику морфологическому и генетическому критериям вида.</a:t>
            </a:r>
          </a:p>
          <a:p>
            <a:pPr marL="609600" indent="-609600" eaLnBrk="1" hangingPunct="1">
              <a:buFont typeface="Tahoma" pitchFamily="34" charset="0"/>
              <a:buAutoNum type="arabicPeriod"/>
            </a:pPr>
            <a:r>
              <a:rPr lang="ru-RU" sz="2400" b="1" smtClean="0">
                <a:solidFill>
                  <a:srgbClr val="931970"/>
                </a:solidFill>
                <a:effectLst/>
                <a:latin typeface="Arial" charset="0"/>
                <a:cs typeface="Arial" charset="0"/>
              </a:rPr>
              <a:t>Дать характеристику физиолого – биохимическому и этологическому критериям вида.</a:t>
            </a:r>
          </a:p>
          <a:p>
            <a:pPr marL="609600" indent="-609600" eaLnBrk="1" hangingPunct="1">
              <a:buFont typeface="Tahoma" pitchFamily="34" charset="0"/>
              <a:buAutoNum type="arabicPeriod"/>
            </a:pPr>
            <a:r>
              <a:rPr lang="ru-RU" sz="2400" b="1" smtClean="0">
                <a:solidFill>
                  <a:srgbClr val="931970"/>
                </a:solidFill>
                <a:effectLst/>
                <a:latin typeface="Arial" charset="0"/>
                <a:cs typeface="Arial" charset="0"/>
              </a:rPr>
              <a:t>Дать характеристику экологическому и географичекому критериям вида.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771775" y="1268413"/>
            <a:ext cx="390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chemeClr val="bg1"/>
                </a:solidFill>
              </a:rPr>
              <a:t>( вопросы для повторения)</a:t>
            </a: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1116013" y="549275"/>
            <a:ext cx="66532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«Вид.Критерии вида»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708400" y="2492375"/>
            <a:ext cx="1800225" cy="1203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990033"/>
                </a:solidFill>
                <a:cs typeface="+mn-cs"/>
              </a:rPr>
              <a:t>Критерии 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990033"/>
                </a:solidFill>
                <a:cs typeface="+mn-cs"/>
              </a:rPr>
              <a:t>вида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539750" y="908050"/>
            <a:ext cx="2808288" cy="1081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ru-RU" b="1" u="sng" dirty="0">
                <a:solidFill>
                  <a:srgbClr val="990033"/>
                </a:solidFill>
                <a:cs typeface="+mn-cs"/>
              </a:rPr>
              <a:t>Физиологический</a:t>
            </a:r>
          </a:p>
          <a:p>
            <a:pPr eaLnBrk="0" hangingPunct="0">
              <a:defRPr/>
            </a:pPr>
            <a:r>
              <a:rPr lang="ru-RU" sz="1200" b="1" dirty="0">
                <a:solidFill>
                  <a:schemeClr val="bg1"/>
                </a:solidFill>
                <a:cs typeface="+mn-cs"/>
              </a:rPr>
              <a:t>(сходство процессов, протекающих</a:t>
            </a:r>
          </a:p>
          <a:p>
            <a:pPr eaLnBrk="0" hangingPunct="0">
              <a:defRPr/>
            </a:pPr>
            <a:r>
              <a:rPr lang="ru-RU" sz="1200" b="1" dirty="0">
                <a:solidFill>
                  <a:schemeClr val="bg1"/>
                </a:solidFill>
                <a:cs typeface="+mn-cs"/>
              </a:rPr>
              <a:t> в организмах одного вида;</a:t>
            </a:r>
          </a:p>
          <a:p>
            <a:pPr eaLnBrk="0" hangingPunct="0">
              <a:defRPr/>
            </a:pPr>
            <a:r>
              <a:rPr lang="ru-RU" sz="1200" b="1" dirty="0">
                <a:solidFill>
                  <a:schemeClr val="bg1"/>
                </a:solidFill>
                <a:cs typeface="+mn-cs"/>
              </a:rPr>
              <a:t>не скрещиваемость разных видов)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468313" y="2708275"/>
            <a:ext cx="2303462" cy="11525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u="sng" dirty="0">
                <a:solidFill>
                  <a:srgbClr val="990033"/>
                </a:solidFill>
                <a:cs typeface="+mn-cs"/>
              </a:rPr>
              <a:t>Морфологический</a:t>
            </a:r>
          </a:p>
          <a:p>
            <a:pPr algn="ctr" eaLnBrk="0" hangingPunct="0">
              <a:defRPr/>
            </a:pPr>
            <a:r>
              <a:rPr lang="ru-RU" sz="1200" b="1" dirty="0">
                <a:solidFill>
                  <a:schemeClr val="bg1"/>
                </a:solidFill>
                <a:cs typeface="+mn-cs"/>
              </a:rPr>
              <a:t>( сходство признаков </a:t>
            </a:r>
          </a:p>
          <a:p>
            <a:pPr algn="ctr" eaLnBrk="0" hangingPunct="0">
              <a:defRPr/>
            </a:pPr>
            <a:r>
              <a:rPr lang="ru-RU" sz="1200" b="1" dirty="0">
                <a:solidFill>
                  <a:schemeClr val="bg1"/>
                </a:solidFill>
                <a:cs typeface="+mn-cs"/>
              </a:rPr>
              <a:t>внешнего строения у</a:t>
            </a:r>
          </a:p>
          <a:p>
            <a:pPr algn="ctr" eaLnBrk="0" hangingPunct="0">
              <a:defRPr/>
            </a:pPr>
            <a:r>
              <a:rPr lang="ru-RU" sz="1200" b="1" dirty="0">
                <a:solidFill>
                  <a:schemeClr val="bg1"/>
                </a:solidFill>
                <a:cs typeface="+mn-cs"/>
              </a:rPr>
              <a:t>особей одного вида)</a:t>
            </a: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468313" y="4724400"/>
            <a:ext cx="2519362" cy="11525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u="sng" dirty="0">
                <a:solidFill>
                  <a:srgbClr val="990033"/>
                </a:solidFill>
                <a:cs typeface="+mn-cs"/>
              </a:rPr>
              <a:t>Экологический</a:t>
            </a:r>
          </a:p>
          <a:p>
            <a:pPr algn="ctr" eaLnBrk="0" hangingPunct="0">
              <a:defRPr/>
            </a:pPr>
            <a:r>
              <a:rPr lang="ru-RU" sz="1200" b="1" dirty="0">
                <a:solidFill>
                  <a:schemeClr val="bg1"/>
                </a:solidFill>
                <a:cs typeface="+mn-cs"/>
              </a:rPr>
              <a:t>(обитание особей одного</a:t>
            </a:r>
          </a:p>
          <a:p>
            <a:pPr algn="ctr" eaLnBrk="0" hangingPunct="0">
              <a:defRPr/>
            </a:pPr>
            <a:r>
              <a:rPr lang="ru-RU" sz="1200" b="1" dirty="0">
                <a:solidFill>
                  <a:schemeClr val="bg1"/>
                </a:solidFill>
                <a:cs typeface="+mn-cs"/>
              </a:rPr>
              <a:t> вида в определённых, сходных</a:t>
            </a:r>
          </a:p>
          <a:p>
            <a:pPr algn="ctr" eaLnBrk="0" hangingPunct="0">
              <a:defRPr/>
            </a:pPr>
            <a:r>
              <a:rPr lang="ru-RU" sz="1200" b="1" dirty="0">
                <a:solidFill>
                  <a:schemeClr val="bg1"/>
                </a:solidFill>
                <a:cs typeface="+mn-cs"/>
              </a:rPr>
              <a:t>экологических условиях)</a:t>
            </a:r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3563938" y="4724400"/>
            <a:ext cx="2303462" cy="11318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u="sng" dirty="0">
                <a:solidFill>
                  <a:srgbClr val="990033"/>
                </a:solidFill>
                <a:cs typeface="+mn-cs"/>
              </a:rPr>
              <a:t>Генетический</a:t>
            </a:r>
          </a:p>
          <a:p>
            <a:pPr algn="ctr" eaLnBrk="0" hangingPunct="0">
              <a:defRPr/>
            </a:pPr>
            <a:r>
              <a:rPr lang="ru-RU" sz="1200" b="1" dirty="0">
                <a:solidFill>
                  <a:schemeClr val="bg1"/>
                </a:solidFill>
                <a:cs typeface="+mn-cs"/>
              </a:rPr>
              <a:t>( определённый набор </a:t>
            </a:r>
          </a:p>
          <a:p>
            <a:pPr algn="ctr" eaLnBrk="0" hangingPunct="0">
              <a:defRPr/>
            </a:pPr>
            <a:r>
              <a:rPr lang="ru-RU" sz="1200" b="1" dirty="0">
                <a:solidFill>
                  <a:schemeClr val="bg1"/>
                </a:solidFill>
                <a:cs typeface="+mn-cs"/>
              </a:rPr>
              <a:t>хромосом у особей</a:t>
            </a:r>
          </a:p>
          <a:p>
            <a:pPr algn="ctr" eaLnBrk="0" hangingPunct="0">
              <a:defRPr/>
            </a:pPr>
            <a:r>
              <a:rPr lang="ru-RU" sz="1200" b="1" dirty="0">
                <a:solidFill>
                  <a:schemeClr val="bg1"/>
                </a:solidFill>
                <a:cs typeface="+mn-cs"/>
              </a:rPr>
              <a:t>одного вида)</a:t>
            </a:r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6300788" y="4724400"/>
            <a:ext cx="2232025" cy="11525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u="sng" dirty="0">
                <a:solidFill>
                  <a:srgbClr val="990033"/>
                </a:solidFill>
                <a:cs typeface="+mn-cs"/>
              </a:rPr>
              <a:t>Этологический </a:t>
            </a:r>
          </a:p>
          <a:p>
            <a:pPr algn="ctr" eaLnBrk="0" hangingPunct="0">
              <a:defRPr/>
            </a:pPr>
            <a:r>
              <a:rPr lang="ru-RU" sz="1200" b="1" dirty="0">
                <a:solidFill>
                  <a:schemeClr val="bg1"/>
                </a:solidFill>
                <a:cs typeface="+mn-cs"/>
              </a:rPr>
              <a:t>(присущие только данному </a:t>
            </a:r>
          </a:p>
          <a:p>
            <a:pPr algn="ctr" eaLnBrk="0" hangingPunct="0">
              <a:defRPr/>
            </a:pPr>
            <a:r>
              <a:rPr lang="ru-RU" sz="1200" b="1" dirty="0">
                <a:solidFill>
                  <a:schemeClr val="bg1"/>
                </a:solidFill>
                <a:cs typeface="+mn-cs"/>
              </a:rPr>
              <a:t>виду животных </a:t>
            </a:r>
          </a:p>
          <a:p>
            <a:pPr algn="ctr" eaLnBrk="0" hangingPunct="0">
              <a:defRPr/>
            </a:pPr>
            <a:r>
              <a:rPr lang="ru-RU" sz="1200" b="1" dirty="0">
                <a:solidFill>
                  <a:schemeClr val="bg1"/>
                </a:solidFill>
                <a:cs typeface="+mn-cs"/>
              </a:rPr>
              <a:t>особенности поведения)</a:t>
            </a:r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6300788" y="2636838"/>
            <a:ext cx="2303462" cy="1223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u="sng" dirty="0">
                <a:solidFill>
                  <a:srgbClr val="990033"/>
                </a:solidFill>
                <a:cs typeface="+mn-cs"/>
              </a:rPr>
              <a:t>Географический</a:t>
            </a:r>
          </a:p>
          <a:p>
            <a:pPr algn="ctr" eaLnBrk="0" hangingPunct="0">
              <a:defRPr/>
            </a:pPr>
            <a:r>
              <a:rPr lang="ru-RU" sz="1200" b="1" dirty="0">
                <a:solidFill>
                  <a:schemeClr val="bg1"/>
                </a:solidFill>
                <a:cs typeface="+mn-cs"/>
              </a:rPr>
              <a:t>(обитание особей одного </a:t>
            </a:r>
          </a:p>
          <a:p>
            <a:pPr algn="ctr" eaLnBrk="0" hangingPunct="0">
              <a:defRPr/>
            </a:pPr>
            <a:r>
              <a:rPr lang="ru-RU" sz="1200" b="1" dirty="0">
                <a:solidFill>
                  <a:schemeClr val="bg1"/>
                </a:solidFill>
                <a:cs typeface="+mn-cs"/>
              </a:rPr>
              <a:t>вида в пределах </a:t>
            </a:r>
          </a:p>
          <a:p>
            <a:pPr algn="ctr" eaLnBrk="0" hangingPunct="0">
              <a:defRPr/>
            </a:pPr>
            <a:r>
              <a:rPr lang="ru-RU" sz="1200" b="1" dirty="0">
                <a:solidFill>
                  <a:schemeClr val="bg1"/>
                </a:solidFill>
                <a:cs typeface="+mn-cs"/>
              </a:rPr>
              <a:t>общего ареала)</a:t>
            </a:r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5651500" y="836613"/>
            <a:ext cx="2952750" cy="11525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u="sng" dirty="0">
                <a:solidFill>
                  <a:srgbClr val="990033"/>
                </a:solidFill>
                <a:cs typeface="+mn-cs"/>
              </a:rPr>
              <a:t>Биохимический</a:t>
            </a:r>
          </a:p>
          <a:p>
            <a:pPr algn="ctr" eaLnBrk="0" hangingPunct="0">
              <a:defRPr/>
            </a:pPr>
            <a:r>
              <a:rPr lang="ru-RU" sz="1000" b="1" dirty="0">
                <a:solidFill>
                  <a:schemeClr val="bg1"/>
                </a:solidFill>
                <a:cs typeface="+mn-cs"/>
              </a:rPr>
              <a:t>(</a:t>
            </a:r>
            <a:r>
              <a:rPr lang="ru-RU" sz="1200" b="1" dirty="0">
                <a:solidFill>
                  <a:schemeClr val="bg1"/>
                </a:solidFill>
                <a:cs typeface="+mn-cs"/>
              </a:rPr>
              <a:t>сходный химический</a:t>
            </a:r>
          </a:p>
          <a:p>
            <a:pPr algn="ctr" eaLnBrk="0" hangingPunct="0">
              <a:defRPr/>
            </a:pPr>
            <a:r>
              <a:rPr lang="ru-RU" sz="1200" b="1" dirty="0">
                <a:solidFill>
                  <a:schemeClr val="bg1"/>
                </a:solidFill>
                <a:cs typeface="+mn-cs"/>
              </a:rPr>
              <a:t>состав внутриклеточной </a:t>
            </a:r>
          </a:p>
          <a:p>
            <a:pPr algn="ctr" eaLnBrk="0" hangingPunct="0">
              <a:defRPr/>
            </a:pPr>
            <a:r>
              <a:rPr lang="ru-RU" sz="1200" b="1" dirty="0">
                <a:solidFill>
                  <a:schemeClr val="bg1"/>
                </a:solidFill>
                <a:cs typeface="+mn-cs"/>
              </a:rPr>
              <a:t>среды у особей одного вида)</a:t>
            </a:r>
          </a:p>
        </p:txBody>
      </p:sp>
      <p:sp>
        <p:nvSpPr>
          <p:cNvPr id="8202" name="Line 14"/>
          <p:cNvSpPr>
            <a:spLocks noChangeShapeType="1"/>
          </p:cNvSpPr>
          <p:nvPr/>
        </p:nvSpPr>
        <p:spPr bwMode="auto">
          <a:xfrm flipV="1">
            <a:off x="4572000" y="1412875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3" name="Line 15"/>
          <p:cNvSpPr>
            <a:spLocks noChangeShapeType="1"/>
          </p:cNvSpPr>
          <p:nvPr/>
        </p:nvSpPr>
        <p:spPr bwMode="auto">
          <a:xfrm>
            <a:off x="4500563" y="141287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4" name="Line 16"/>
          <p:cNvSpPr>
            <a:spLocks noChangeShapeType="1"/>
          </p:cNvSpPr>
          <p:nvPr/>
        </p:nvSpPr>
        <p:spPr bwMode="auto">
          <a:xfrm flipH="1">
            <a:off x="3348038" y="1412875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5" name="Line 18"/>
          <p:cNvSpPr>
            <a:spLocks noChangeShapeType="1"/>
          </p:cNvSpPr>
          <p:nvPr/>
        </p:nvSpPr>
        <p:spPr bwMode="auto">
          <a:xfrm flipH="1">
            <a:off x="2771775" y="321310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6" name="Line 20"/>
          <p:cNvSpPr>
            <a:spLocks noChangeShapeType="1"/>
          </p:cNvSpPr>
          <p:nvPr/>
        </p:nvSpPr>
        <p:spPr bwMode="auto">
          <a:xfrm>
            <a:off x="5508625" y="3213100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7" name="Line 24"/>
          <p:cNvSpPr>
            <a:spLocks noChangeShapeType="1"/>
          </p:cNvSpPr>
          <p:nvPr/>
        </p:nvSpPr>
        <p:spPr bwMode="auto">
          <a:xfrm>
            <a:off x="4643438" y="3644900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8" name="Line 25"/>
          <p:cNvSpPr>
            <a:spLocks noChangeShapeType="1"/>
          </p:cNvSpPr>
          <p:nvPr/>
        </p:nvSpPr>
        <p:spPr bwMode="auto">
          <a:xfrm>
            <a:off x="4643438" y="4292600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9" name="Line 26"/>
          <p:cNvSpPr>
            <a:spLocks noChangeShapeType="1"/>
          </p:cNvSpPr>
          <p:nvPr/>
        </p:nvSpPr>
        <p:spPr bwMode="auto">
          <a:xfrm flipH="1">
            <a:off x="1692275" y="4292600"/>
            <a:ext cx="2951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0" name="Line 27"/>
          <p:cNvSpPr>
            <a:spLocks noChangeShapeType="1"/>
          </p:cNvSpPr>
          <p:nvPr/>
        </p:nvSpPr>
        <p:spPr bwMode="auto">
          <a:xfrm>
            <a:off x="1692275" y="42926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11" name="Line 28"/>
          <p:cNvSpPr>
            <a:spLocks noChangeShapeType="1"/>
          </p:cNvSpPr>
          <p:nvPr/>
        </p:nvSpPr>
        <p:spPr bwMode="auto">
          <a:xfrm>
            <a:off x="7451725" y="42926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12" name="TextBox 22"/>
          <p:cNvSpPr txBox="1">
            <a:spLocks noChangeArrowheads="1"/>
          </p:cNvSpPr>
          <p:nvPr/>
        </p:nvSpPr>
        <p:spPr bwMode="auto">
          <a:xfrm>
            <a:off x="2771775" y="188913"/>
            <a:ext cx="3359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Критерии вида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773238"/>
            <a:ext cx="7956550" cy="1943100"/>
          </a:xfrm>
        </p:spPr>
        <p:txBody>
          <a:bodyPr/>
          <a:lstStyle/>
          <a:p>
            <a:pPr lvl="4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CC3300"/>
                </a:solidFill>
              </a:rPr>
              <a:t>Эволюция – процесс исторического развития живой природы на основе изменчивости, наследственности и естественного отбора.</a:t>
            </a:r>
          </a:p>
        </p:txBody>
      </p:sp>
      <p:sp>
        <p:nvSpPr>
          <p:cNvPr id="9219" name="WordArt 5"/>
          <p:cNvSpPr>
            <a:spLocks noChangeArrowheads="1" noChangeShapeType="1" noTextEdit="1"/>
          </p:cNvSpPr>
          <p:nvPr/>
        </p:nvSpPr>
        <p:spPr bwMode="auto">
          <a:xfrm>
            <a:off x="2339975" y="404813"/>
            <a:ext cx="662463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"Либо виды без эволюции, либо эволюция без видов".</a:t>
            </a:r>
          </a:p>
        </p:txBody>
      </p:sp>
      <p:pic>
        <p:nvPicPr>
          <p:cNvPr id="9220" name="Picture 22" descr="Северцов Алексей Николае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3213100"/>
            <a:ext cx="1905000" cy="2389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221" name="Picture 23" descr="Шмальгаузен иван Иванови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3213100"/>
            <a:ext cx="1878012" cy="23764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222" name="Text Box 24"/>
          <p:cNvSpPr txBox="1">
            <a:spLocks noChangeArrowheads="1"/>
          </p:cNvSpPr>
          <p:nvPr/>
        </p:nvSpPr>
        <p:spPr bwMode="auto">
          <a:xfrm flipV="1">
            <a:off x="3563938" y="5643563"/>
            <a:ext cx="2508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0" hangingPunct="0"/>
            <a:r>
              <a:rPr lang="ru-RU">
                <a:solidFill>
                  <a:srgbClr val="993300"/>
                </a:solidFill>
              </a:rPr>
              <a:t>Северцов </a:t>
            </a:r>
          </a:p>
          <a:p>
            <a:pPr eaLnBrk="0" hangingPunct="0"/>
            <a:r>
              <a:rPr lang="ru-RU">
                <a:solidFill>
                  <a:srgbClr val="993300"/>
                </a:solidFill>
              </a:rPr>
              <a:t>Алексей Николаевич </a:t>
            </a:r>
          </a:p>
          <a:p>
            <a:pPr eaLnBrk="0" hangingPunct="0"/>
            <a:r>
              <a:rPr lang="ru-RU">
                <a:solidFill>
                  <a:srgbClr val="993300"/>
                </a:solidFill>
              </a:rPr>
              <a:t>(1866 – 1936)</a:t>
            </a:r>
          </a:p>
        </p:txBody>
      </p:sp>
      <p:sp>
        <p:nvSpPr>
          <p:cNvPr id="9223" name="Text Box 26"/>
          <p:cNvSpPr txBox="1">
            <a:spLocks noChangeArrowheads="1"/>
          </p:cNvSpPr>
          <p:nvPr/>
        </p:nvSpPr>
        <p:spPr bwMode="auto">
          <a:xfrm>
            <a:off x="6372225" y="5589588"/>
            <a:ext cx="29527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solidFill>
                  <a:srgbClr val="993300"/>
                </a:solidFill>
              </a:rPr>
              <a:t>Шмальгаузен</a:t>
            </a:r>
          </a:p>
          <a:p>
            <a:pPr eaLnBrk="0" hangingPunct="0"/>
            <a:r>
              <a:rPr lang="ru-RU">
                <a:solidFill>
                  <a:srgbClr val="993300"/>
                </a:solidFill>
              </a:rPr>
              <a:t>Иван Иванович</a:t>
            </a:r>
          </a:p>
          <a:p>
            <a:pPr eaLnBrk="0" hangingPunct="0"/>
            <a:r>
              <a:rPr lang="ru-RU">
                <a:solidFill>
                  <a:srgbClr val="993300"/>
                </a:solidFill>
              </a:rPr>
              <a:t>(1884 – 1963)</a:t>
            </a:r>
          </a:p>
        </p:txBody>
      </p:sp>
      <p:pic>
        <p:nvPicPr>
          <p:cNvPr id="9224" name="Picture 27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33375"/>
            <a:ext cx="2089150" cy="17192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225" name="Picture 28" descr="лента времен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420938"/>
            <a:ext cx="2592387" cy="36718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  <p:bldP spid="9219" grpId="0" animBg="1"/>
      <p:bldP spid="9222" grpId="0"/>
      <p:bldP spid="92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rgbClr val="F10FB0"/>
                </a:solidFill>
              </a:rPr>
              <a:t>       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Направления эволюции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040188" cy="4114800"/>
          </a:xfrm>
          <a:solidFill>
            <a:schemeClr val="tx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33400" indent="-533400" algn="ctr" eaLnBrk="1" hangingPunct="1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990099"/>
                </a:solidFill>
                <a:effectLst/>
                <a:latin typeface="Arial" pitchFamily="34" charset="0"/>
                <a:cs typeface="Arial" pitchFamily="34" charset="0"/>
              </a:rPr>
              <a:t>Биологический прогресс.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ru-RU" b="1" i="1" dirty="0" smtClean="0">
              <a:solidFill>
                <a:srgbClr val="A5002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-    Возрастание приспособленности организмов к окружающей среде.</a:t>
            </a:r>
          </a:p>
          <a:p>
            <a:pPr marL="533400" indent="-533400"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400" b="1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Увеличение численности вида.</a:t>
            </a:r>
          </a:p>
          <a:p>
            <a:pPr marL="533400" indent="-533400"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400" b="1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Расширение ареала.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905000"/>
            <a:ext cx="4040187" cy="4114800"/>
          </a:xfrm>
          <a:solidFill>
            <a:schemeClr val="tx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990099"/>
                </a:solidFill>
                <a:effectLst/>
                <a:latin typeface="Arial" pitchFamily="34" charset="0"/>
                <a:cs typeface="Arial" pitchFamily="34" charset="0"/>
              </a:rPr>
              <a:t>Биологический регресс.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b="1" i="1" dirty="0" smtClean="0">
              <a:solidFill>
                <a:srgbClr val="A5002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400" b="1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Снижение уровня приспособленности к условиям обитания.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400" b="1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Уменьшение численности вида.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400" b="1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Сокращение ареала.</a:t>
            </a:r>
          </a:p>
        </p:txBody>
      </p:sp>
      <p:sp>
        <p:nvSpPr>
          <p:cNvPr id="10245" name="Text Box 19"/>
          <p:cNvSpPr txBox="1">
            <a:spLocks noChangeArrowheads="1"/>
          </p:cNvSpPr>
          <p:nvPr/>
        </p:nvSpPr>
        <p:spPr bwMode="auto">
          <a:xfrm>
            <a:off x="879475" y="2655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 rot="10800000" flipV="1">
            <a:off x="2428875" y="1285875"/>
            <a:ext cx="1214438" cy="50006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 bwMode="auto">
          <a:xfrm>
            <a:off x="5143500" y="1285875"/>
            <a:ext cx="1357313" cy="50006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1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/>
      <p:bldP spid="6160" grpId="0" build="p" animBg="1"/>
      <p:bldP spid="616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0" name="Picture 16" descr="bio01-0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221163"/>
            <a:ext cx="2590800" cy="24479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38" name="Picture 20" descr="выход рыб на суш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256088"/>
            <a:ext cx="2808288" cy="2413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graphicFrame>
        <p:nvGraphicFramePr>
          <p:cNvPr id="11271" name="Organization Chart 7"/>
          <p:cNvGraphicFramePr>
            <a:graphicFrameLocks/>
          </p:cNvGraphicFramePr>
          <p:nvPr>
            <p:ph type="dgm" idx="1"/>
          </p:nvPr>
        </p:nvGraphicFramePr>
        <p:xfrm>
          <a:off x="323850" y="260350"/>
          <a:ext cx="8320088" cy="3843338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pic>
        <p:nvPicPr>
          <p:cNvPr id="1039" name="Picture 23" descr="teni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4203700"/>
            <a:ext cx="2487612" cy="24511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12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биологический пргресс"/>
          <p:cNvPicPr>
            <a:picLocks noChangeAspect="1" noChangeArrowheads="1"/>
          </p:cNvPicPr>
          <p:nvPr/>
        </p:nvPicPr>
        <p:blipFill>
          <a:blip r:embed="rId2"/>
          <a:srcRect t="10381" r="200" b="5380"/>
          <a:stretch>
            <a:fillRect/>
          </a:stretch>
        </p:blipFill>
        <p:spPr bwMode="auto">
          <a:xfrm>
            <a:off x="1476375" y="836613"/>
            <a:ext cx="6191250" cy="56880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547813" y="260350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66"/>
                </a:solidFill>
                <a:latin typeface="Tahoma" pitchFamily="34" charset="0"/>
              </a:rPr>
              <a:t>   </a:t>
            </a:r>
            <a:r>
              <a:rPr lang="ru-RU" sz="2400" b="1">
                <a:solidFill>
                  <a:srgbClr val="C00000"/>
                </a:solidFill>
              </a:rPr>
              <a:t>Пути биологического прогресса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</p:bldLst>
  </p:timing>
</p:sld>
</file>

<file path=ppt/theme/theme1.xml><?xml version="1.0" encoding="utf-8"?>
<a:theme xmlns:a="http://schemas.openxmlformats.org/drawingml/2006/main" name="Океан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2306</TotalTime>
  <Words>787</Words>
  <Application>Microsoft Office PowerPoint</Application>
  <PresentationFormat>Экран (4:3)</PresentationFormat>
  <Paragraphs>155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Tahoma</vt:lpstr>
      <vt:lpstr>Wingdings</vt:lpstr>
      <vt:lpstr>Calibri</vt:lpstr>
      <vt:lpstr>Times New Roman</vt:lpstr>
      <vt:lpstr>Океан</vt:lpstr>
      <vt:lpstr>Главные направления эволюции органического мира</vt:lpstr>
      <vt:lpstr>Слайд 2</vt:lpstr>
      <vt:lpstr>Слайд 3</vt:lpstr>
      <vt:lpstr>Слайд 4</vt:lpstr>
      <vt:lpstr>Слайд 5</vt:lpstr>
      <vt:lpstr>Слайд 6</vt:lpstr>
      <vt:lpstr>       Направления эволюции</vt:lpstr>
      <vt:lpstr>Слайд 8</vt:lpstr>
      <vt:lpstr>Слайд 9</vt:lpstr>
      <vt:lpstr>            Ароморфоз</vt:lpstr>
      <vt:lpstr>    Ароморфозы Архейской эры</vt:lpstr>
      <vt:lpstr>Слайд 12</vt:lpstr>
      <vt:lpstr>          Идиоадаптация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Домашний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эволюции органического мира.</dc:title>
  <dc:creator>Дмитрий</dc:creator>
  <cp:lastModifiedBy>Татьяна</cp:lastModifiedBy>
  <cp:revision>240</cp:revision>
  <dcterms:created xsi:type="dcterms:W3CDTF">2008-03-23T14:53:38Z</dcterms:created>
  <dcterms:modified xsi:type="dcterms:W3CDTF">2013-11-20T13:13:57Z</dcterms:modified>
</cp:coreProperties>
</file>