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8" r:id="rId6"/>
    <p:sldId id="259" r:id="rId7"/>
    <p:sldId id="261" r:id="rId8"/>
    <p:sldId id="257" r:id="rId9"/>
    <p:sldId id="295" r:id="rId10"/>
    <p:sldId id="266" r:id="rId11"/>
    <p:sldId id="294" r:id="rId12"/>
    <p:sldId id="279" r:id="rId13"/>
    <p:sldId id="283" r:id="rId14"/>
    <p:sldId id="280" r:id="rId15"/>
    <p:sldId id="281" r:id="rId16"/>
    <p:sldId id="282" r:id="rId17"/>
    <p:sldId id="286" r:id="rId18"/>
    <p:sldId id="284" r:id="rId19"/>
    <p:sldId id="285" r:id="rId20"/>
    <p:sldId id="287" r:id="rId21"/>
    <p:sldId id="289" r:id="rId22"/>
    <p:sldId id="288" r:id="rId23"/>
    <p:sldId id="290" r:id="rId24"/>
    <p:sldId id="267" r:id="rId25"/>
    <p:sldId id="292" r:id="rId26"/>
    <p:sldId id="268" r:id="rId27"/>
    <p:sldId id="269" r:id="rId28"/>
    <p:sldId id="270" r:id="rId29"/>
    <p:sldId id="272" r:id="rId30"/>
    <p:sldId id="271" r:id="rId31"/>
    <p:sldId id="265" r:id="rId32"/>
    <p:sldId id="264" r:id="rId33"/>
    <p:sldId id="296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660066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388" autoAdjust="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7T18:49:20.29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0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9.emf"/><Relationship Id="rId5" Type="http://schemas.openxmlformats.org/officeDocument/2006/relationships/slide" Target="slide4.xml"/><Relationship Id="rId15" Type="http://schemas.openxmlformats.org/officeDocument/2006/relationships/slide" Target="slide25.xml"/><Relationship Id="rId10" Type="http://schemas.openxmlformats.org/officeDocument/2006/relationships/slide" Target="slide21.xml"/><Relationship Id="rId4" Type="http://schemas.openxmlformats.org/officeDocument/2006/relationships/image" Target="../media/image5.gif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&#1052;&#1086;&#1080;%20&#1044;&#1086;&#1082;&#1091;&#1084;&#1077;&#1085;&#1090;&#1099;\&#1042;&#1077;&#1088;&#1072;\6%20&#1072;\&#1052;&#1072;&#1090;&#1077;&#1084;&#1072;&#1090;&#1080;&#1095;&#1077;&#1089;&#1082;&#1080;&#1081;%20&#1050;&#1042;&#1053;\1.mp3" TargetMode="Externa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34.gif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.jpe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12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1.png"/><Relationship Id="rId5" Type="http://schemas.openxmlformats.org/officeDocument/2006/relationships/image" Target="../media/image16.png"/><Relationship Id="rId10" Type="http://schemas.openxmlformats.org/officeDocument/2006/relationships/image" Target="../media/image40.png"/><Relationship Id="rId4" Type="http://schemas.openxmlformats.org/officeDocument/2006/relationships/image" Target="../media/image15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4.png"/><Relationship Id="rId7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45.emf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6.emf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48.jpeg"/><Relationship Id="rId4" Type="http://schemas.openxmlformats.org/officeDocument/2006/relationships/image" Target="../media/image47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&#1052;&#1086;&#1080;%20&#1044;&#1086;&#1082;&#1091;&#1084;&#1077;&#1085;&#1090;&#1099;\&#1042;&#1077;&#1088;&#1072;\6%20&#1072;\&#1052;&#1072;&#1090;&#1077;&#1084;&#1072;&#1090;&#1080;&#1095;&#1077;&#1089;&#1082;&#1080;&#1081;%20&#1050;&#1042;&#1053;\DvazhdyDva-Chetyre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8868"/>
            <a:ext cx="9144000" cy="3143272"/>
          </a:xfrm>
        </p:spPr>
        <p:txBody>
          <a:bodyPr>
            <a:noAutofit/>
          </a:bodyPr>
          <a:lstStyle/>
          <a:p>
            <a:r>
              <a:rPr lang="ru-RU" sz="7200" dirty="0" smtClean="0">
                <a:blipFill>
                  <a:blip r:embed="rId3"/>
                  <a:tile tx="0" ty="0" sx="100000" sy="100000" flip="none" algn="tl"/>
                </a:blipFill>
              </a:rPr>
              <a:t>Математический     </a:t>
            </a:r>
            <a:r>
              <a:rPr lang="ru-RU" sz="7200" dirty="0" smtClean="0">
                <a:blipFill>
                  <a:blip r:embed="rId3"/>
                  <a:tile tx="0" ty="0" sx="100000" sy="100000" flip="none" algn="tl"/>
                </a:blipFill>
              </a:rPr>
              <a:t>КВН</a:t>
            </a:r>
            <a:br>
              <a:rPr lang="ru-RU" sz="7200" dirty="0" smtClean="0"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ru-RU" sz="7200" dirty="0" smtClean="0">
                <a:blipFill>
                  <a:blip r:embed="rId3"/>
                  <a:tile tx="0" ty="0" sx="100000" sy="100000" flip="none" algn="tl"/>
                </a:blipFill>
              </a:rPr>
              <a:t> </a:t>
            </a:r>
            <a:r>
              <a:rPr lang="ru-RU" sz="5400" dirty="0" smtClean="0">
                <a:blipFill>
                  <a:blip r:embed="rId3"/>
                  <a:tile tx="0" ty="0" sx="100000" sy="100000" flip="none" algn="tl"/>
                </a:blipFill>
              </a:rPr>
              <a:t>Учитель        Андреева Н.П.</a:t>
            </a:r>
            <a:endParaRPr lang="en-US" sz="72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1714488"/>
            <a:ext cx="5572132" cy="92869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Игра для учащихся 6 -7-8классов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481918" cy="11773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Кто это? №1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фото математиков\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62396" y="1123828"/>
            <a:ext cx="5248100" cy="44291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7696200" cy="11058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это?№2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sus\Desktop\фото математиков\p_2921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632118"/>
            <a:ext cx="4429156" cy="515433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696200" cy="11773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это?№3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фото математиков\39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2714613" y="857233"/>
            <a:ext cx="5857916" cy="457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это?№4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фото математиков\50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5"/>
            <a:ext cx="4071966" cy="54403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это?№5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фото математиков\i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642918"/>
            <a:ext cx="4214842" cy="55364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это?№6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фото математиков\i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00041"/>
            <a:ext cx="4143404" cy="55756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это?№7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фото математиков\45423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4071966" cy="5535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это?№8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 descr="F:\фото математиков\gaus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20216"/>
            <a:ext cx="4214842" cy="557573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это?№9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F:\фото математиков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642918"/>
            <a:ext cx="4214842" cy="56436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7667596" cy="10001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это?№10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F:\фото математиков\0021-018-Per-de-Ferma-1601-16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43240" y="1357299"/>
            <a:ext cx="5572164" cy="4286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Ход игры</a:t>
            </a:r>
            <a:endParaRPr lang="en-US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000100" y="714356"/>
            <a:ext cx="1857388" cy="1857388"/>
            <a:chOff x="1071538" y="857232"/>
            <a:chExt cx="1857388" cy="1857388"/>
          </a:xfrm>
        </p:grpSpPr>
        <p:pic>
          <p:nvPicPr>
            <p:cNvPr id="12" name="Рисунок 11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28" y="857232"/>
              <a:ext cx="1236163" cy="1643074"/>
            </a:xfrm>
            <a:prstGeom prst="rect">
              <a:avLst/>
            </a:prstGeom>
          </p:spPr>
        </p:pic>
        <p:sp>
          <p:nvSpPr>
            <p:cNvPr id="1026" name="WordArt 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1538" y="2143116"/>
              <a:ext cx="1857388" cy="57150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4227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Приветствие</a:t>
              </a:r>
            </a:p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1</a:t>
              </a:r>
              <a:endPara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57554" y="714356"/>
            <a:ext cx="1857388" cy="1857388"/>
            <a:chOff x="3357554" y="928670"/>
            <a:chExt cx="1857388" cy="1857388"/>
          </a:xfrm>
        </p:grpSpPr>
        <p:pic>
          <p:nvPicPr>
            <p:cNvPr id="10" name="Рисунок 9" descr="1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7554" y="928670"/>
              <a:ext cx="1857388" cy="1519238"/>
            </a:xfrm>
            <a:prstGeom prst="rect">
              <a:avLst/>
            </a:prstGeom>
          </p:spPr>
        </p:pic>
        <p:sp>
          <p:nvSpPr>
            <p:cNvPr id="11" name="WordArt 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57554" y="2214554"/>
              <a:ext cx="1857388" cy="57150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4227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Разминка</a:t>
              </a:r>
            </a:p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2</a:t>
              </a:r>
              <a:endPara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86446" y="714356"/>
            <a:ext cx="2071702" cy="1857388"/>
            <a:chOff x="5715008" y="785794"/>
            <a:chExt cx="2211424" cy="2000264"/>
          </a:xfrm>
        </p:grpSpPr>
        <p:pic>
          <p:nvPicPr>
            <p:cNvPr id="14" name="Рисунок 13" descr="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5008" y="785794"/>
              <a:ext cx="2211424" cy="1690691"/>
            </a:xfrm>
            <a:prstGeom prst="rect">
              <a:avLst/>
            </a:prstGeom>
          </p:spPr>
        </p:pic>
        <p:sp>
          <p:nvSpPr>
            <p:cNvPr id="15" name="WordArt 2">
              <a:hlinkClick r:id="" action="ppaction://noaction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72198" y="2214554"/>
              <a:ext cx="1643074" cy="57150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4227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Стихи о математике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71538" y="2714620"/>
            <a:ext cx="1857388" cy="1571636"/>
            <a:chOff x="1071538" y="2786058"/>
            <a:chExt cx="1857388" cy="1571636"/>
          </a:xfrm>
        </p:grpSpPr>
        <p:sp>
          <p:nvSpPr>
            <p:cNvPr id="20" name="WordArt 2">
              <a:hlinkClick r:id="rId7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1538" y="3786190"/>
              <a:ext cx="1857388" cy="57150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4227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Эстафета</a:t>
              </a:r>
            </a:p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4</a:t>
              </a:r>
              <a:endPara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57290" y="2786058"/>
              <a:ext cx="1500198" cy="1114404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3428992" y="2571744"/>
            <a:ext cx="1857388" cy="1714512"/>
            <a:chOff x="3428992" y="2571744"/>
            <a:chExt cx="1857388" cy="1714512"/>
          </a:xfrm>
        </p:grpSpPr>
        <p:pic>
          <p:nvPicPr>
            <p:cNvPr id="25" name="Рисунок 24" descr="4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306" y="2571744"/>
              <a:ext cx="1381128" cy="1381128"/>
            </a:xfrm>
            <a:prstGeom prst="rect">
              <a:avLst/>
            </a:prstGeom>
          </p:spPr>
        </p:pic>
        <p:sp>
          <p:nvSpPr>
            <p:cNvPr id="23" name="WordArt 2">
              <a:hlinkClick r:id="rId10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28992" y="3714752"/>
              <a:ext cx="1857388" cy="57150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4227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Кроссворд</a:t>
              </a:r>
            </a:p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5</a:t>
              </a:r>
              <a:endPara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000760" y="2571744"/>
            <a:ext cx="1857388" cy="1714512"/>
            <a:chOff x="6000760" y="2571744"/>
            <a:chExt cx="1857388" cy="171451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215074" y="2571744"/>
              <a:ext cx="1500198" cy="1571636"/>
            </a:xfrm>
            <a:prstGeom prst="rect">
              <a:avLst/>
            </a:prstGeom>
            <a:noFill/>
          </p:spPr>
        </p:pic>
        <p:sp>
          <p:nvSpPr>
            <p:cNvPr id="26" name="WordArt 2">
              <a:hlinkClick r:id="rId12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00760" y="3714752"/>
              <a:ext cx="1857388" cy="57150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4227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Капитанский</a:t>
              </a:r>
            </a:p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6</a:t>
              </a:r>
              <a:endPara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endParaRPr>
            </a:p>
          </p:txBody>
        </p:sp>
      </p:grpSp>
      <p:pic>
        <p:nvPicPr>
          <p:cNvPr id="36" name="Рисунок 35" descr="5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662" y="4071942"/>
            <a:ext cx="2071702" cy="1666886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3571868" y="4286256"/>
            <a:ext cx="1857388" cy="1928826"/>
            <a:chOff x="3571868" y="4286256"/>
            <a:chExt cx="1857388" cy="1928826"/>
          </a:xfrm>
        </p:grpSpPr>
        <p:pic>
          <p:nvPicPr>
            <p:cNvPr id="37" name="Рисунок 36" descr="6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29058" y="4286256"/>
              <a:ext cx="1209675" cy="1428750"/>
            </a:xfrm>
            <a:prstGeom prst="rect">
              <a:avLst/>
            </a:prstGeom>
          </p:spPr>
        </p:pic>
        <p:sp>
          <p:nvSpPr>
            <p:cNvPr id="34" name="WordArt 2">
              <a:hlinkClick r:id="rId1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71868" y="5643578"/>
              <a:ext cx="1857388" cy="57150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4227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Викторина</a:t>
              </a:r>
            </a:p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8</a:t>
              </a:r>
              <a:endPara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072198" y="4214818"/>
            <a:ext cx="1857388" cy="2000264"/>
            <a:chOff x="6072198" y="4214818"/>
            <a:chExt cx="1857388" cy="2000264"/>
          </a:xfrm>
        </p:grpSpPr>
        <p:sp>
          <p:nvSpPr>
            <p:cNvPr id="35" name="WordArt 2">
              <a:hlinkClick r:id="" action="ppaction://noaction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72198" y="5643578"/>
              <a:ext cx="1857388" cy="57150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4227"/>
                </a:avLst>
              </a:prstTxWarp>
            </a:bodyPr>
            <a:lstStyle/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Подведение</a:t>
              </a:r>
            </a:p>
            <a:p>
              <a:pPr algn="ctr" rtl="0"/>
              <a:r>
                <a:rPr lang="ru-RU" sz="3600" b="1" kern="1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/>
                </a:rPr>
                <a:t>итогов</a:t>
              </a:r>
              <a:endPara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429388" y="4214818"/>
              <a:ext cx="1282003" cy="14287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это?№11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F:\фото математиков\3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24175" y="1476363"/>
            <a:ext cx="5810291" cy="414340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Кроссворд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714356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правильно разгаданный кроссворд – 4 балла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+ за скорость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балла – первой команде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балла – второй команде</a:t>
            </a:r>
          </a:p>
          <a:p>
            <a:endParaRPr lang="ru-RU" dirty="0"/>
          </a:p>
        </p:txBody>
      </p: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2214546" y="2143116"/>
            <a:ext cx="5000660" cy="3929090"/>
            <a:chOff x="1531" y="10476"/>
            <a:chExt cx="3306" cy="3072"/>
          </a:xfrm>
        </p:grpSpPr>
        <p:sp>
          <p:nvSpPr>
            <p:cNvPr id="24591" name="Rectangle 15" descr="Диагональный кирпич"/>
            <p:cNvSpPr>
              <a:spLocks noChangeArrowheads="1"/>
            </p:cNvSpPr>
            <p:nvPr/>
          </p:nvSpPr>
          <p:spPr bwMode="auto">
            <a:xfrm>
              <a:off x="3519" y="10476"/>
              <a:ext cx="456" cy="791"/>
            </a:xfrm>
            <a:prstGeom prst="rect">
              <a:avLst/>
            </a:prstGeom>
            <a:pattFill prst="diagBrick">
              <a:fgClr>
                <a:srgbClr val="000000"/>
              </a:fgClr>
              <a:bgClr>
                <a:srgbClr val="CC00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2" name="AutoShape 16" descr="Дранка"/>
            <p:cNvSpPr>
              <a:spLocks noChangeArrowheads="1"/>
            </p:cNvSpPr>
            <p:nvPr/>
          </p:nvSpPr>
          <p:spPr bwMode="auto">
            <a:xfrm>
              <a:off x="1704" y="10567"/>
              <a:ext cx="2951" cy="1238"/>
            </a:xfrm>
            <a:prstGeom prst="triangle">
              <a:avLst>
                <a:gd name="adj" fmla="val 50000"/>
              </a:avLst>
            </a:prstGeom>
            <a:pattFill prst="shingle">
              <a:fgClr>
                <a:srgbClr val="000000"/>
              </a:fgClr>
              <a:bgClr>
                <a:srgbClr val="E36C0A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3" name="Rectangle 17" descr="Шотландка"/>
            <p:cNvSpPr>
              <a:spLocks noChangeArrowheads="1"/>
            </p:cNvSpPr>
            <p:nvPr/>
          </p:nvSpPr>
          <p:spPr bwMode="auto">
            <a:xfrm>
              <a:off x="1988" y="11805"/>
              <a:ext cx="2474" cy="1591"/>
            </a:xfrm>
            <a:prstGeom prst="rect">
              <a:avLst/>
            </a:prstGeom>
            <a:pattFill prst="plaid">
              <a:fgClr>
                <a:srgbClr val="00B050"/>
              </a:fgClr>
              <a:bgClr>
                <a:srgbClr val="FFFF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5" name="AutoShape 19" descr="Волны"/>
            <p:cNvSpPr>
              <a:spLocks noChangeArrowheads="1"/>
            </p:cNvSpPr>
            <p:nvPr/>
          </p:nvSpPr>
          <p:spPr bwMode="auto">
            <a:xfrm>
              <a:off x="1531" y="13396"/>
              <a:ext cx="3306" cy="152"/>
            </a:xfrm>
            <a:prstGeom prst="flowChartTerminator">
              <a:avLst/>
            </a:prstGeom>
            <a:pattFill prst="wave">
              <a:fgClr>
                <a:srgbClr val="000000"/>
              </a:fgClr>
              <a:bgClr>
                <a:srgbClr val="00B05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71868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500430" y="4000504"/>
          <a:ext cx="2643205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"/>
                <a:gridCol w="528641"/>
                <a:gridCol w="528641"/>
                <a:gridCol w="528641"/>
                <a:gridCol w="528641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8" name="Picture 3" descr="C:\Documents and Settings\vera_mal\Local Settings\Temporary Internet Files\Content.IE5\LD1741T1\MC900432680[1].PNG">
            <a:hlinkClick r:id="rId2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  <p:pic>
        <p:nvPicPr>
          <p:cNvPr id="29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30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  <p:pic>
        <p:nvPicPr>
          <p:cNvPr id="31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500430" y="4000504"/>
          <a:ext cx="2643205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"/>
                <a:gridCol w="528641"/>
                <a:gridCol w="528641"/>
                <a:gridCol w="528641"/>
                <a:gridCol w="528641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cap="all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cap="all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all" baseline="0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000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художников.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Нарисовать только с помощью кругов и прямоугольников животных.</a:t>
            </a:r>
          </a:p>
          <a:p>
            <a:r>
              <a:rPr lang="ru-RU" dirty="0" smtClean="0"/>
              <a:t>Конкурс длится 2 минуты.</a:t>
            </a:r>
          </a:p>
          <a:p>
            <a:r>
              <a:rPr lang="ru-RU" dirty="0" smtClean="0"/>
              <a:t>Два человека от команды.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357562"/>
            <a:ext cx="914400" cy="11430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000504"/>
            <a:ext cx="2786082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72198" y="1928802"/>
            <a:ext cx="2143140" cy="22145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57950" y="5286388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43768" y="492919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14678" y="30003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29190" y="5000636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57356" y="50006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286644" y="4000504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72000" y="2928934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28992" y="5214950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57884" y="4500570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14876" y="5357826"/>
            <a:ext cx="45719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357818" y="5572140"/>
            <a:ext cx="45719" cy="714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86446" y="5643578"/>
            <a:ext cx="7143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85852" y="52149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4643446"/>
            <a:ext cx="71438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28728" y="54292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5286388"/>
            <a:ext cx="1500198" cy="92869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28728" y="50720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57224" y="3286124"/>
            <a:ext cx="1071570" cy="22145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00958" y="15001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капитанов</a:t>
            </a:r>
            <a:endParaRPr lang="ru-RU" dirty="0"/>
          </a:p>
        </p:txBody>
      </p:sp>
      <p:pic>
        <p:nvPicPr>
          <p:cNvPr id="5" name="1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42875" y="0"/>
            <a:ext cx="304800" cy="3048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785794"/>
            <a:ext cx="7572428" cy="52689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старину на Руси широко применяли систему счисления, отдаленно напоминающую римскую. С её помощью сборщики податей заполняли квитанции об уплате податей.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записи чисел употреблялись следующие знаки:</a:t>
            </a:r>
          </a:p>
          <a:p>
            <a:pPr marL="1611313" indent="11113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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1000 рублей,</a:t>
            </a:r>
          </a:p>
          <a:p>
            <a:pPr marL="1611313" indent="11113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100 рублей,</a:t>
            </a:r>
          </a:p>
          <a:p>
            <a:pPr marL="1611313" indent="11113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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10 рублей,</a:t>
            </a:r>
          </a:p>
          <a:p>
            <a:pPr marL="1611313" indent="11113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 рубль,</a:t>
            </a:r>
          </a:p>
          <a:p>
            <a:pPr marL="1611313" indent="11113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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10 копеек,</a:t>
            </a:r>
          </a:p>
          <a:p>
            <a:pPr marL="1611313" indent="11113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 копейка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357298"/>
            <a:ext cx="8072494" cy="4958655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Задание</a:t>
            </a:r>
          </a:p>
          <a:p>
            <a:r>
              <a:rPr lang="ru-RU" sz="2400" dirty="0" smtClean="0"/>
              <a:t> Какую сумму денег вы должны были бы заплатить сборщику податей, если получили бы следующую квитанцию: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капитана 1 команды:</a:t>
            </a:r>
          </a:p>
          <a:p>
            <a:r>
              <a:rPr lang="ru-RU" sz="2400" dirty="0" smtClean="0"/>
              <a:t>Квитанция об уплате подати за движение по дороге. </a:t>
            </a:r>
          </a:p>
          <a:p>
            <a:r>
              <a:rPr lang="ru-RU" sz="2400" dirty="0" smtClean="0"/>
              <a:t>Сумма: </a:t>
            </a:r>
            <a:r>
              <a:rPr lang="ru-RU" sz="2400" dirty="0" smtClean="0">
                <a:sym typeface="Wingdings"/>
              </a:rPr>
              <a:t></a:t>
            </a:r>
            <a:r>
              <a:rPr lang="en-US" sz="2400" dirty="0" smtClean="0">
                <a:sym typeface="Wingdings"/>
              </a:rPr>
              <a:t></a:t>
            </a:r>
            <a:r>
              <a:rPr lang="ru-RU" sz="2400" dirty="0" smtClean="0">
                <a:sym typeface="Wingdings"/>
              </a:rPr>
              <a:t></a:t>
            </a:r>
            <a:r>
              <a:rPr lang="ru-RU" sz="2400" dirty="0" smtClean="0">
                <a:sym typeface="Symbol"/>
              </a:rPr>
              <a:t></a:t>
            </a:r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капитана 2 команды:</a:t>
            </a:r>
          </a:p>
          <a:p>
            <a:r>
              <a:rPr lang="ru-RU" sz="2400" dirty="0" smtClean="0"/>
              <a:t>Квитанция об уплате подати за пользование солью. </a:t>
            </a:r>
          </a:p>
          <a:p>
            <a:r>
              <a:rPr lang="ru-RU" sz="2400" dirty="0" smtClean="0"/>
              <a:t>Сумма: </a:t>
            </a:r>
            <a:r>
              <a:rPr lang="ru-RU" sz="2400" dirty="0" smtClean="0">
                <a:sym typeface="Wingdings"/>
              </a:rPr>
              <a:t></a:t>
            </a:r>
            <a:r>
              <a:rPr lang="en-US" sz="2400" dirty="0" smtClean="0">
                <a:sym typeface="Wingdings"/>
              </a:rPr>
              <a:t></a:t>
            </a:r>
            <a:r>
              <a:rPr lang="ru-RU" sz="2400" dirty="0" smtClean="0">
                <a:sym typeface="Wingdings"/>
              </a:rPr>
              <a:t></a:t>
            </a:r>
            <a:r>
              <a:rPr lang="ru-RU" sz="2400" dirty="0" smtClean="0">
                <a:sym typeface="Symbol"/>
              </a:rPr>
              <a:t>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3214686"/>
            <a:ext cx="17668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(1324р07к)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5072074"/>
            <a:ext cx="17668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(2234р36к)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1038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Documents and Settings\vera_mal\Local Settings\Temporary Internet Files\Content.IE5\LD1741T1\MC900432680[1].PNG">
            <a:hlinkClick r:id="rId5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  <p:pic>
        <p:nvPicPr>
          <p:cNvPr id="12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13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  <p:pic>
        <p:nvPicPr>
          <p:cNvPr id="14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28794" y="571480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Максимум – 3 балла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4" grpId="1" build="allAtOnce"/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01122" cy="1143008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«Восстанови пропущенные цифры»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4480" y="2285992"/>
            <a:ext cx="2571768" cy="385765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4400" dirty="0" smtClean="0"/>
              <a:t>6**</a:t>
            </a:r>
          </a:p>
          <a:p>
            <a:pPr algn="r">
              <a:buNone/>
            </a:pPr>
            <a:r>
              <a:rPr lang="ru-RU" sz="4400" dirty="0" smtClean="0"/>
              <a:t>57</a:t>
            </a:r>
          </a:p>
          <a:p>
            <a:pPr algn="r">
              <a:buNone/>
            </a:pPr>
            <a:r>
              <a:rPr lang="ru-RU" sz="4400" dirty="0" smtClean="0"/>
              <a:t>     *3*9</a:t>
            </a:r>
          </a:p>
          <a:p>
            <a:pPr algn="ctr">
              <a:buNone/>
            </a:pPr>
            <a:r>
              <a:rPr lang="ru-RU" sz="4400" dirty="0" smtClean="0"/>
              <a:t>     ****</a:t>
            </a:r>
          </a:p>
          <a:p>
            <a:pPr algn="r">
              <a:buNone/>
            </a:pPr>
            <a:r>
              <a:rPr lang="ru-RU" sz="4400" dirty="0" smtClean="0"/>
              <a:t> ***39</a:t>
            </a:r>
          </a:p>
          <a:p>
            <a:pPr marL="0" indent="0" algn="r"/>
            <a:endParaRPr lang="ru-RU" sz="4400" dirty="0"/>
          </a:p>
        </p:txBody>
      </p:sp>
      <p:sp>
        <p:nvSpPr>
          <p:cNvPr id="27" name="Содержимое 2"/>
          <p:cNvSpPr>
            <a:spLocks noGrp="1"/>
          </p:cNvSpPr>
          <p:nvPr>
            <p:ph sz="quarter" idx="2"/>
          </p:nvPr>
        </p:nvSpPr>
        <p:spPr>
          <a:xfrm>
            <a:off x="5000628" y="2285992"/>
            <a:ext cx="2571768" cy="385765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4400" dirty="0" smtClean="0"/>
              <a:t>627</a:t>
            </a:r>
          </a:p>
          <a:p>
            <a:pPr algn="r">
              <a:buNone/>
            </a:pPr>
            <a:r>
              <a:rPr lang="ru-RU" sz="4400" dirty="0" smtClean="0"/>
              <a:t>57</a:t>
            </a:r>
          </a:p>
          <a:p>
            <a:pPr algn="r">
              <a:buNone/>
            </a:pPr>
            <a:r>
              <a:rPr lang="ru-RU" sz="4400" dirty="0" smtClean="0"/>
              <a:t>4389</a:t>
            </a:r>
          </a:p>
          <a:p>
            <a:pPr algn="ctr">
              <a:buNone/>
            </a:pPr>
            <a:r>
              <a:rPr lang="ru-RU" sz="4400" dirty="0" smtClean="0"/>
              <a:t>      3135</a:t>
            </a:r>
          </a:p>
          <a:p>
            <a:pPr algn="r">
              <a:buNone/>
            </a:pPr>
            <a:r>
              <a:rPr lang="ru-RU" sz="4400" dirty="0" smtClean="0"/>
              <a:t> 35739</a:t>
            </a:r>
          </a:p>
          <a:p>
            <a:pPr marL="0" indent="0" algn="r"/>
            <a:endParaRPr lang="ru-RU" sz="4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Головоломка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50017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Максимум – 6 баллов первой команде,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остальным справившимся – по 3 балла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928926" y="285749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×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00298" y="4214818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400" dirty="0" smtClean="0">
                <a:solidFill>
                  <a:prstClr val="black"/>
                </a:solidFill>
              </a:rPr>
              <a:t>+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857488" y="4000504"/>
            <a:ext cx="142876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28860" y="5429264"/>
            <a:ext cx="18573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215074" y="3857628"/>
            <a:ext cx="142876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857884" y="5500702"/>
            <a:ext cx="18573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715008" y="428625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400" dirty="0" smtClean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15074" y="2643182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×</a:t>
            </a:r>
            <a:endParaRPr lang="ru-RU" sz="4400" dirty="0"/>
          </a:p>
        </p:txBody>
      </p:sp>
      <p:pic>
        <p:nvPicPr>
          <p:cNvPr id="32" name="Picture 3" descr="C:\Documents and Settings\vera_mal\Local Settings\Temporary Internet Files\Content.IE5\LD1741T1\MC900432680[1].PNG">
            <a:hlinkClick r:id="rId2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  <p:pic>
        <p:nvPicPr>
          <p:cNvPr id="33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34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  <p:pic>
        <p:nvPicPr>
          <p:cNvPr id="35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22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142984"/>
            <a:ext cx="7500990" cy="57150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Сколько весит акробат?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714356"/>
            <a:ext cx="439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каждый правильный ответ – 4 балла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9605" t="70432" r="12828"/>
          <a:stretch>
            <a:fillRect/>
          </a:stretch>
        </p:blipFill>
        <p:spPr bwMode="auto">
          <a:xfrm>
            <a:off x="5429256" y="4929198"/>
            <a:ext cx="2500330" cy="11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289" t="49493" r="25986" b="27664"/>
          <a:stretch>
            <a:fillRect/>
          </a:stretch>
        </p:blipFill>
        <p:spPr bwMode="auto">
          <a:xfrm>
            <a:off x="4714876" y="3786190"/>
            <a:ext cx="30718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9605" t="28553" r="4605" b="50508"/>
          <a:stretch>
            <a:fillRect/>
          </a:stretch>
        </p:blipFill>
        <p:spPr bwMode="auto">
          <a:xfrm>
            <a:off x="5429256" y="2786058"/>
            <a:ext cx="285752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934" t="9518" r="27631" b="69544"/>
          <a:stretch>
            <a:fillRect/>
          </a:stretch>
        </p:blipFill>
        <p:spPr bwMode="auto">
          <a:xfrm>
            <a:off x="4500562" y="1785926"/>
            <a:ext cx="292895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7224" y="178592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Акробат и собачонка</a:t>
            </a:r>
          </a:p>
          <a:p>
            <a:r>
              <a:rPr lang="ru-RU" dirty="0" smtClean="0"/>
              <a:t>Весят два пустых бочонка.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285749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Шустрый пес без акробата</a:t>
            </a:r>
          </a:p>
          <a:p>
            <a:r>
              <a:rPr lang="ru-RU" dirty="0" smtClean="0"/>
              <a:t>Весит два мотка шпагата.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378619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с одним мотком ягненок</a:t>
            </a:r>
          </a:p>
          <a:p>
            <a:r>
              <a:rPr lang="ru-RU" dirty="0" smtClean="0"/>
              <a:t>Весит, видите, бочонок.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500063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весит акробат</a:t>
            </a:r>
          </a:p>
          <a:p>
            <a:r>
              <a:rPr lang="ru-RU" dirty="0" smtClean="0"/>
              <a:t>В пересчете на ягнят?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71604" y="571501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2 ягненка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3" descr="C:\Documents and Settings\vera_mal\Local Settings\Temporary Internet Files\Content.IE5\LD1741T1\MC900432680[1].PNG">
            <a:hlinkClick r:id="rId3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  <p:pic>
        <p:nvPicPr>
          <p:cNvPr id="17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501058" y="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142984"/>
            <a:ext cx="7500990" cy="57150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Плюсы и плюшки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714356"/>
            <a:ext cx="439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каждый правильный ответ – 4 балла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157161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Медведь с базара плюшки нёс,</a:t>
            </a:r>
          </a:p>
          <a:p>
            <a:r>
              <a:rPr lang="ru-RU" dirty="0" smtClean="0"/>
              <a:t>Но на лесной опушке</a:t>
            </a:r>
          </a:p>
          <a:p>
            <a:r>
              <a:rPr lang="ru-RU" dirty="0" smtClean="0"/>
              <a:t>Он половину плюшек съел</a:t>
            </a:r>
          </a:p>
          <a:p>
            <a:r>
              <a:rPr lang="ru-RU" dirty="0" smtClean="0"/>
              <a:t>И плюс ещё полплюшки.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271462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Шел, шел, уселся отдохнуть</a:t>
            </a:r>
          </a:p>
          <a:p>
            <a:r>
              <a:rPr lang="ru-RU" dirty="0" smtClean="0"/>
              <a:t>И под «ку-ку» кукушки</a:t>
            </a:r>
          </a:p>
          <a:p>
            <a:r>
              <a:rPr lang="ru-RU" dirty="0" smtClean="0"/>
              <a:t>Вновь половину плюшек съел</a:t>
            </a:r>
          </a:p>
          <a:p>
            <a:r>
              <a:rPr lang="ru-RU" dirty="0" smtClean="0"/>
              <a:t>И плюс ещё полплюшки.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385762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Стемнело, он ускорил шаг,</a:t>
            </a:r>
          </a:p>
          <a:p>
            <a:r>
              <a:rPr lang="ru-RU" dirty="0" smtClean="0"/>
              <a:t>Но на крыльце избушки</a:t>
            </a:r>
          </a:p>
          <a:p>
            <a:r>
              <a:rPr lang="ru-RU" dirty="0" smtClean="0"/>
              <a:t>Он снова пол-остатка съел</a:t>
            </a:r>
          </a:p>
          <a:p>
            <a:r>
              <a:rPr lang="ru-RU" dirty="0" smtClean="0"/>
              <a:t>И плюс еще полплюшки.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57356" y="500063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пустой кошелкою – увы!–</a:t>
            </a:r>
          </a:p>
          <a:p>
            <a:r>
              <a:rPr lang="ru-RU" dirty="0" smtClean="0"/>
              <a:t>Он в дом вошел уныло…</a:t>
            </a:r>
          </a:p>
          <a:p>
            <a:r>
              <a:rPr lang="ru-RU" dirty="0" smtClean="0"/>
              <a:t>Хочу, чтоб мне сказали вы,</a:t>
            </a:r>
          </a:p>
          <a:p>
            <a:r>
              <a:rPr lang="ru-RU" dirty="0" smtClean="0"/>
              <a:t>А сколько плюшек было?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15074" y="564357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7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3" descr="C:\Documents and Settings\vera_mal\Local Settings\Temporary Internet Files\Content.IE5\LD1741T1\MC900432680[1].PNG">
            <a:hlinkClick r:id="rId2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  <p:pic>
        <p:nvPicPr>
          <p:cNvPr id="17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571612"/>
            <a:ext cx="2143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8501058" y="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12931" t="18405" r="9482" b="7975"/>
          <a:stretch>
            <a:fillRect/>
          </a:stretch>
        </p:blipFill>
        <p:spPr bwMode="auto">
          <a:xfrm>
            <a:off x="6929454" y="2786058"/>
            <a:ext cx="8572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142984"/>
            <a:ext cx="7500990" cy="57150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Помоги распорядителю бала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714356"/>
            <a:ext cx="439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каждый правильный ответ – 4 балла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178592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Жили когда-то на свете принцессы.</a:t>
            </a:r>
          </a:p>
          <a:p>
            <a:r>
              <a:rPr lang="ru-RU" dirty="0" smtClean="0"/>
              <a:t>Были прекрасными их интересы.</a:t>
            </a:r>
          </a:p>
          <a:p>
            <a:r>
              <a:rPr lang="ru-RU" dirty="0" smtClean="0"/>
              <a:t>Не знали принцессы ни скуки, ни злости…</a:t>
            </a:r>
          </a:p>
          <a:p>
            <a:r>
              <a:rPr lang="ru-RU" dirty="0" smtClean="0"/>
              <a:t>Они наряжались и ездили  в гости!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18" y="3071810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бал собираются приехать 10 принцесс.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распорядителю бала расставить в зале для танцев 10 кресел так, чтобы вдоль каждой стены оказалось по три кресла? Нарисуй.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Documents and Settings\vera_mal\Local Settings\Temporary Internet Files\Content.IE5\LD1741T1\MC900432680[1].PNG">
            <a:hlinkClick r:id="rId3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  <p:pic>
        <p:nvPicPr>
          <p:cNvPr id="15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16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  <p:pic>
        <p:nvPicPr>
          <p:cNvPr id="17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501058" y="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071810"/>
            <a:ext cx="962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7" y="1571613"/>
            <a:ext cx="9993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/>
          <a:srcRect l="8333" t="18182" r="16666" b="9090"/>
          <a:stretch>
            <a:fillRect/>
          </a:stretch>
        </p:blipFill>
        <p:spPr bwMode="auto">
          <a:xfrm>
            <a:off x="7572396" y="1785926"/>
            <a:ext cx="6429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/>
          <a:srcRect l="6356" t="12500" r="11016" b="8333"/>
          <a:stretch>
            <a:fillRect/>
          </a:stretch>
        </p:blipFill>
        <p:spPr bwMode="auto">
          <a:xfrm>
            <a:off x="7429520" y="4143380"/>
            <a:ext cx="9286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2214546" y="4357694"/>
            <a:ext cx="4500594" cy="1571636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214414" y="4572008"/>
            <a:ext cx="285752" cy="285752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7224" y="4929198"/>
            <a:ext cx="285752" cy="285752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571604" y="4929198"/>
            <a:ext cx="285752" cy="285752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14414" y="4929198"/>
            <a:ext cx="285752" cy="285752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214414" y="5286388"/>
            <a:ext cx="285752" cy="285752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214414" y="5643578"/>
            <a:ext cx="285752" cy="285752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7224" y="5286388"/>
            <a:ext cx="285752" cy="285752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57224" y="5643578"/>
            <a:ext cx="285752" cy="285752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71604" y="5286388"/>
            <a:ext cx="285752" cy="285752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571604" y="5643578"/>
            <a:ext cx="285752" cy="285752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11528 -0.030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07622 0.0018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1528 0.0754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3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882 -0.082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46945 -0.1342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493 0.05255 " pathEditMode="relative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39913 0.054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2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61112 0.002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57205 -0.081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4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53299 -0.1442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4282" y="-24"/>
            <a:ext cx="8643998" cy="654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4214810" y="1142984"/>
            <a:ext cx="3852890" cy="57150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Логогрифы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714348" y="1571613"/>
            <a:ext cx="7786742" cy="2143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логогрифах надо догадаться, о каком слове идет речь вначале. Затем в расшифрованное слово надо вставить добавочно одну или две буквы, и получится новое слово.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714356"/>
            <a:ext cx="424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правильный ответ – 5 баллов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3429000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-1-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Арифметический я знак,</a:t>
            </a:r>
          </a:p>
          <a:p>
            <a:pPr marL="1793875" lvl="0" indent="-1793875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В задачнике меня найдешь </a:t>
            </a:r>
            <a:b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во многих строчках,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Лишь «О» ты вставишь, зная как,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И я – географическая точка.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857884" y="3571876"/>
            <a:ext cx="1997017" cy="2500330"/>
            <a:chOff x="5857884" y="3571876"/>
            <a:chExt cx="1997017" cy="2500330"/>
          </a:xfrm>
        </p:grpSpPr>
        <p:sp>
          <p:nvSpPr>
            <p:cNvPr id="20" name="Крест 19"/>
            <p:cNvSpPr/>
            <p:nvPr/>
          </p:nvSpPr>
          <p:spPr>
            <a:xfrm>
              <a:off x="6786578" y="3571876"/>
              <a:ext cx="1000132" cy="1000132"/>
            </a:xfrm>
            <a:prstGeom prst="plus">
              <a:avLst>
                <a:gd name="adj" fmla="val 36429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57884" y="392906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плюс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57884" y="528638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пОлюс</a:t>
              </a:r>
              <a:endParaRPr lang="ru-RU" dirty="0"/>
            </a:p>
          </p:txBody>
        </p:sp>
        <p:pic>
          <p:nvPicPr>
            <p:cNvPr id="24" name="Рисунок 23" descr="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6578" y="5000636"/>
              <a:ext cx="1068323" cy="107157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857224" y="3357562"/>
            <a:ext cx="471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-2-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Я – цифра меньше десяти,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Меня тебе легко найти.</a:t>
            </a:r>
          </a:p>
          <a:p>
            <a:pPr marL="2239963" lvl="0" indent="-2239963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Но если букве «Я» прикажешь рядом встать,</a:t>
            </a:r>
          </a:p>
          <a:p>
            <a:pPr marL="3406775" lvl="0" indent="-3406775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Я всё – отец и ты, и дедушка, и мать. 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5572132" y="3500438"/>
            <a:ext cx="2741612" cy="2671765"/>
            <a:chOff x="5572132" y="3500438"/>
            <a:chExt cx="2741612" cy="2671765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643570" y="3500438"/>
              <a:ext cx="1928794" cy="1071546"/>
              <a:chOff x="5643570" y="3500438"/>
              <a:chExt cx="1928794" cy="107154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643570" y="3929066"/>
                <a:ext cx="100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семь</a:t>
                </a:r>
                <a:endParaRPr lang="ru-RU" dirty="0"/>
              </a:p>
            </p:txBody>
          </p:sp>
          <p:sp>
            <p:nvSpPr>
              <p:cNvPr id="7170" name="WordArt 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29454" y="3500438"/>
                <a:ext cx="642910" cy="107154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rial Black"/>
                  </a:rPr>
                  <a:t>7</a:t>
                </a:r>
                <a:endParaRPr lang="ru-RU" sz="3600" kern="10" spc="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572132" y="4572008"/>
              <a:ext cx="2741612" cy="1600195"/>
              <a:chOff x="5572132" y="4572008"/>
              <a:chExt cx="2741612" cy="160019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572132" y="5286388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err="1" smtClean="0"/>
                  <a:t>семьЯ</a:t>
                </a:r>
                <a:endParaRPr lang="ru-RU" dirty="0"/>
              </a:p>
            </p:txBody>
          </p:sp>
          <p:pic>
            <p:nvPicPr>
              <p:cNvPr id="32" name="Рисунок 31" descr="4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357950" y="4572008"/>
                <a:ext cx="1955794" cy="1600195"/>
              </a:xfrm>
              <a:prstGeom prst="rect">
                <a:avLst/>
              </a:pr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642910" y="3714752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-3-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Чтоб поддержать скворечню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Иль антенну я гожусь.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С мягким знаком я, конечно,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Сразу цифрой окажусь. 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6000760" y="2857496"/>
            <a:ext cx="2077477" cy="3186125"/>
            <a:chOff x="6000760" y="2857496"/>
            <a:chExt cx="2077477" cy="318612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6000760" y="2857496"/>
              <a:ext cx="2077477" cy="1785950"/>
              <a:chOff x="6429388" y="1857364"/>
              <a:chExt cx="2077477" cy="1785950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429520" y="1857364"/>
                <a:ext cx="1077345" cy="1785950"/>
              </a:xfrm>
              <a:prstGeom prst="rect">
                <a:avLst/>
              </a:prstGeom>
              <a:noFill/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6429388" y="2500306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шест</a:t>
                </a:r>
                <a:endParaRPr lang="ru-RU" dirty="0"/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6000760" y="4643446"/>
              <a:ext cx="2028832" cy="1400175"/>
              <a:chOff x="2357422" y="1714488"/>
              <a:chExt cx="2028832" cy="1400175"/>
            </a:xfrm>
          </p:grpSpPr>
          <p:sp>
            <p:nvSpPr>
              <p:cNvPr id="7172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57554" y="1714488"/>
                <a:ext cx="1028700" cy="1400175"/>
              </a:xfrm>
              <a:prstGeom prst="rect">
                <a:avLst/>
              </a:prstGeom>
            </p:spPr>
            <p:txBody>
              <a:bodyPr wrap="none" fromWordArt="1">
                <a:prstTxWarp prst="textFadeUp">
                  <a:avLst>
                    <a:gd name="adj" fmla="val 9991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12700">
                      <a:solidFill>
                        <a:srgbClr val="B2B2B2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520402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  <a:effectLst>
                      <a:outerShdw dist="35921" dir="2700000" sy="50000" rotWithShape="0">
                        <a:srgbClr val="875B0D">
                          <a:alpha val="70000"/>
                        </a:srgbClr>
                      </a:outerShdw>
                    </a:effectLst>
                    <a:latin typeface="Arial Black"/>
                  </a:rPr>
                  <a:t>6</a:t>
                </a:r>
                <a:endParaRPr lang="ru-RU" sz="3600" kern="10" spc="0" dirty="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 Black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57422" y="2285992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err="1" smtClean="0"/>
                  <a:t>шестЬ</a:t>
                </a:r>
                <a:endParaRPr lang="ru-RU" dirty="0"/>
              </a:p>
            </p:txBody>
          </p:sp>
        </p:grpSp>
      </p:grpSp>
      <p:pic>
        <p:nvPicPr>
          <p:cNvPr id="45" name="Picture 3" descr="C:\Documents and Settings\vera_mal\Local Settings\Temporary Internet Files\Content.IE5\LD1741T1\MC900432680[1].PNG">
            <a:hlinkClick r:id="rId5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  <p:pic>
        <p:nvPicPr>
          <p:cNvPr id="46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  <p:pic>
        <p:nvPicPr>
          <p:cNvPr id="30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33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4282" y="-24"/>
            <a:ext cx="8643998" cy="654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4214810" y="1142984"/>
            <a:ext cx="3852890" cy="57150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Шарады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714348" y="1571613"/>
            <a:ext cx="7786742" cy="2143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шараде требуется отгадать определенное слово. Каждое слово отгадывается не сразу, а по частям.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714356"/>
            <a:ext cx="424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правильный ответ – 5 баллов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71670" y="285749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-1-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Первое можно засеять вторым, 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А в целом мы часто на даче лежим.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0232" y="2928934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-2-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Число и нота рядом с ним,</a:t>
            </a:r>
            <a:b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Да букву припиши согласную.</a:t>
            </a:r>
            <a:b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А в целом – мастер есть один,</a:t>
            </a:r>
            <a:b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Он мебель делает прекрасную.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5918" y="2643182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660066"/>
                </a:solidFill>
                <a:latin typeface="Cambria" pitchFamily="18" charset="0"/>
              </a:rPr>
              <a:t>-3-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Times New Roman"/>
              </a:rPr>
              <a:t>Сначала мера,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Times New Roman"/>
              </a:rPr>
              <a:t>Затем нота и местоимение,</a:t>
            </a:r>
          </a:p>
          <a:p>
            <a:pPr lvl="0"/>
            <a:r>
              <a:rPr lang="ru-RU" sz="2400" dirty="0" smtClean="0">
                <a:solidFill>
                  <a:srgbClr val="660066"/>
                </a:solidFill>
                <a:latin typeface="Times New Roman"/>
              </a:rPr>
              <a:t>А в целом  воинское соединение.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571604" y="4214818"/>
            <a:ext cx="6000792" cy="1776061"/>
            <a:chOff x="1571604" y="4286256"/>
            <a:chExt cx="6000792" cy="177606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4286256"/>
              <a:ext cx="3000396" cy="1776061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1571604" y="4572008"/>
              <a:ext cx="2571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ГА-МАК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500430" y="3714752"/>
            <a:ext cx="5014948" cy="2350960"/>
            <a:chOff x="3500430" y="3714752"/>
            <a:chExt cx="5014948" cy="235096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3636" y="3714752"/>
              <a:ext cx="2371742" cy="2285986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500430" y="5357826"/>
              <a:ext cx="2571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СТО-ЛЯ-Р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928794" y="4143380"/>
            <a:ext cx="5429288" cy="1990059"/>
            <a:chOff x="1928794" y="4143380"/>
            <a:chExt cx="5429288" cy="1990059"/>
          </a:xfrm>
        </p:grpSpPr>
        <p:sp>
          <p:nvSpPr>
            <p:cNvPr id="41" name="TextBox 40"/>
            <p:cNvSpPr txBox="1"/>
            <p:nvPr/>
          </p:nvSpPr>
          <p:spPr>
            <a:xfrm>
              <a:off x="1928794" y="4786322"/>
              <a:ext cx="2571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00"/>
                  </a:solidFill>
                </a:rPr>
                <a:t>АР-МИ-Я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143380"/>
              <a:ext cx="2786082" cy="1990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6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  <p:pic>
        <p:nvPicPr>
          <p:cNvPr id="20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22" name="Picture 3" descr="C:\Documents and Settings\vera_mal\Local Settings\Temporary Internet Files\Content.IE5\LD1741T1\MC900432680[1].PNG">
            <a:hlinkClick r:id="rId8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4"/>
            <a:ext cx="8643998" cy="654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Приветствие (максимум – 5 баллов)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852862" cy="2890850"/>
          </a:xfrm>
          <a:prstGeom prst="rect">
            <a:avLst/>
          </a:prstGeom>
          <a:noFill/>
        </p:spPr>
      </p:pic>
      <p:pic>
        <p:nvPicPr>
          <p:cNvPr id="6" name="MS900069706[1].WAV">
            <a:hlinkClick r:id="" action="ppaction://media"/>
          </p:cNvPr>
          <p:cNvPicPr>
            <a:picLocks noGrp="1" noRot="1" noChangeAspect="1"/>
          </p:cNvPicPr>
          <p:nvPr>
            <p:ph sz="quarter" idx="2"/>
            <a:wavAudioFile r:embed="rId1" name="MS900069706[1].WAV"/>
          </p:nvPr>
        </p:nvPicPr>
        <p:blipFill>
          <a:blip r:embed="rId4"/>
          <a:stretch>
            <a:fillRect/>
          </a:stretch>
        </p:blipFill>
        <p:spPr>
          <a:xfrm>
            <a:off x="3929063" y="2500313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6314" y="1142984"/>
            <a:ext cx="3500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Каждая команда предлагает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минипредставление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в котором обыгрывает:</a:t>
            </a: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название</a:t>
            </a: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девиз</a:t>
            </a: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эмблему </a:t>
            </a:r>
          </a:p>
        </p:txBody>
      </p:sp>
      <p:pic>
        <p:nvPicPr>
          <p:cNvPr id="2051" name="Picture 3" descr="C:\Documents and Settings\vera_mal\Local Settings\Temporary Internet Files\Content.IE5\LD1741T1\MC900432680[1].PNG">
            <a:hlinkClick r:id="rId5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  <p:pic>
        <p:nvPicPr>
          <p:cNvPr id="2052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2053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  <p:pic>
        <p:nvPicPr>
          <p:cNvPr id="2054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Итоги  КОНКУРСОВ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Поздравляем!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Поздравляем!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4282" y="-24"/>
            <a:ext cx="8643998" cy="654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142984"/>
            <a:ext cx="3852890" cy="4983179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Какой город состоит из 101 имени?</a:t>
            </a:r>
          </a:p>
          <a:p>
            <a:pPr marL="514350" lvl="0" indent="-51435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Севастополь (Сева-100-Поль)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dirty="0" smtClean="0"/>
              <a:t>Сколько граней у </a:t>
            </a:r>
            <a:r>
              <a:rPr lang="ru-RU" dirty="0" smtClean="0"/>
              <a:t>неочищенного </a:t>
            </a:r>
            <a:r>
              <a:rPr lang="ru-RU" dirty="0" smtClean="0"/>
              <a:t>карандаша? </a:t>
            </a:r>
          </a:p>
          <a:p>
            <a:pPr marL="514350" indent="-51435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 + 2 = 8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ru-RU" dirty="0" smtClean="0"/>
              <a:t>В двух карманах имеется поровну денег. Из левого кармана переложили в правый </a:t>
            </a:r>
            <a:r>
              <a:rPr lang="ru-RU" b="1" dirty="0" smtClean="0"/>
              <a:t>7р50к</a:t>
            </a:r>
            <a:r>
              <a:rPr lang="ru-RU" dirty="0" smtClean="0"/>
              <a:t>. На сколько в правом кармане денег стало больше, чем в левом? </a:t>
            </a:r>
          </a:p>
          <a:p>
            <a:pPr marL="514350" indent="-51435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15 рублей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ru-RU" dirty="0" smtClean="0"/>
              <a:t>Какой цифрой оканчивается произведение всех четных двузначных чисел? </a:t>
            </a:r>
          </a:p>
          <a:p>
            <a:pPr marL="514350" indent="-51435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  <a:p>
            <a:pPr marL="514350" indent="-514350">
              <a:buFont typeface="+mj-lt"/>
              <a:buAutoNum type="arabicPeriod" startAt="3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142984"/>
            <a:ext cx="3852890" cy="4983179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ru-RU" dirty="0" smtClean="0"/>
              <a:t>Какой цифрой оканчивается произведение всех нечетных двузначных чисел?</a:t>
            </a:r>
          </a:p>
          <a:p>
            <a:pPr marL="514350" indent="-51435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 smtClean="0"/>
              <a:t>На какое число надо разделить 4, чтобы получилось 12? </a:t>
            </a:r>
          </a:p>
          <a:p>
            <a:pPr marL="514350" indent="-51435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1/3</a:t>
            </a:r>
            <a:endParaRPr lang="ru-RU" dirty="0" smtClean="0"/>
          </a:p>
          <a:p>
            <a:pPr marL="514350" lvl="0" indent="-514350">
              <a:buFont typeface="+mj-lt"/>
              <a:buAutoNum type="arabicPeriod" startAt="7"/>
            </a:pPr>
            <a:r>
              <a:rPr lang="ru-RU" dirty="0" smtClean="0"/>
              <a:t>За книгу заплатили 60 р. и еще 1/3 стоимости ее. Сколько стоила книга? </a:t>
            </a:r>
          </a:p>
          <a:p>
            <a:pPr marL="514350" lvl="0" indent="-514350" algn="ctr">
              <a:buNone/>
            </a:pPr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90 рублей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ru-RU" dirty="0" smtClean="0"/>
              <a:t>Может ли дробь, в которой числитель меньше знаменателя, быть равной дроби, в которой числитель больше знаменателя? </a:t>
            </a:r>
          </a:p>
          <a:p>
            <a:pPr marL="514350" indent="-514350" algn="ctr">
              <a:buNone/>
            </a:pPr>
            <a:r>
              <a:rPr lang="ru-RU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Может, например, -1/2 и 5/-10</a:t>
            </a:r>
          </a:p>
        </p:txBody>
      </p:sp>
      <p:pic>
        <p:nvPicPr>
          <p:cNvPr id="5" name="Picture 3" descr="C:\Documents and Settings\vera_mal\Local Settings\Temporary Internet Files\Content.IE5\LD1741T1\MC900432680[1].PNG">
            <a:hlinkClick r:id="rId2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  <p:pic>
        <p:nvPicPr>
          <p:cNvPr id="6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7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  <p:pic>
        <p:nvPicPr>
          <p:cNvPr id="8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57422" y="714356"/>
            <a:ext cx="419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правильный ответ – 3 балла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714357"/>
            <a:ext cx="7715304" cy="542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8900000" scaled="1"/>
                <a:tileRect/>
              </a:gradFill>
            </a:endParaRPr>
          </a:p>
          <a:p>
            <a:pPr marL="0" indent="0" algn="ctr">
              <a:buNone/>
            </a:pPr>
            <a:endParaRPr lang="ru-RU" dirty="0" smtClean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8900000" scaled="1"/>
                <a:tileRect/>
              </a:gra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714356"/>
          <a:ext cx="8001057" cy="50323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05436"/>
                <a:gridCol w="228602"/>
                <a:gridCol w="2667019"/>
              </a:tblGrid>
              <a:tr h="7166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85838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002060"/>
                          </a:solidFill>
                        </a:rPr>
                        <a:t>Конкурс стихов о математике</a:t>
                      </a:r>
                      <a:endParaRPr lang="ru-RU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892502">
                <a:tc>
                  <a:txBody>
                    <a:bodyPr/>
                    <a:lstStyle/>
                    <a:p>
                      <a:endParaRPr lang="ru-RU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128917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Конкурс</a:t>
                      </a:r>
                      <a:r>
                        <a:rPr lang="ru-RU" sz="3600" b="1" baseline="0" dirty="0" smtClean="0">
                          <a:solidFill>
                            <a:srgbClr val="002060"/>
                          </a:solidFill>
                        </a:rPr>
                        <a:t> математических миниатюр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7157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Пантомима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Участник команды должен изобразить математический термин. Членам команды надо отгадать это слово.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604" y="2857496"/>
            <a:ext cx="9144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>
            <a:off x="3500430" y="3071810"/>
            <a:ext cx="914400" cy="9144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верх 6"/>
          <p:cNvSpPr/>
          <p:nvPr/>
        </p:nvSpPr>
        <p:spPr>
          <a:xfrm>
            <a:off x="3286116" y="4214818"/>
            <a:ext cx="484632" cy="978408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е равно 7"/>
          <p:cNvSpPr/>
          <p:nvPr/>
        </p:nvSpPr>
        <p:spPr>
          <a:xfrm>
            <a:off x="5500694" y="4572008"/>
            <a:ext cx="914400" cy="914400"/>
          </a:xfrm>
          <a:prstGeom prst="mathNot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6072198" y="3429000"/>
            <a:ext cx="978408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1428728" y="5214950"/>
            <a:ext cx="914400" cy="61264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4643438" y="3000372"/>
            <a:ext cx="914400" cy="914400"/>
          </a:xfrm>
          <a:prstGeom prst="star7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Эстафета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714356"/>
            <a:ext cx="589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Каждое правильно выполненное действие – 3 балла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14298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Члены команд поочередно (по одному действию) решают пример. </a:t>
            </a:r>
            <a:br>
              <a:rPr lang="ru-RU" dirty="0" smtClean="0"/>
            </a:br>
            <a:r>
              <a:rPr lang="ru-RU" dirty="0" smtClean="0"/>
              <a:t>В примере 8 действий </a:t>
            </a:r>
            <a:r>
              <a:rPr lang="ru-RU" dirty="0" smtClean="0">
                <a:sym typeface="Symbol"/>
              </a:rPr>
              <a:t></a:t>
            </a:r>
            <a:r>
              <a:rPr lang="ru-RU" dirty="0" smtClean="0"/>
              <a:t> максимальный балл - 24</a:t>
            </a:r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538" y="1928803"/>
          <a:ext cx="7072362" cy="35879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536181"/>
                <a:gridCol w="3536181"/>
              </a:tblGrid>
              <a:tr h="428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Пример для 1 команды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Пример для 2 команды </a:t>
                      </a:r>
                      <a:endParaRPr lang="ru-RU" dirty="0"/>
                    </a:p>
                  </a:txBody>
                  <a:tcPr anchor="ctr"/>
                </a:tc>
              </a:tr>
              <a:tr h="1798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7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Ответ: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Ответ:</a:t>
                      </a:r>
                      <a:endParaRPr lang="ru-RU" b="1" dirty="0"/>
                    </a:p>
                  </a:txBody>
                  <a:tcPr anchor="ctr"/>
                </a:tc>
              </a:tr>
              <a:tr h="735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928934"/>
            <a:ext cx="2897818" cy="1000132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857496"/>
            <a:ext cx="2806720" cy="11430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71736" y="485776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485776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6" name="DvazhdyDva-Chety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00562" y="5715016"/>
            <a:ext cx="304800" cy="304800"/>
          </a:xfrm>
          <a:prstGeom prst="rect">
            <a:avLst/>
          </a:prstGeom>
        </p:spPr>
      </p:pic>
      <p:pic>
        <p:nvPicPr>
          <p:cNvPr id="17" name="Picture 3" descr="C:\Documents and Settings\vera_mal\Local Settings\Temporary Internet Files\Content.IE5\LD1741T1\MC900432680[1].PNG">
            <a:hlinkClick r:id="rId6" action="ppaction://hlinksldjump" tooltip="к конкурсам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6215058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4" descr="C:\Documents and Settings\vera_mal\Local Settings\Temporary Internet Files\Content.IE5\TR5MD0ZW\MC900432678[1].PNG">
            <a:hlinkClick r:id="" action="ppaction://hlinkshowjump?jump=previousslide" tooltip="назад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6215058"/>
            <a:ext cx="642942" cy="642942"/>
          </a:xfrm>
          <a:prstGeom prst="rect">
            <a:avLst/>
          </a:prstGeom>
          <a:noFill/>
        </p:spPr>
      </p:pic>
      <p:pic>
        <p:nvPicPr>
          <p:cNvPr id="19" name="Picture 5" descr="C:\Documents and Settings\vera_mal\Local Settings\Temporary Internet Files\Content.IE5\P2YVN91C\MC900432679[1].PNG">
            <a:hlinkClick r:id="" action="ppaction://hlinkshowjump?jump=nextslide" tooltip="вперед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6215059"/>
            <a:ext cx="642941" cy="642941"/>
          </a:xfrm>
          <a:prstGeom prst="rect">
            <a:avLst/>
          </a:prstGeom>
          <a:noFill/>
        </p:spPr>
      </p:pic>
      <p:pic>
        <p:nvPicPr>
          <p:cNvPr id="20" name="Picture 6" descr="C:\Documents and Settings\vera_mal\Local Settings\Temporary Internet Files\Content.IE5\LD1741T1\MC900433962[1].PNG">
            <a:hlinkClick r:id="" action="ppaction://hlinkshowjump?jump=lastslide" tooltip="в конец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6215058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Конкурс болельщиков.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Ответить письменно на вопросы (на листе бумаги) и сдать жюри.</a:t>
            </a:r>
          </a:p>
          <a:p>
            <a:r>
              <a:rPr lang="ru-RU" dirty="0" smtClean="0"/>
              <a:t>1.Написать математические слова, начинающиеся на букву Д.</a:t>
            </a:r>
          </a:p>
          <a:p>
            <a:r>
              <a:rPr lang="ru-RU" dirty="0" smtClean="0"/>
              <a:t>2.На какое число надо разделить два, чтобы получить 4?</a:t>
            </a:r>
          </a:p>
          <a:p>
            <a:r>
              <a:rPr lang="ru-RU" dirty="0" smtClean="0"/>
              <a:t>3.Сумма и произведение четырёх целых чисел равна восьми. Что это за числа?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857232"/>
            <a:ext cx="7772400" cy="4929222"/>
          </a:xfrm>
        </p:spPr>
        <p:txBody>
          <a:bodyPr/>
          <a:lstStyle/>
          <a:p>
            <a:r>
              <a:rPr lang="ru-RU" dirty="0" smtClean="0"/>
              <a:t>великие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57232"/>
            <a:ext cx="7772400" cy="4911743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</a:rPr>
              <a:t>Великие математики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отгадай имя и фамилию</a:t>
            </a:r>
            <a:br>
              <a:rPr lang="ru-RU" dirty="0" smtClean="0"/>
            </a:br>
            <a:r>
              <a:rPr lang="ru-RU" dirty="0" smtClean="0"/>
              <a:t>математика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e189f1a753ee679d1b35c74a851e0b830c82ef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947</Words>
  <Application>Microsoft Office PowerPoint</Application>
  <PresentationFormat>Экран (4:3)</PresentationFormat>
  <Paragraphs>226</Paragraphs>
  <Slides>30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Обычная</vt:lpstr>
      <vt:lpstr>Математический     КВН  Учитель        Андреева Н.П.</vt:lpstr>
      <vt:lpstr>Ход игры</vt:lpstr>
      <vt:lpstr>Приветствие (максимум – 5 баллов)</vt:lpstr>
      <vt:lpstr>Разминка </vt:lpstr>
      <vt:lpstr>Слайд 5</vt:lpstr>
      <vt:lpstr>Пантомима </vt:lpstr>
      <vt:lpstr>Эстафета</vt:lpstr>
      <vt:lpstr>Конкурс болельщиков.</vt:lpstr>
      <vt:lpstr>     Великие математики  отгадай имя и фамилию математика</vt:lpstr>
      <vt:lpstr>Кто это? №1</vt:lpstr>
      <vt:lpstr>Кто это?№2</vt:lpstr>
      <vt:lpstr>Кто это?№3</vt:lpstr>
      <vt:lpstr>Кто это?№4</vt:lpstr>
      <vt:lpstr>Кто это?№5</vt:lpstr>
      <vt:lpstr>Кто это?№6</vt:lpstr>
      <vt:lpstr>Кто это?№7</vt:lpstr>
      <vt:lpstr>Кто это?№8</vt:lpstr>
      <vt:lpstr>Кто это?№9</vt:lpstr>
      <vt:lpstr>Кто это?№10</vt:lpstr>
      <vt:lpstr>Кто это?№11</vt:lpstr>
      <vt:lpstr>Кроссворд</vt:lpstr>
      <vt:lpstr>Конкурс художников.</vt:lpstr>
      <vt:lpstr>Конкурс капитанов</vt:lpstr>
      <vt:lpstr>«Восстанови пропущенные цифры»</vt:lpstr>
      <vt:lpstr>Викторина</vt:lpstr>
      <vt:lpstr>Викторина</vt:lpstr>
      <vt:lpstr>Викторина</vt:lpstr>
      <vt:lpstr>Загадки</vt:lpstr>
      <vt:lpstr>Загадки</vt:lpstr>
      <vt:lpstr>Итоги  КОНКУРСОВ</vt:lpstr>
    </vt:vector>
  </TitlesOfParts>
  <Company>Гимназия 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vera_mal</dc:creator>
  <cp:lastModifiedBy>Asus</cp:lastModifiedBy>
  <cp:revision>127</cp:revision>
  <dcterms:created xsi:type="dcterms:W3CDTF">2011-06-02T06:18:32Z</dcterms:created>
  <dcterms:modified xsi:type="dcterms:W3CDTF">2014-09-27T14:55:40Z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