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промежуточная</c:v>
                </c:pt>
              </c:strCache>
            </c:strRef>
          </c:tx>
          <c:dLbls>
            <c:dLbl>
              <c:idx val="0"/>
              <c:layout>
                <c:manualLayout>
                  <c:x val="2.314814814814815E-2"/>
                  <c:y val="-1.1224130643577966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118003200"/>
        <c:axId val="118004736"/>
        <c:axId val="0"/>
      </c:bar3DChart>
      <c:catAx>
        <c:axId val="118003200"/>
        <c:scaling>
          <c:orientation val="minMax"/>
        </c:scaling>
        <c:axPos val="b"/>
        <c:tickLblPos val="nextTo"/>
        <c:crossAx val="118004736"/>
        <c:crosses val="autoZero"/>
        <c:auto val="1"/>
        <c:lblAlgn val="ctr"/>
        <c:lblOffset val="100"/>
      </c:catAx>
      <c:valAx>
        <c:axId val="118004736"/>
        <c:scaling>
          <c:orientation val="minMax"/>
        </c:scaling>
        <c:axPos val="l"/>
        <c:majorGridlines/>
        <c:numFmt formatCode="General" sourceLinked="1"/>
        <c:tickLblPos val="nextTo"/>
        <c:crossAx val="11800320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промежуточная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нулевой уровень</c:v>
                </c:pt>
                <c:pt idx="1">
                  <c:v>I уровень</c:v>
                </c:pt>
                <c:pt idx="2">
                  <c:v>II уровень</c:v>
                </c:pt>
                <c:pt idx="3">
                  <c:v>III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118786304"/>
        <c:axId val="118808576"/>
        <c:axId val="0"/>
      </c:bar3DChart>
      <c:catAx>
        <c:axId val="118786304"/>
        <c:scaling>
          <c:orientation val="minMax"/>
        </c:scaling>
        <c:axPos val="b"/>
        <c:tickLblPos val="nextTo"/>
        <c:crossAx val="118808576"/>
        <c:crosses val="autoZero"/>
        <c:auto val="1"/>
        <c:lblAlgn val="ctr"/>
        <c:lblOffset val="100"/>
      </c:catAx>
      <c:valAx>
        <c:axId val="118808576"/>
        <c:scaling>
          <c:orientation val="minMax"/>
        </c:scaling>
        <c:axPos val="l"/>
        <c:majorGridlines/>
        <c:numFmt formatCode="General" sourceLinked="1"/>
        <c:tickLblPos val="nextTo"/>
        <c:crossAx val="1187863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FDD5E-DAF7-4795-A1A9-A69E35A89B01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9EE6-57DB-4641-809A-F56670E3AF8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DDEBCF">
                <a:alpha val="11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Проектная деятельность обучающихся как средство формирования ключевых компетентностей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проект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535782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Бородина С.М.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биологии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МБОУ «СОШ №3»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проект «Живая вода»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114297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071546"/>
            <a:ext cx="742955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Выявить преимущество структурированной воды.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214554"/>
            <a:ext cx="164304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2428868"/>
            <a:ext cx="68580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Привлечь внимание учителей школы, учеников и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родителей к проблеме качества питьевой воды.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3357562"/>
            <a:ext cx="740856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Провести исследования, позволяющие оценить биологически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химические  особенности структурированной воды.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4214818"/>
            <a:ext cx="68349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Разработать памятку приготовления структурированной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воды в домашних условиях.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5000636"/>
            <a:ext cx="178595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5500702"/>
            <a:ext cx="835824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оттаивании замороженной воды изменяются её биологические и химические  свойства, что благоприятно влияет на живые организмы.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964381" y="3178967"/>
            <a:ext cx="571504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8596" y="3429000"/>
            <a:ext cx="1000132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4857784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072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Изуч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соответствующ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литератур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Провести биологические и  химические исследования;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Сделать анализ полученных результатов, оформить памятки;</a:t>
            </a:r>
          </a:p>
          <a:p>
            <a:pPr lvl="0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Созда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презентаци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Выступить перед учителями, обучающимися и их родителями с результатами и предложениями;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Распространить среди учителей, родителей обучающихся памятку по приготовлению структурированной воды в домашних условиях.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9872" name="Group 1072"/>
          <p:cNvGraphicFramePr>
            <a:graphicFrameLocks noGrp="1"/>
          </p:cNvGraphicFramePr>
          <p:nvPr>
            <p:ph type="tbl" idx="1"/>
          </p:nvPr>
        </p:nvGraphicFramePr>
        <p:xfrm>
          <a:off x="500063" y="642938"/>
          <a:ext cx="8351837" cy="5778535"/>
        </p:xfrm>
        <a:graphic>
          <a:graphicData uri="http://schemas.openxmlformats.org/drawingml/2006/table">
            <a:tbl>
              <a:tblPr/>
              <a:tblGrid>
                <a:gridCol w="4073525"/>
                <a:gridCol w="4278312"/>
              </a:tblGrid>
              <a:tr h="64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Вопрос анкеты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Полученные ответы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81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Считаете ли вы проблему качества питьевой воды актуальной?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100%-да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7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Значима ли данная проблема в масштабе региона, страны?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100%-да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Почему эта проблема должна рассматриваться органами власти?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60%-это их полномочия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20%-профинансировать эту проблему может только государство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20%-здоровье нации забота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09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Должен ли еще кто то нести ответственность за решение этой проблемы?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80%-СЭС, МОКХ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20%-добавили потребителей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41534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Химические особенности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01850"/>
            <a:ext cx="4357718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помощи лакмусовой бумаги определили уровень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                               Структурированная вода                 водопроводная вода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714876" y="3929066"/>
            <a:ext cx="228600" cy="304800"/>
          </a:xfrm>
          <a:prstGeom prst="rect">
            <a:avLst/>
          </a:prstGeom>
          <a:solidFill>
            <a:srgbClr val="1F40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714876" y="4786322"/>
            <a:ext cx="2286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Клип 6"/>
          <p:cNvSpPr>
            <a:spLocks noGrp="1" noTextEdit="1"/>
          </p:cNvSpPr>
          <p:nvPr>
            <p:ph type="clipArt" sz="half" idx="1"/>
          </p:nvPr>
        </p:nvSpPr>
        <p:spPr/>
      </p:sp>
      <p:pic>
        <p:nvPicPr>
          <p:cNvPr id="13319" name="Picture 7" descr="C:\Documents and Settings\OEM\Рабочий стол\Безымянный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3829050" cy="414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42968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Биологические особенности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101850"/>
            <a:ext cx="39624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поливе сеянцев салата использовали водопроводную и структурированную воду.                              структурированная вода             водопроводная вода </a:t>
            </a:r>
            <a:r>
              <a:rPr lang="ru-RU" sz="2800" dirty="0" smtClean="0"/>
              <a:t>                </a:t>
            </a: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5000628" y="4429132"/>
            <a:ext cx="228600" cy="304800"/>
          </a:xfrm>
          <a:prstGeom prst="rect">
            <a:avLst/>
          </a:prstGeom>
          <a:solidFill>
            <a:srgbClr val="1F40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5000628" y="5214950"/>
            <a:ext cx="2286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Клип 8"/>
          <p:cNvSpPr>
            <a:spLocks noGrp="1" noTextEdit="1"/>
          </p:cNvSpPr>
          <p:nvPr>
            <p:ph type="clipArt" sz="half" idx="1"/>
          </p:nvPr>
        </p:nvSpPr>
        <p:spPr>
          <a:xfrm>
            <a:off x="928688" y="2214563"/>
            <a:ext cx="3810000" cy="4114800"/>
          </a:xfrm>
        </p:spPr>
      </p:sp>
      <p:pic>
        <p:nvPicPr>
          <p:cNvPr id="12295" name="Picture 7" descr="C:\Documents and Settings\OEM\Рабочий стол\Безымянный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4173537" cy="4214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58246" cy="1143000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Мини-проект  «Горные породы»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3857628"/>
          <a:ext cx="82296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8114"/>
                <a:gridCol w="8714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Фамилии, имена учащихся, входящих в группу</a:t>
                      </a:r>
                      <a:endParaRPr lang="ru-RU" sz="2000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горной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породы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каком состоянии находится (твердое, жидкое, газообразное)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Происхождение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магматическая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осадочная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метаморфическая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Цвет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Твердость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Блеск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1500174"/>
            <a:ext cx="157166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285860"/>
            <a:ext cx="692948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изучить особенности образцов горных пород, учить работать с информационной картой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857496"/>
            <a:ext cx="150016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Учебная задача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786058"/>
            <a:ext cx="657229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рассказать об особенностях горной породы, опираясь на информационную карту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Публичное выступление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  планирование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Объект исследования : </a:t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857256"/>
          </a:xfrm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Предмет исследования: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3582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28680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Система работы учителя по развитию навыков проектной деятельности, гарантирующая формирование ключевых компетентностей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определены факторы, положительно влияющие на формирование ключевых компетентностей, обоснована их значимость;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изучена технология  проектной деятельности;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выстроена система работы по развитию навыков проектной деятельности.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35824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Предполагается, что развивая у обучающихся навыки проектной деятельности, мы формируем ключевые компетентности при наличии следующих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5111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429000"/>
            <a:ext cx="8229600" cy="284003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Изучить факторы, определяющие формирование ключевых компетентностей, обосновать их значимость.</a:t>
            </a:r>
            <a:endParaRPr lang="ru-RU" dirty="0" smtClean="0"/>
          </a:p>
          <a:p>
            <a:r>
              <a:rPr lang="ru-RU" b="1" dirty="0" smtClean="0"/>
              <a:t>Изучить технологию проектной деятельности.</a:t>
            </a:r>
            <a:endParaRPr lang="ru-RU" dirty="0" smtClean="0"/>
          </a:p>
          <a:p>
            <a:r>
              <a:rPr lang="ru-RU" b="1" dirty="0" smtClean="0"/>
              <a:t>Простроить систему работы по развитию  навыков проектной деятельности.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21537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у обучающихся навыков проектной  деятельности, способствующих формированию ключевых компетентностей.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571744"/>
            <a:ext cx="242889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5929322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928934"/>
            <a:ext cx="4000528" cy="11430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методический </a:t>
            </a:r>
          </a:p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ресурсный пакет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50112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у обучающихся навыков проектной деятельности и ключевых компетентностей.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214554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проекта     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(2011-2014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г.г.)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5780782"/>
            <a:ext cx="2214578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сценарии уроков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5643578"/>
            <a:ext cx="307183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4214818"/>
            <a:ext cx="3000396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электронные образовательные ресурсы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286256"/>
            <a:ext cx="378621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цифровые образовательные ресурсы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322099" y="4107661"/>
            <a:ext cx="571504" cy="500066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679025" y="4607727"/>
            <a:ext cx="1571636" cy="500066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536281" y="4536289"/>
            <a:ext cx="1643074" cy="714380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3"/>
          </p:cNvCxnSpPr>
          <p:nvPr/>
        </p:nvCxnSpPr>
        <p:spPr>
          <a:xfrm rot="5400000">
            <a:off x="3864185" y="4208253"/>
            <a:ext cx="629813" cy="357190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Ведущ</a:t>
            </a: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Принцип деятельностного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подхода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научности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Принцип свободы выбора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764704"/>
            <a:ext cx="576064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4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08920"/>
            <a:ext cx="857256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Разработка проекта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Выполнение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Подведение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итогов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571612"/>
            <a:ext cx="335758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мини-проект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«Горные породы»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786058"/>
            <a:ext cx="328614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групповой проект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«Водная среда»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3857628"/>
            <a:ext cx="41434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индивидуальный проект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«Грибы»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643174" y="85723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644100" y="1714488"/>
            <a:ext cx="1785156" cy="72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750595" y="1964521"/>
            <a:ext cx="300039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5" descr="0814_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714884"/>
            <a:ext cx="2071702" cy="132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6858016" y="4786322"/>
            <a:ext cx="2030400" cy="2071678"/>
            <a:chOff x="3107" y="1389"/>
            <a:chExt cx="2268" cy="2836"/>
          </a:xfrm>
        </p:grpSpPr>
        <p:pic>
          <p:nvPicPr>
            <p:cNvPr id="19" name="Picture 4" descr="1790-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07" y="1389"/>
              <a:ext cx="2253" cy="2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2" descr="s50038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07" y="2523"/>
              <a:ext cx="2268" cy="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10" descr="4_01_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5857892"/>
            <a:ext cx="1541743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03_04_01_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57158" y="3929066"/>
            <a:ext cx="1928826" cy="1183182"/>
          </a:xfrm>
        </p:spPr>
      </p:pic>
      <p:pic>
        <p:nvPicPr>
          <p:cNvPr id="23" name="Picture 8" descr="[BIO7_04-14]_[PF_04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5143512"/>
            <a:ext cx="1667390" cy="980116"/>
          </a:xfrm>
          <a:prstGeom prst="rect">
            <a:avLst/>
          </a:prstGeom>
          <a:noFill/>
        </p:spPr>
      </p:pic>
      <p:pic>
        <p:nvPicPr>
          <p:cNvPr id="24" name="Picture 5" descr="03_03_06_21"/>
          <p:cNvPicPr>
            <a:picLocks noChangeAspect="1" noChangeArrowheads="1"/>
          </p:cNvPicPr>
          <p:nvPr/>
        </p:nvPicPr>
        <p:blipFill>
          <a:blip r:embed="rId8" cstate="print"/>
          <a:srcRect l="55053" t="45081" r="5436" b="5318"/>
          <a:stretch>
            <a:fillRect/>
          </a:stretch>
        </p:blipFill>
        <p:spPr bwMode="auto">
          <a:xfrm>
            <a:off x="2357422" y="3857628"/>
            <a:ext cx="1762733" cy="1500198"/>
          </a:xfrm>
          <a:prstGeom prst="rect">
            <a:avLst/>
          </a:prstGeom>
          <a:noFill/>
        </p:spPr>
      </p:pic>
      <p:pic>
        <p:nvPicPr>
          <p:cNvPr id="25" name="Picture 6" descr="j040697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5286388"/>
            <a:ext cx="169119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Тематика учебных модулей «Экологической лаборатории»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500174"/>
            <a:ext cx="26432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Вводный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модуль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000240"/>
            <a:ext cx="792961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Солнце, вода, воздух, почва (наблюдения, опыты, эксперименты)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928934"/>
            <a:ext cx="807249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Экологические связи. Многообразие флоры и фауны.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Меры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охраны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3857628"/>
            <a:ext cx="364333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мусора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429132"/>
            <a:ext cx="207170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Живая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5000636"/>
            <a:ext cx="192882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285720" y="785794"/>
            <a:ext cx="571504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14282" y="2428868"/>
            <a:ext cx="571504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14282" y="3214686"/>
            <a:ext cx="642942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214282" y="4000504"/>
            <a:ext cx="64294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14282" y="4714884"/>
            <a:ext cx="642942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214282" y="5286388"/>
            <a:ext cx="64294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5643578"/>
            <a:ext cx="807249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Ландшафтный дизайн  (проект «Украсим пришкольную территорию»)</a:t>
            </a:r>
            <a:endParaRPr lang="ru-RU" sz="2000" dirty="0"/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214282" y="1714488"/>
            <a:ext cx="571504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576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Проектная деятельность обучающихся как средство формирования ключевых компетентностей </vt:lpstr>
      <vt:lpstr>Объект исследования :  </vt:lpstr>
      <vt:lpstr>Гипотеза:</vt:lpstr>
      <vt:lpstr> Цель проекта:  </vt:lpstr>
      <vt:lpstr> Ожидаемые результаты: </vt:lpstr>
      <vt:lpstr>Ведущие   принципы</vt:lpstr>
      <vt:lpstr>Слайд 7</vt:lpstr>
      <vt:lpstr>учебные проекты</vt:lpstr>
      <vt:lpstr>Тематика учебных модулей «Экологической лаборатории» </vt:lpstr>
      <vt:lpstr>Учебный проект «Живая вода»</vt:lpstr>
      <vt:lpstr>План работы</vt:lpstr>
      <vt:lpstr>Слайд 12</vt:lpstr>
      <vt:lpstr>Химические особенности</vt:lpstr>
      <vt:lpstr>Биологические особенности </vt:lpstr>
      <vt:lpstr>Мини-проект  «Горные породы»</vt:lpstr>
      <vt:lpstr>Публичное выступление</vt:lpstr>
      <vt:lpstr>Целеполагание  и   планирование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обучающихся как средство формирования ключевых компетентностей. </dc:title>
  <dc:creator>1</dc:creator>
  <cp:lastModifiedBy>User</cp:lastModifiedBy>
  <cp:revision>14</cp:revision>
  <dcterms:created xsi:type="dcterms:W3CDTF">2012-04-09T16:53:56Z</dcterms:created>
  <dcterms:modified xsi:type="dcterms:W3CDTF">2012-04-10T05:57:44Z</dcterms:modified>
</cp:coreProperties>
</file>