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58" r:id="rId5"/>
    <p:sldId id="259" r:id="rId6"/>
    <p:sldId id="278" r:id="rId7"/>
    <p:sldId id="260" r:id="rId8"/>
    <p:sldId id="261" r:id="rId9"/>
    <p:sldId id="263" r:id="rId10"/>
    <p:sldId id="279" r:id="rId11"/>
    <p:sldId id="264" r:id="rId12"/>
    <p:sldId id="277" r:id="rId13"/>
    <p:sldId id="265" r:id="rId14"/>
    <p:sldId id="266" r:id="rId15"/>
    <p:sldId id="275" r:id="rId16"/>
    <p:sldId id="267" r:id="rId17"/>
    <p:sldId id="273" r:id="rId18"/>
    <p:sldId id="268" r:id="rId19"/>
    <p:sldId id="269" r:id="rId20"/>
    <p:sldId id="271" r:id="rId21"/>
    <p:sldId id="270" r:id="rId22"/>
    <p:sldId id="272" r:id="rId23"/>
    <p:sldId id="274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95D38-20CE-4AFD-AA8F-7AEDC9845BFF}" type="datetimeFigureOut">
              <a:rPr lang="ru-RU" smtClean="0"/>
              <a:pPr/>
              <a:t>15.03.2013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F7B10-9F11-449F-8C5E-0EB81A42B1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95D38-20CE-4AFD-AA8F-7AEDC9845BFF}" type="datetimeFigureOut">
              <a:rPr lang="ru-RU" smtClean="0"/>
              <a:pPr/>
              <a:t>15.03.2013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F7B10-9F11-449F-8C5E-0EB81A42B1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95D38-20CE-4AFD-AA8F-7AEDC9845BFF}" type="datetimeFigureOut">
              <a:rPr lang="ru-RU" smtClean="0"/>
              <a:pPr/>
              <a:t>15.03.2013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F7B10-9F11-449F-8C5E-0EB81A42B1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95D38-20CE-4AFD-AA8F-7AEDC9845BFF}" type="datetimeFigureOut">
              <a:rPr lang="ru-RU" smtClean="0"/>
              <a:pPr/>
              <a:t>15.03.2013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F7B10-9F11-449F-8C5E-0EB81A42B1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95D38-20CE-4AFD-AA8F-7AEDC9845BFF}" type="datetimeFigureOut">
              <a:rPr lang="ru-RU" smtClean="0"/>
              <a:pPr/>
              <a:t>15.03.2013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F7B10-9F11-449F-8C5E-0EB81A42B1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95D38-20CE-4AFD-AA8F-7AEDC9845BFF}" type="datetimeFigureOut">
              <a:rPr lang="ru-RU" smtClean="0"/>
              <a:pPr/>
              <a:t>15.03.2013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F7B10-9F11-449F-8C5E-0EB81A42B1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95D38-20CE-4AFD-AA8F-7AEDC9845BFF}" type="datetimeFigureOut">
              <a:rPr lang="ru-RU" smtClean="0"/>
              <a:pPr/>
              <a:t>15.03.2013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F7B10-9F11-449F-8C5E-0EB81A42B1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95D38-20CE-4AFD-AA8F-7AEDC9845BFF}" type="datetimeFigureOut">
              <a:rPr lang="ru-RU" smtClean="0"/>
              <a:pPr/>
              <a:t>15.03.2013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F7B10-9F11-449F-8C5E-0EB81A42B1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95D38-20CE-4AFD-AA8F-7AEDC9845BFF}" type="datetimeFigureOut">
              <a:rPr lang="ru-RU" smtClean="0"/>
              <a:pPr/>
              <a:t>15.03.2013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F7B10-9F11-449F-8C5E-0EB81A42B1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95D38-20CE-4AFD-AA8F-7AEDC9845BFF}" type="datetimeFigureOut">
              <a:rPr lang="ru-RU" smtClean="0"/>
              <a:pPr/>
              <a:t>15.03.2013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F7B10-9F11-449F-8C5E-0EB81A42B1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95D38-20CE-4AFD-AA8F-7AEDC9845BFF}" type="datetimeFigureOut">
              <a:rPr lang="ru-RU" smtClean="0"/>
              <a:pPr/>
              <a:t>15.03.2013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F7B10-9F11-449F-8C5E-0EB81A42B1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695D38-20CE-4AFD-AA8F-7AEDC9845BFF}" type="datetimeFigureOut">
              <a:rPr lang="ru-RU" smtClean="0"/>
              <a:pPr/>
              <a:t>15.03.2013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FF7B10-9F11-449F-8C5E-0EB81A42B18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0" y="0"/>
            <a:ext cx="9144000" cy="2143125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П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И</a:t>
            </a:r>
            <a:r>
              <a:rPr lang="ru-RU" dirty="0" smtClean="0">
                <a:solidFill>
                  <a:srgbClr val="00B050"/>
                </a:solidFill>
              </a:rPr>
              <a:t>Г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М</a:t>
            </a:r>
            <a: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Е</a:t>
            </a:r>
            <a:r>
              <a:rPr lang="ru-RU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Т</a:t>
            </a:r>
            <a:r>
              <a:rPr lang="ru-RU" dirty="0" smtClean="0">
                <a:solidFill>
                  <a:srgbClr val="FF0000"/>
                </a:solidFill>
              </a:rPr>
              <a:t>Ы, </a:t>
            </a:r>
            <a:r>
              <a:rPr lang="ru-RU" dirty="0" smtClean="0"/>
              <a:t>от которых зависит </a:t>
            </a:r>
            <a:r>
              <a:rPr lang="ru-RU" dirty="0" smtClean="0">
                <a:solidFill>
                  <a:srgbClr val="FF0000"/>
                </a:solidFill>
              </a:rPr>
              <a:t>Ж</a:t>
            </a:r>
            <a:r>
              <a:rPr lang="ru-RU" dirty="0" smtClean="0">
                <a:solidFill>
                  <a:srgbClr val="00B050"/>
                </a:solidFill>
              </a:rPr>
              <a:t>И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З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Н</a:t>
            </a:r>
            <a:r>
              <a:rPr lang="ru-RU" dirty="0" smtClean="0">
                <a:solidFill>
                  <a:srgbClr val="C00000"/>
                </a:solidFill>
              </a:rPr>
              <a:t>Ь.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3000372"/>
            <a:ext cx="4058941" cy="3571900"/>
          </a:xfrm>
          <a:prstGeom prst="rect">
            <a:avLst/>
          </a:prstGeom>
        </p:spPr>
      </p:pic>
      <p:pic>
        <p:nvPicPr>
          <p:cNvPr id="7" name="Рисунок 6" descr="HEMOGLOBI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928934"/>
            <a:ext cx="4342600" cy="35719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ru-RU" dirty="0" smtClean="0"/>
              <a:t>Образование глюкозы- результат </a:t>
            </a:r>
            <a:r>
              <a:rPr lang="ru-RU" dirty="0" err="1" smtClean="0"/>
              <a:t>темновой</a:t>
            </a:r>
            <a:r>
              <a:rPr lang="ru-RU" dirty="0" smtClean="0"/>
              <a:t> фазы фотосинтеза.</a:t>
            </a:r>
            <a:endParaRPr lang="ru-RU" dirty="0"/>
          </a:p>
        </p:txBody>
      </p:sp>
      <p:pic>
        <p:nvPicPr>
          <p:cNvPr id="4" name="Содержимое 3" descr="19a86fcc9ac7202e0def86fb4697d1c1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57884" y="1630631"/>
            <a:ext cx="3286116" cy="2381511"/>
          </a:xfrm>
        </p:spPr>
      </p:pic>
      <p:pic>
        <p:nvPicPr>
          <p:cNvPr id="5" name="Рисунок 4" descr="b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2571744"/>
            <a:ext cx="5429289" cy="404199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r>
              <a:rPr lang="ru-RU" dirty="0" smtClean="0"/>
              <a:t>Почему кровь красная?</a:t>
            </a:r>
            <a:endParaRPr lang="ru-RU" dirty="0"/>
          </a:p>
        </p:txBody>
      </p:sp>
      <p:pic>
        <p:nvPicPr>
          <p:cNvPr id="4" name="Содержимое 3" descr="blood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2976" y="1643050"/>
            <a:ext cx="6656834" cy="4926984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00108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dirty="0" smtClean="0"/>
              <a:t>Эритроциты содержат гемоглобин.</a:t>
            </a:r>
            <a:endParaRPr lang="ru-RU" dirty="0"/>
          </a:p>
        </p:txBody>
      </p:sp>
      <p:pic>
        <p:nvPicPr>
          <p:cNvPr id="4" name="Содержимое 3" descr="c1cfdf40c3725243563949b82d99553f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142984"/>
            <a:ext cx="6326858" cy="4740277"/>
          </a:xfrm>
        </p:spPr>
      </p:pic>
      <p:pic>
        <p:nvPicPr>
          <p:cNvPr id="5" name="Рисунок 4" descr="originnal_6d6d29e36e4d9b349b590cc0b53bd86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248" y="3562825"/>
            <a:ext cx="4857752" cy="329517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71546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dirty="0" smtClean="0"/>
              <a:t>Молекула гемоглобина.</a:t>
            </a:r>
            <a:endParaRPr lang="ru-RU" dirty="0"/>
          </a:p>
        </p:txBody>
      </p:sp>
      <p:pic>
        <p:nvPicPr>
          <p:cNvPr id="4" name="Содержимое 3" descr="HEMOGLOBI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7290" y="1142984"/>
            <a:ext cx="6761347" cy="5715016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442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gem_hlor_sr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16331" y="0"/>
            <a:ext cx="9260331" cy="6858000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research_24_r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48659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0018-018-Transport-gazov-krovju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970734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85794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dirty="0" smtClean="0"/>
              <a:t>Гемоглобин и оксигемоглобин.</a:t>
            </a:r>
            <a:endParaRPr lang="ru-RU" dirty="0"/>
          </a:p>
        </p:txBody>
      </p:sp>
      <p:pic>
        <p:nvPicPr>
          <p:cNvPr id="4" name="Содержимое 3" descr="гемоглобин, оксигемоглобин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28794" y="714357"/>
            <a:ext cx="5357850" cy="6143644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r>
              <a:rPr lang="ru-RU" dirty="0" smtClean="0"/>
              <a:t>Функции эритроцитов.</a:t>
            </a:r>
            <a:endParaRPr lang="ru-RU" dirty="0"/>
          </a:p>
        </p:txBody>
      </p:sp>
      <p:pic>
        <p:nvPicPr>
          <p:cNvPr id="4" name="Содержимое 3" descr="28207_html_23ccc7f5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357430"/>
            <a:ext cx="9144000" cy="3286148"/>
          </a:xfrm>
          <a:solidFill>
            <a:schemeClr val="accent3">
              <a:lumMod val="40000"/>
              <a:lumOff val="60000"/>
            </a:schemeClr>
          </a:solidFill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0013-013-Karboksigemoglobi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66687" y="-125017"/>
            <a:ext cx="9310687" cy="6983017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ru-RU" dirty="0" smtClean="0"/>
              <a:t>Хлорофилл- </a:t>
            </a:r>
            <a:r>
              <a:rPr lang="ru-RU" dirty="0" smtClean="0">
                <a:solidFill>
                  <a:srgbClr val="00B050"/>
                </a:solidFill>
              </a:rPr>
              <a:t>зеленый </a:t>
            </a:r>
            <a:r>
              <a:rPr lang="ru-RU" dirty="0" smtClean="0"/>
              <a:t>пигмент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72072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В листьях зеленых растений содержится пигмент, который придает им зеленый цвет.</a:t>
            </a:r>
          </a:p>
          <a:p>
            <a:r>
              <a:rPr lang="ru-RU" dirty="0" smtClean="0"/>
              <a:t>Благодаря хлорофиллу, который содержится в хлоропластах растительных клеток в природе осуществляется самый главный процесс – фотосинтез.</a:t>
            </a:r>
          </a:p>
          <a:p>
            <a:r>
              <a:rPr lang="ru-RU" dirty="0" smtClean="0"/>
              <a:t>Фотосинтез- образование сложных органических веществ из углекислого газа и воды. Процесс идет под действием света в хлоропластах. Побочным продуктом выделяется кислород.</a:t>
            </a:r>
            <a:endParaRPr lang="ru-RU" i="1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normy-krovi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929718" cy="1071546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ru-RU" dirty="0" smtClean="0"/>
              <a:t>Продукты, повышающие гемоглобин.</a:t>
            </a:r>
            <a:endParaRPr lang="ru-RU" dirty="0"/>
          </a:p>
        </p:txBody>
      </p:sp>
      <p:pic>
        <p:nvPicPr>
          <p:cNvPr id="4" name="Содержимое 3" descr="granat-dlya-serdts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72950" y="857232"/>
            <a:ext cx="3471050" cy="3193366"/>
          </a:xfrm>
        </p:spPr>
      </p:pic>
      <p:pic>
        <p:nvPicPr>
          <p:cNvPr id="5" name="Рисунок 4" descr="Gemoglobin_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1142984"/>
            <a:ext cx="4476757" cy="3357568"/>
          </a:xfrm>
          <a:prstGeom prst="rect">
            <a:avLst/>
          </a:prstGeom>
        </p:spPr>
      </p:pic>
      <p:pic>
        <p:nvPicPr>
          <p:cNvPr id="6" name="Рисунок 5" descr="Kak_povyisit_gemoglobin_v_krovi_s_pomoszhyu_produktov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0466" y="4357694"/>
            <a:ext cx="4853534" cy="2500306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928670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/>
          <a:p>
            <a:r>
              <a:rPr lang="ru-RU" dirty="0" smtClean="0"/>
              <a:t>Продукты, улучшающие кровь.</a:t>
            </a:r>
            <a:endParaRPr lang="ru-RU" dirty="0"/>
          </a:p>
        </p:txBody>
      </p:sp>
      <p:pic>
        <p:nvPicPr>
          <p:cNvPr id="4" name="Содержимое 3" descr="4fc406f7e7070-img4fc3954beb2f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00562" y="3765470"/>
            <a:ext cx="4643438" cy="3092530"/>
          </a:xfrm>
        </p:spPr>
      </p:pic>
      <p:pic>
        <p:nvPicPr>
          <p:cNvPr id="5" name="Рисунок 4" descr="strawberri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714752"/>
            <a:ext cx="4500562" cy="3375422"/>
          </a:xfrm>
          <a:prstGeom prst="rect">
            <a:avLst/>
          </a:prstGeom>
        </p:spPr>
      </p:pic>
      <p:pic>
        <p:nvPicPr>
          <p:cNvPr id="6" name="Рисунок 5" descr="produkty-povyshayushhie-gemoglobin0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0166" y="999473"/>
            <a:ext cx="6357982" cy="2702739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40000"/>
              <a:lumOff val="60000"/>
            </a:schemeClr>
          </a:solidFill>
        </p:spPr>
        <p:txBody>
          <a:bodyPr/>
          <a:lstStyle/>
          <a:p>
            <a:r>
              <a:rPr lang="ru-RU" dirty="0" smtClean="0"/>
              <a:t>Искусственный гемоглобин.</a:t>
            </a:r>
            <a:endParaRPr lang="ru-RU" dirty="0"/>
          </a:p>
        </p:txBody>
      </p:sp>
      <p:pic>
        <p:nvPicPr>
          <p:cNvPr id="8" name="Содержимое 7" descr="image_7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0101" y="1600199"/>
            <a:ext cx="6898268" cy="5173701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2984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Молекула хлорофилла.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4" name="Содержимое 3" descr="Magn1M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58721" y="1285860"/>
            <a:ext cx="6556551" cy="557214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005-010-Fotosintez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76122"/>
            <a:ext cx="9144000" cy="6781878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85860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ru-RU" dirty="0" smtClean="0"/>
              <a:t>Фотосинтез проходит в хлоропластах.</a:t>
            </a:r>
            <a:endParaRPr lang="ru-RU" dirty="0"/>
          </a:p>
        </p:txBody>
      </p:sp>
      <p:pic>
        <p:nvPicPr>
          <p:cNvPr id="4" name="Содержимое 3" descr="photosynthesis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4945" y="2285993"/>
            <a:ext cx="6099055" cy="4572007"/>
          </a:xfrm>
        </p:spPr>
      </p:pic>
      <p:pic>
        <p:nvPicPr>
          <p:cNvPr id="5" name="Рисунок 4" descr="iCA3OUAP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1285860"/>
            <a:ext cx="2594130" cy="192882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7063581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40000"/>
              <a:lumOff val="60000"/>
            </a:schemeClr>
          </a:solidFill>
        </p:spPr>
        <p:txBody>
          <a:bodyPr/>
          <a:lstStyle/>
          <a:p>
            <a:r>
              <a:rPr lang="ru-RU" dirty="0" smtClean="0"/>
              <a:t>Уравнения реакций фотосинтеза.</a:t>
            </a:r>
            <a:endParaRPr lang="ru-RU" dirty="0"/>
          </a:p>
        </p:txBody>
      </p:sp>
      <p:pic>
        <p:nvPicPr>
          <p:cNvPr id="4" name="Содержимое 3" descr="08-03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3929066"/>
            <a:ext cx="9108346" cy="2428892"/>
          </a:xfrm>
        </p:spPr>
      </p:pic>
      <p:pic>
        <p:nvPicPr>
          <p:cNvPr id="6" name="Рисунок 5" descr="28378_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02004"/>
            <a:ext cx="9144000" cy="182699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ru-RU" dirty="0" smtClean="0"/>
              <a:t>Световая фаза фотосинтеза.</a:t>
            </a:r>
            <a:endParaRPr lang="ru-RU" dirty="0"/>
          </a:p>
        </p:txBody>
      </p:sp>
      <p:pic>
        <p:nvPicPr>
          <p:cNvPr id="12" name="Содержимое 11" descr="фотолиз воды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428736"/>
            <a:ext cx="9144000" cy="5429264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4356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ru-RU" dirty="0" err="1" smtClean="0"/>
              <a:t>Темновая</a:t>
            </a:r>
            <a:r>
              <a:rPr lang="ru-RU" dirty="0" smtClean="0"/>
              <a:t> фаза фотосинтеза.</a:t>
            </a:r>
            <a:endParaRPr lang="ru-RU" dirty="0"/>
          </a:p>
        </p:txBody>
      </p:sp>
      <p:pic>
        <p:nvPicPr>
          <p:cNvPr id="4" name="Содержимое 3" descr="ek-7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5852" y="785794"/>
            <a:ext cx="6572296" cy="6072206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123</Words>
  <Application>Microsoft Office PowerPoint</Application>
  <PresentationFormat>Экран (4:3)</PresentationFormat>
  <Paragraphs>19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ПИГМЕТЫ, от которых зависит ЖИЗНЬ.</vt:lpstr>
      <vt:lpstr>Хлорофилл- зеленый пигмент</vt:lpstr>
      <vt:lpstr>Молекула хлорофилла.</vt:lpstr>
      <vt:lpstr>Слайд 4</vt:lpstr>
      <vt:lpstr>Фотосинтез проходит в хлоропластах.</vt:lpstr>
      <vt:lpstr>Слайд 6</vt:lpstr>
      <vt:lpstr>Уравнения реакций фотосинтеза.</vt:lpstr>
      <vt:lpstr>Световая фаза фотосинтеза.</vt:lpstr>
      <vt:lpstr>Темновая фаза фотосинтеза.</vt:lpstr>
      <vt:lpstr>Образование глюкозы- результат темновой фазы фотосинтеза.</vt:lpstr>
      <vt:lpstr>Почему кровь красная?</vt:lpstr>
      <vt:lpstr>Эритроциты содержат гемоглобин.</vt:lpstr>
      <vt:lpstr>Молекула гемоглобина.</vt:lpstr>
      <vt:lpstr>Слайд 14</vt:lpstr>
      <vt:lpstr>Слайд 15</vt:lpstr>
      <vt:lpstr>Слайд 16</vt:lpstr>
      <vt:lpstr>Гемоглобин и оксигемоглобин.</vt:lpstr>
      <vt:lpstr>Функции эритроцитов.</vt:lpstr>
      <vt:lpstr>Слайд 19</vt:lpstr>
      <vt:lpstr>Слайд 20</vt:lpstr>
      <vt:lpstr>Продукты, повышающие гемоглобин.</vt:lpstr>
      <vt:lpstr>Продукты, улучшающие кровь.</vt:lpstr>
      <vt:lpstr>Искусственный гемоглобин.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ПИГМЕТЫ, от которых зависит ЖИЗНЬ.</dc:title>
  <dc:creator>Галина</dc:creator>
  <cp:lastModifiedBy>Галина</cp:lastModifiedBy>
  <cp:revision>8</cp:revision>
  <dcterms:created xsi:type="dcterms:W3CDTF">2013-03-14T14:40:14Z</dcterms:created>
  <dcterms:modified xsi:type="dcterms:W3CDTF">2013-03-15T15:19:16Z</dcterms:modified>
</cp:coreProperties>
</file>