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6" Type="http://schemas.openxmlformats.org/officeDocument/2006/relationships/image" Target="../media/image61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5" Type="http://schemas.openxmlformats.org/officeDocument/2006/relationships/image" Target="../media/image6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Relationship Id="rId14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DC73E9-E7FD-4E83-9B99-1D8E0E66B5B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331347-08B2-4CD9-8BC0-9A81D46282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18" Type="http://schemas.openxmlformats.org/officeDocument/2006/relationships/oleObject" Target="../embeddings/oleObject5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20" Type="http://schemas.openxmlformats.org/officeDocument/2006/relationships/slide" Target="slide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6.bin"/><Relationship Id="rId10" Type="http://schemas.openxmlformats.org/officeDocument/2006/relationships/oleObject" Target="../embeddings/oleObject51.bin"/><Relationship Id="rId19" Type="http://schemas.openxmlformats.org/officeDocument/2006/relationships/slide" Target="slide11.xml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hyperlink" Target="&#1076;&#1077;&#1081;&#1089;&#1090;&#1074;&#1080;&#1103;%20&#1089;%20&#1076;&#1088;&#1086;&#1073;&#1103;&#1084;&#1080;.xls" TargetMode="External"/><Relationship Id="rId4" Type="http://schemas.openxmlformats.org/officeDocument/2006/relationships/hyperlink" Target="file:///G:\&#1084;&#1086;&#1080;%20&#1088;&#1072;&#1079;&#1088;&#1072;&#1073;&#1086;&#1090;&#1082;&#1080;\&#1076;&#1077;&#1081;&#1089;&#1090;&#1074;&#1080;&#1103;%20&#1089;%20&#1076;&#1088;&#1086;&#1073;&#1103;&#1084;&#1080;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20" Type="http://schemas.openxmlformats.org/officeDocument/2006/relationships/slide" Target="slide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19" Type="http://schemas.openxmlformats.org/officeDocument/2006/relationships/slide" Target="slide11.xml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slide" Target="slide11.xml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slide" Target="slide2.xml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42910" y="642918"/>
            <a:ext cx="8215370" cy="3500462"/>
          </a:xfrm>
          <a:prstGeom prst="rect">
            <a:avLst/>
          </a:prstGeom>
        </p:spPr>
        <p:txBody>
          <a:bodyPr anchor="b">
            <a:normAutofit fontScale="6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ДЕЙСТВИЯ С </a:t>
            </a:r>
            <a:b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</a:b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  <a:t>ОБЫКНОВЕННЫМИ </a:t>
            </a:r>
            <a:b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haroni" pitchFamily="2" charset="-79"/>
              </a:rPr>
            </a:b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ДРОБЯМИ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(умножение 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haroni" pitchFamily="2" charset="-79"/>
              </a:rPr>
              <a:t>деление).  </a:t>
            </a: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5500702"/>
            <a:ext cx="5594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учитель  математики </a:t>
            </a:r>
            <a:r>
              <a:rPr lang="en-US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 I </a:t>
            </a:r>
            <a:r>
              <a:rPr lang="ru-RU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категории</a:t>
            </a:r>
          </a:p>
          <a:p>
            <a:r>
              <a:rPr lang="ru-RU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Сухорукова </a:t>
            </a:r>
            <a:r>
              <a:rPr lang="ru-RU" sz="2400" dirty="0" err="1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Фарида</a:t>
            </a:r>
            <a:r>
              <a:rPr lang="ru-RU" sz="2400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 </a:t>
            </a:r>
            <a:r>
              <a:rPr lang="ru-RU" sz="2400" dirty="0" err="1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Римовна</a:t>
            </a:r>
            <a:endParaRPr lang="ru-RU" sz="2400" dirty="0"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6" name="Picture 2" descr="C:\Users\Фарида\AppData\Local\Microsoft\Windows\Temporary Internet Files\Content.IE5\LJAIMKVM\MM90035671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3828236" cy="325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71538" y="428604"/>
            <a:ext cx="7858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разделить одно смешанное число на другое, надо: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1"/>
          <p:cNvGrpSpPr/>
          <p:nvPr/>
        </p:nvGrpSpPr>
        <p:grpSpPr>
          <a:xfrm>
            <a:off x="2214546" y="4786322"/>
            <a:ext cx="5011738" cy="1226588"/>
            <a:chOff x="1928794" y="4286256"/>
            <a:chExt cx="5011738" cy="1226588"/>
          </a:xfrm>
        </p:grpSpPr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1928794" y="4357694"/>
            <a:ext cx="5011738" cy="1057275"/>
          </p:xfrm>
          <a:graphic>
            <a:graphicData uri="http://schemas.openxmlformats.org/presentationml/2006/ole">
              <p:oleObj spid="_x0000_s8194" name="Формула" r:id="rId3" imgW="1866600" imgH="393480" progId="Equation.3">
                <p:embed/>
              </p:oleObj>
            </a:graphicData>
          </a:graphic>
        </p:graphicFrame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3464711" y="4464851"/>
              <a:ext cx="357190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964777" y="5107793"/>
              <a:ext cx="285752" cy="21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86116" y="428625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43372" y="514351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000232" y="3571876"/>
          <a:ext cx="5727700" cy="1057275"/>
        </p:xfrm>
        <a:graphic>
          <a:graphicData uri="http://schemas.openxmlformats.org/presentationml/2006/ole">
            <p:oleObj spid="_x0000_s8195" name="Формула" r:id="rId4" imgW="2133360" imgH="39348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14414" y="928670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преобразовать смешанные дроби в неправильные;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1428736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умножить первую дробь на дробь, обратную второй;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1928802"/>
            <a:ext cx="7929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сократить полученную дробь;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85852" y="2428868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если получилась неправильная дробь преобразовать неправильную дробь в смешанную.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336675" y="1928813"/>
          <a:ext cx="1611313" cy="1084262"/>
        </p:xfrm>
        <a:graphic>
          <a:graphicData uri="http://schemas.openxmlformats.org/presentationml/2006/ole">
            <p:oleObj spid="_x0000_s9218" name="Формула" r:id="rId3" imgW="583920" imgH="39348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411288" y="3214688"/>
          <a:ext cx="1357312" cy="1104900"/>
        </p:xfrm>
        <a:graphic>
          <a:graphicData uri="http://schemas.openxmlformats.org/presentationml/2006/ole">
            <p:oleObj spid="_x0000_s9219" name="Формула" r:id="rId4" imgW="482400" imgH="39348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268413" y="4500563"/>
          <a:ext cx="1890712" cy="1104900"/>
        </p:xfrm>
        <a:graphic>
          <a:graphicData uri="http://schemas.openxmlformats.org/presentationml/2006/ole">
            <p:oleObj spid="_x0000_s9220" name="Формула" r:id="rId5" imgW="672840" imgH="393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84813" y="1857375"/>
          <a:ext cx="1609725" cy="1084263"/>
        </p:xfrm>
        <a:graphic>
          <a:graphicData uri="http://schemas.openxmlformats.org/presentationml/2006/ole">
            <p:oleObj spid="_x0000_s9221" name="Формула" r:id="rId6" imgW="58392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483225" y="3214688"/>
          <a:ext cx="1535113" cy="1104900"/>
        </p:xfrm>
        <a:graphic>
          <a:graphicData uri="http://schemas.openxmlformats.org/presentationml/2006/ole">
            <p:oleObj spid="_x0000_s9222" name="Формула" r:id="rId7" imgW="545760" imgH="39348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519738" y="4572000"/>
          <a:ext cx="1890712" cy="1104900"/>
        </p:xfrm>
        <a:graphic>
          <a:graphicData uri="http://schemas.openxmlformats.org/presentationml/2006/ole">
            <p:oleObj spid="_x0000_s9223" name="Формула" r:id="rId8" imgW="672840" imgH="393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359400" y="714375"/>
          <a:ext cx="1576388" cy="1084263"/>
        </p:xfrm>
        <a:graphic>
          <a:graphicData uri="http://schemas.openxmlformats.org/presentationml/2006/ole">
            <p:oleObj spid="_x0000_s9224" name="Формула" r:id="rId9" imgW="571320" imgH="39348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358900" y="785813"/>
          <a:ext cx="1541463" cy="1084262"/>
        </p:xfrm>
        <a:graphic>
          <a:graphicData uri="http://schemas.openxmlformats.org/presentationml/2006/ole">
            <p:oleObj spid="_x0000_s9225" name="Формула" r:id="rId10" imgW="55872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28728" y="0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Вычислить </a:t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(сократить, выделить целую часть)</a:t>
            </a: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46400" y="785813"/>
          <a:ext cx="595313" cy="1084262"/>
        </p:xfrm>
        <a:graphic>
          <a:graphicData uri="http://schemas.openxmlformats.org/presentationml/2006/ole">
            <p:oleObj spid="_x0000_s9226" name="Формула" r:id="rId11" imgW="21564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59088" y="1928813"/>
          <a:ext cx="560387" cy="1084262"/>
        </p:xfrm>
        <a:graphic>
          <a:graphicData uri="http://schemas.openxmlformats.org/presentationml/2006/ole">
            <p:oleObj spid="_x0000_s9227" name="Формула" r:id="rId12" imgW="20304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749550" y="3214688"/>
          <a:ext cx="563563" cy="1084262"/>
        </p:xfrm>
        <a:graphic>
          <a:graphicData uri="http://schemas.openxmlformats.org/presentationml/2006/ole">
            <p:oleObj spid="_x0000_s9228" name="Формула" r:id="rId13" imgW="20304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157538" y="4814888"/>
          <a:ext cx="350837" cy="454025"/>
        </p:xfrm>
        <a:graphic>
          <a:graphicData uri="http://schemas.openxmlformats.org/presentationml/2006/ole">
            <p:oleObj spid="_x0000_s9229" name="Формула" r:id="rId14" imgW="126720" imgH="1648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983413" y="1011238"/>
          <a:ext cx="315912" cy="490537"/>
        </p:xfrm>
        <a:graphic>
          <a:graphicData uri="http://schemas.openxmlformats.org/presentationml/2006/ole">
            <p:oleObj spid="_x0000_s9230" name="Формула" r:id="rId15" imgW="114120" imgH="177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192963" y="1928813"/>
          <a:ext cx="420687" cy="1084262"/>
        </p:xfrm>
        <a:graphic>
          <a:graphicData uri="http://schemas.openxmlformats.org/presentationml/2006/ole">
            <p:oleObj spid="_x0000_s9231" name="Формула" r:id="rId16" imgW="152280" imgH="393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088188" y="3214688"/>
          <a:ext cx="563562" cy="1084262"/>
        </p:xfrm>
        <a:graphic>
          <a:graphicData uri="http://schemas.openxmlformats.org/presentationml/2006/ole">
            <p:oleObj spid="_x0000_s9232" name="Формула" r:id="rId17" imgW="203040" imgH="393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445375" y="4929188"/>
          <a:ext cx="350838" cy="454025"/>
        </p:xfrm>
        <a:graphic>
          <a:graphicData uri="http://schemas.openxmlformats.org/presentationml/2006/ole">
            <p:oleObj spid="_x0000_s9233" name="Формула" r:id="rId18" imgW="126720" imgH="164880" progId="Equation.3">
              <p:embed/>
            </p:oleObj>
          </a:graphicData>
        </a:graphic>
      </p:graphicFrame>
      <p:sp>
        <p:nvSpPr>
          <p:cNvPr id="19" name="TextBox 18">
            <a:hlinkClick r:id="rId19" action="ppaction://hlinksldjump"/>
          </p:cNvPr>
          <p:cNvSpPr txBox="1"/>
          <p:nvPr/>
        </p:nvSpPr>
        <p:spPr>
          <a:xfrm>
            <a:off x="7358082" y="607220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hlinkClick r:id="rId20" action="ppaction://hlinksldjump"/>
              </a:rPr>
              <a:t>В меню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488" y="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ПРОВЕРЬ  ОТВЕТЫ 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428736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Bookman Old Style" pitchFamily="18" charset="0"/>
                <a:hlinkClick r:id="rId2" action="ppaction://hlinksldjump"/>
              </a:rPr>
              <a:t>1</a:t>
            </a:r>
            <a:r>
              <a:rPr lang="ru-RU" sz="2000" dirty="0" smtClean="0">
                <a:latin typeface="Bookman Old Style" pitchFamily="18" charset="0"/>
                <a:hlinkClick r:id="rId2" action="ppaction://hlinksldjump"/>
              </a:rPr>
              <a:t>. Умножение  дробей  и смешанных чисел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3357562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Bookman Old Style" pitchFamily="18" charset="0"/>
                <a:hlinkClick r:id="rId3" action="ppaction://hlinksldjump"/>
              </a:rPr>
              <a:t>3. Деление  дробей  и смешанных чисел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4" name="TextBox 3">
            <a:hlinkClick r:id="rId4" action="ppaction://hlinkfile"/>
          </p:cNvPr>
          <p:cNvSpPr txBox="1"/>
          <p:nvPr/>
        </p:nvSpPr>
        <p:spPr>
          <a:xfrm>
            <a:off x="5143504" y="200024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Bookman Old Style" pitchFamily="18" charset="0"/>
                <a:hlinkClick r:id="rId5" action="ppaction://hlinkfile"/>
              </a:rPr>
              <a:t>Контрольная работа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5" name="TextBox 4">
            <a:hlinkClick r:id="rId4" action="ppaction://hlinkfile"/>
          </p:cNvPr>
          <p:cNvSpPr txBox="1"/>
          <p:nvPr/>
        </p:nvSpPr>
        <p:spPr>
          <a:xfrm>
            <a:off x="5143504" y="4000504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Bookman Old Style" pitchFamily="18" charset="0"/>
                <a:hlinkClick r:id="rId5" action="ppaction://hlinkfile"/>
              </a:rPr>
              <a:t>Контрольная работа</a:t>
            </a:r>
            <a:endParaRPr lang="ru-RU" sz="2000" dirty="0">
              <a:latin typeface="Bookman Old Style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858148" y="5929330"/>
            <a:ext cx="1071570" cy="646331"/>
            <a:chOff x="7858148" y="5929330"/>
            <a:chExt cx="1071570" cy="64633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8001024" y="5929330"/>
              <a:ext cx="714380" cy="35719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ru-RU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7858148" y="6286520"/>
              <a:ext cx="1071570" cy="285752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29586" y="5929330"/>
              <a:ext cx="857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Esc </a:t>
              </a:r>
              <a:r>
                <a:rPr lang="ru-RU" dirty="0" smtClean="0"/>
                <a:t>выход</a:t>
              </a:r>
              <a:r>
                <a:rPr lang="en-US" dirty="0" smtClean="0"/>
                <a:t> </a:t>
              </a:r>
              <a:endParaRPr lang="ru-RU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28728" y="2428868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Bookman Old Style" pitchFamily="18" charset="0"/>
                <a:hlinkClick r:id="rId6" action="ppaction://hlinksldjump"/>
              </a:rPr>
              <a:t>2</a:t>
            </a:r>
            <a:r>
              <a:rPr lang="ru-RU" sz="2000" dirty="0" smtClean="0">
                <a:latin typeface="Bookman Old Style" pitchFamily="18" charset="0"/>
                <a:hlinkClick r:id="rId6" action="ppaction://hlinksldjump"/>
              </a:rPr>
              <a:t>. </a:t>
            </a:r>
            <a:r>
              <a:rPr lang="ru-RU" sz="2000" dirty="0" smtClean="0">
                <a:latin typeface="Bookman Old Style" pitchFamily="18" charset="0"/>
                <a:hlinkClick r:id="rId6" action="ppaction://hlinksldjump"/>
              </a:rPr>
              <a:t>Взаимно обратные </a:t>
            </a:r>
            <a:r>
              <a:rPr lang="ru-RU" sz="2000" dirty="0" smtClean="0">
                <a:latin typeface="Bookman Old Style" pitchFamily="18" charset="0"/>
                <a:hlinkClick r:id="rId6" action="ppaction://hlinksldjump"/>
              </a:rPr>
              <a:t>числа.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 rot="10800000" flipV="1">
            <a:off x="1285852" y="928670"/>
            <a:ext cx="75009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Произведение двух обыкновенных дробей </a:t>
            </a:r>
            <a:b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равно дроби, числитель которой равен произведению числителей, а знаменатель — произведению знаменателей данных дробей.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285728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Умножение дробей и смешанных чисел 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995613" y="2643188"/>
          <a:ext cx="2795587" cy="1057275"/>
        </p:xfrm>
        <a:graphic>
          <a:graphicData uri="http://schemas.openxmlformats.org/presentationml/2006/ole">
            <p:oleObj spid="_x0000_s1026" name="Формула" r:id="rId3" imgW="1041120" imgH="393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42976" y="3857628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При умножении необходимо по возможности</a:t>
            </a:r>
            <a:r>
              <a:rPr kumimoji="0" lang="ru-RU" sz="2400" b="0" i="0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сократить.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pSp>
        <p:nvGrpSpPr>
          <p:cNvPr id="2" name="Группа 16"/>
          <p:cNvGrpSpPr/>
          <p:nvPr/>
        </p:nvGrpSpPr>
        <p:grpSpPr>
          <a:xfrm>
            <a:off x="2285984" y="4786322"/>
            <a:ext cx="4330700" cy="1226588"/>
            <a:chOff x="2285984" y="4786322"/>
            <a:chExt cx="4330700" cy="1226588"/>
          </a:xfrm>
        </p:grpSpPr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2285984" y="4857760"/>
            <a:ext cx="4330700" cy="1057275"/>
          </p:xfrm>
          <a:graphic>
            <a:graphicData uri="http://schemas.openxmlformats.org/presentationml/2006/ole">
              <p:oleObj spid="_x0000_s1027" name="Формула" r:id="rId4" imgW="1612800" imgH="393480" progId="Equation.3">
                <p:embed/>
              </p:oleObj>
            </a:graphicData>
          </a:graphic>
        </p:graphicFrame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3821901" y="4964917"/>
              <a:ext cx="428628" cy="2143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3464711" y="4964917"/>
              <a:ext cx="428628" cy="2143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3821901" y="5607859"/>
              <a:ext cx="428628" cy="2143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3464711" y="5536421"/>
              <a:ext cx="428628" cy="2143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357554" y="4786322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71934" y="4786322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7554" y="564357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71934" y="557214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1142976" y="172501"/>
            <a:ext cx="77867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Чтобы умножить обыкновенную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дробь на натуральное число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нужно умножить числитель дроби на это число, а знаменатель оставить тот же.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Сократить и выделить целую часть.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928926" y="1643050"/>
          <a:ext cx="3613150" cy="1057275"/>
        </p:xfrm>
        <a:graphic>
          <a:graphicData uri="http://schemas.openxmlformats.org/presentationml/2006/ole">
            <p:oleObj spid="_x0000_s2050" name="Формула" r:id="rId3" imgW="1346040" imgH="393480" progId="Equation.3">
              <p:embed/>
            </p:oleObj>
          </a:graphicData>
        </a:graphic>
      </p:graphicFrame>
      <p:grpSp>
        <p:nvGrpSpPr>
          <p:cNvPr id="2" name="Группа 12"/>
          <p:cNvGrpSpPr/>
          <p:nvPr/>
        </p:nvGrpSpPr>
        <p:grpSpPr>
          <a:xfrm>
            <a:off x="2857488" y="2714620"/>
            <a:ext cx="3749675" cy="1226588"/>
            <a:chOff x="2357422" y="5072074"/>
            <a:chExt cx="3749675" cy="1226588"/>
          </a:xfrm>
        </p:grpSpPr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2357422" y="5143512"/>
            <a:ext cx="3749675" cy="1057275"/>
          </p:xfrm>
          <a:graphic>
            <a:graphicData uri="http://schemas.openxmlformats.org/presentationml/2006/ole">
              <p:oleObj spid="_x0000_s2051" name="Формула" r:id="rId4" imgW="1396800" imgH="393480" progId="Equation.3">
                <p:embed/>
              </p:oleObj>
            </a:graphicData>
          </a:graphic>
        </p:graphicFrame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3964777" y="5322107"/>
              <a:ext cx="428628" cy="21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3786182" y="5857892"/>
              <a:ext cx="428628" cy="3571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14810" y="507207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3372" y="592933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5</a:t>
              </a:r>
            </a:p>
          </p:txBody>
        </p:sp>
      </p:grp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142976" y="4000504"/>
            <a:ext cx="75724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При умножении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смешанных чисел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сначала обращают в неправильные дроби.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3" name="Группа 26"/>
          <p:cNvGrpSpPr/>
          <p:nvPr/>
        </p:nvGrpSpPr>
        <p:grpSpPr>
          <a:xfrm>
            <a:off x="2071670" y="5072074"/>
            <a:ext cx="5284788" cy="1128713"/>
            <a:chOff x="2071670" y="5072074"/>
            <a:chExt cx="5284788" cy="1128713"/>
          </a:xfrm>
        </p:grpSpPr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2071670" y="5143512"/>
            <a:ext cx="5284788" cy="1057275"/>
          </p:xfrm>
          <a:graphic>
            <a:graphicData uri="http://schemas.openxmlformats.org/presentationml/2006/ole">
              <p:oleObj spid="_x0000_s2052" name="Формула" r:id="rId5" imgW="1968480" imgH="393480" progId="Equation.3">
                <p:embed/>
              </p:oleObj>
            </a:graphicData>
          </a:graphic>
        </p:graphicFrame>
        <p:cxnSp>
          <p:nvCxnSpPr>
            <p:cNvPr id="23" name="Прямая соединительная линия 22"/>
            <p:cNvCxnSpPr/>
            <p:nvPr/>
          </p:nvCxnSpPr>
          <p:spPr>
            <a:xfrm rot="10800000" flipV="1">
              <a:off x="4071934" y="5286388"/>
              <a:ext cx="357190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 flipV="1">
              <a:off x="3571868" y="5786454"/>
              <a:ext cx="357190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57686" y="507207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357554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441450" y="1928813"/>
          <a:ext cx="1400175" cy="1084262"/>
        </p:xfrm>
        <a:graphic>
          <a:graphicData uri="http://schemas.openxmlformats.org/presentationml/2006/ole">
            <p:oleObj spid="_x0000_s3074" name="Формула" r:id="rId3" imgW="507960" imgH="39348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500188" y="3214688"/>
          <a:ext cx="1177925" cy="1104900"/>
        </p:xfrm>
        <a:graphic>
          <a:graphicData uri="http://schemas.openxmlformats.org/presentationml/2006/ole">
            <p:oleObj spid="_x0000_s3075" name="Формула" r:id="rId4" imgW="419040" imgH="39348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357290" y="4500570"/>
          <a:ext cx="1712913" cy="1104900"/>
        </p:xfrm>
        <a:graphic>
          <a:graphicData uri="http://schemas.openxmlformats.org/presentationml/2006/ole">
            <p:oleObj spid="_x0000_s3076" name="Формула" r:id="rId5" imgW="609480" imgH="3934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572132" y="1857364"/>
          <a:ext cx="1435100" cy="1084262"/>
        </p:xfrm>
        <a:graphic>
          <a:graphicData uri="http://schemas.openxmlformats.org/presentationml/2006/ole">
            <p:oleObj spid="_x0000_s3077" name="Формула" r:id="rId6" imgW="52056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572132" y="3214686"/>
          <a:ext cx="1357312" cy="1104900"/>
        </p:xfrm>
        <a:graphic>
          <a:graphicData uri="http://schemas.openxmlformats.org/presentationml/2006/ole">
            <p:oleObj spid="_x0000_s3078" name="Формула" r:id="rId7" imgW="482400" imgH="39348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572132" y="4572008"/>
          <a:ext cx="1784350" cy="1104900"/>
        </p:xfrm>
        <a:graphic>
          <a:graphicData uri="http://schemas.openxmlformats.org/presentationml/2006/ole">
            <p:oleObj spid="_x0000_s3079" name="Формула" r:id="rId8" imgW="634680" imgH="39348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429256" y="714356"/>
          <a:ext cx="1436687" cy="1084263"/>
        </p:xfrm>
        <a:graphic>
          <a:graphicData uri="http://schemas.openxmlformats.org/presentationml/2006/ole">
            <p:oleObj spid="_x0000_s3080" name="Формула" r:id="rId9" imgW="520560" imgH="393480" progId="Equation.3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428750" y="785813"/>
          <a:ext cx="1401763" cy="1084262"/>
        </p:xfrm>
        <a:graphic>
          <a:graphicData uri="http://schemas.openxmlformats.org/presentationml/2006/ole">
            <p:oleObj spid="_x0000_s3081" name="Формула" r:id="rId10" imgW="50796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28728" y="0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Вычислить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(сократить, выделить целую часть)</a:t>
            </a:r>
            <a:endParaRPr lang="ru-RU" sz="2400" b="1" dirty="0">
              <a:latin typeface="Bookman Old Style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28926" y="785794"/>
          <a:ext cx="631825" cy="1084262"/>
        </p:xfrm>
        <a:graphic>
          <a:graphicData uri="http://schemas.openxmlformats.org/presentationml/2006/ole">
            <p:oleObj spid="_x0000_s3082" name="Формула" r:id="rId11" imgW="22860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28926" y="1928802"/>
          <a:ext cx="420687" cy="1084262"/>
        </p:xfrm>
        <a:graphic>
          <a:graphicData uri="http://schemas.openxmlformats.org/presentationml/2006/ole">
            <p:oleObj spid="_x0000_s3083" name="Формула" r:id="rId12" imgW="15228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714612" y="3214686"/>
          <a:ext cx="633413" cy="1084262"/>
        </p:xfrm>
        <a:graphic>
          <a:graphicData uri="http://schemas.openxmlformats.org/presentationml/2006/ole">
            <p:oleObj spid="_x0000_s3084" name="Формула" r:id="rId13" imgW="228600" imgH="393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000364" y="4500570"/>
          <a:ext cx="666750" cy="1084263"/>
        </p:xfrm>
        <a:graphic>
          <a:graphicData uri="http://schemas.openxmlformats.org/presentationml/2006/ole">
            <p:oleObj spid="_x0000_s3085" name="Формула" r:id="rId14" imgW="24120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842125" y="714375"/>
          <a:ext cx="598488" cy="1084263"/>
        </p:xfrm>
        <a:graphic>
          <a:graphicData uri="http://schemas.openxmlformats.org/presentationml/2006/ole">
            <p:oleObj spid="_x0000_s3086" name="Формула" r:id="rId15" imgW="21564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070725" y="1928813"/>
          <a:ext cx="666750" cy="1084262"/>
        </p:xfrm>
        <a:graphic>
          <a:graphicData uri="http://schemas.openxmlformats.org/presentationml/2006/ole">
            <p:oleObj spid="_x0000_s3087" name="Формула" r:id="rId16" imgW="241200" imgH="393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053263" y="3214688"/>
          <a:ext cx="633412" cy="1084262"/>
        </p:xfrm>
        <a:graphic>
          <a:graphicData uri="http://schemas.openxmlformats.org/presentationml/2006/ole">
            <p:oleObj spid="_x0000_s3088" name="Формула" r:id="rId17" imgW="228600" imgH="393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358082" y="4929198"/>
          <a:ext cx="525463" cy="454025"/>
        </p:xfrm>
        <a:graphic>
          <a:graphicData uri="http://schemas.openxmlformats.org/presentationml/2006/ole">
            <p:oleObj spid="_x0000_s3089" name="Формула" r:id="rId18" imgW="190440" imgH="164880" progId="Equation.3">
              <p:embed/>
            </p:oleObj>
          </a:graphicData>
        </a:graphic>
      </p:graphicFrame>
      <p:sp>
        <p:nvSpPr>
          <p:cNvPr id="19" name="TextBox 18">
            <a:hlinkClick r:id="rId19" action="ppaction://hlinksldjump"/>
          </p:cNvPr>
          <p:cNvSpPr txBox="1"/>
          <p:nvPr/>
        </p:nvSpPr>
        <p:spPr>
          <a:xfrm>
            <a:off x="7358082" y="607220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hlinkClick r:id="rId20" action="ppaction://hlinksldjump"/>
              </a:rPr>
              <a:t>В меню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488" y="214290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ПРОВЕРЬ  ОТВЕТЫ  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42976" y="1214422"/>
            <a:ext cx="72866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Два числа, произведение которых равно единице, называют взаимно обратными числами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0298" y="50004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Взаимно обратные числа 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pSp>
        <p:nvGrpSpPr>
          <p:cNvPr id="2" name="Группа 14"/>
          <p:cNvGrpSpPr/>
          <p:nvPr/>
        </p:nvGrpSpPr>
        <p:grpSpPr>
          <a:xfrm>
            <a:off x="2143108" y="2428868"/>
            <a:ext cx="2888432" cy="1143008"/>
            <a:chOff x="2017714" y="2214554"/>
            <a:chExt cx="2888432" cy="1143008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2017714" y="2214567"/>
            <a:ext cx="685800" cy="1119188"/>
          </p:xfrm>
          <a:graphic>
            <a:graphicData uri="http://schemas.openxmlformats.org/presentationml/2006/ole">
              <p:oleObj spid="_x0000_s4098" name="Формула" r:id="rId3" imgW="241200" imgH="393480" progId="Equation.3">
                <p:embed/>
              </p:oleObj>
            </a:graphicData>
          </a:graphic>
        </p:graphicFrame>
        <p:graphicFrame>
          <p:nvGraphicFramePr>
            <p:cNvPr id="22532" name="Object 4"/>
            <p:cNvGraphicFramePr>
              <a:graphicFrameLocks noChangeAspect="1"/>
            </p:cNvGraphicFramePr>
            <p:nvPr/>
          </p:nvGraphicFramePr>
          <p:xfrm>
            <a:off x="2714612" y="2214554"/>
            <a:ext cx="433387" cy="1119188"/>
          </p:xfrm>
          <a:graphic>
            <a:graphicData uri="http://schemas.openxmlformats.org/presentationml/2006/ole">
              <p:oleObj spid="_x0000_s4099" name="Формула" r:id="rId4" imgW="152280" imgH="393480" progId="Equation.3">
                <p:embed/>
              </p:oleObj>
            </a:graphicData>
          </a:graphic>
        </p:graphicFrame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3357553" y="2214554"/>
            <a:ext cx="1548593" cy="1143008"/>
          </p:xfrm>
          <a:graphic>
            <a:graphicData uri="http://schemas.openxmlformats.org/presentationml/2006/ole">
              <p:oleObj spid="_x0000_s4100" name="Формула" r:id="rId5" imgW="533160" imgH="393480" progId="Equation.3">
                <p:embed/>
              </p:oleObj>
            </a:graphicData>
          </a:graphic>
        </p:graphicFrame>
      </p:grpSp>
      <p:grpSp>
        <p:nvGrpSpPr>
          <p:cNvPr id="3" name="Группа 15"/>
          <p:cNvGrpSpPr/>
          <p:nvPr/>
        </p:nvGrpSpPr>
        <p:grpSpPr>
          <a:xfrm>
            <a:off x="1928794" y="3929066"/>
            <a:ext cx="4397365" cy="1143000"/>
            <a:chOff x="1909764" y="3429000"/>
            <a:chExt cx="4397365" cy="1143000"/>
          </a:xfrm>
        </p:grpSpPr>
        <p:graphicFrame>
          <p:nvGraphicFramePr>
            <p:cNvPr id="22537" name="Object 9"/>
            <p:cNvGraphicFramePr>
              <a:graphicFrameLocks noChangeAspect="1"/>
            </p:cNvGraphicFramePr>
            <p:nvPr/>
          </p:nvGraphicFramePr>
          <p:xfrm>
            <a:off x="1909764" y="3429005"/>
            <a:ext cx="901700" cy="1119187"/>
          </p:xfrm>
          <a:graphic>
            <a:graphicData uri="http://schemas.openxmlformats.org/presentationml/2006/ole">
              <p:oleObj spid="_x0000_s4101" name="Формула" r:id="rId6" imgW="317160" imgH="393480" progId="Equation.3">
                <p:embed/>
              </p:oleObj>
            </a:graphicData>
          </a:graphic>
        </p:graphicFrame>
        <p:graphicFrame>
          <p:nvGraphicFramePr>
            <p:cNvPr id="22538" name="Object 10"/>
            <p:cNvGraphicFramePr>
              <a:graphicFrameLocks noChangeAspect="1"/>
            </p:cNvGraphicFramePr>
            <p:nvPr/>
          </p:nvGraphicFramePr>
          <p:xfrm>
            <a:off x="2732089" y="3429005"/>
            <a:ext cx="396875" cy="1119187"/>
          </p:xfrm>
          <a:graphic>
            <a:graphicData uri="http://schemas.openxmlformats.org/presentationml/2006/ole">
              <p:oleObj spid="_x0000_s4102" name="Формула" r:id="rId7" imgW="139680" imgH="393480" progId="Equation.3">
                <p:embed/>
              </p:oleObj>
            </a:graphicData>
          </a:graphic>
        </p:graphicFrame>
        <p:graphicFrame>
          <p:nvGraphicFramePr>
            <p:cNvPr id="22539" name="Object 11"/>
            <p:cNvGraphicFramePr>
              <a:graphicFrameLocks noChangeAspect="1"/>
            </p:cNvGraphicFramePr>
            <p:nvPr/>
          </p:nvGraphicFramePr>
          <p:xfrm>
            <a:off x="3357554" y="3429000"/>
            <a:ext cx="2949575" cy="1143000"/>
          </p:xfrm>
          <a:graphic>
            <a:graphicData uri="http://schemas.openxmlformats.org/presentationml/2006/ole">
              <p:oleObj spid="_x0000_s4103" name="Формула" r:id="rId8" imgW="10159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7000892" y="592933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hlinkClick r:id="rId4" action="ppaction://hlinksldjump"/>
              </a:rPr>
              <a:t>В меню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50004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Выбери взаимно обратные дроби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71604" y="1357298"/>
          <a:ext cx="642941" cy="1587940"/>
        </p:xfrm>
        <a:graphic>
          <a:graphicData uri="http://schemas.openxmlformats.org/presentationml/2006/ole">
            <p:oleObj spid="_x0000_s512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4810" y="3214686"/>
          <a:ext cx="911225" cy="1587500"/>
        </p:xfrm>
        <a:graphic>
          <a:graphicData uri="http://schemas.openxmlformats.org/presentationml/2006/ole">
            <p:oleObj spid="_x0000_s5123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000232" y="3143248"/>
          <a:ext cx="965200" cy="1587500"/>
        </p:xfrm>
        <a:graphic>
          <a:graphicData uri="http://schemas.openxmlformats.org/presentationml/2006/ole">
            <p:oleObj spid="_x0000_s5124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7786710" y="1357298"/>
          <a:ext cx="857250" cy="1587500"/>
        </p:xfrm>
        <a:graphic>
          <a:graphicData uri="http://schemas.openxmlformats.org/presentationml/2006/ole">
            <p:oleObj spid="_x0000_s5125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643570" y="3643314"/>
          <a:ext cx="857250" cy="1587500"/>
        </p:xfrm>
        <a:graphic>
          <a:graphicData uri="http://schemas.openxmlformats.org/presentationml/2006/ole">
            <p:oleObj spid="_x0000_s5126" name="Формула" r:id="rId9" imgW="203040" imgH="39348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500562" y="1428736"/>
          <a:ext cx="857250" cy="1587500"/>
        </p:xfrm>
        <a:graphic>
          <a:graphicData uri="http://schemas.openxmlformats.org/presentationml/2006/ole">
            <p:oleObj spid="_x0000_s5127" name="Формула" r:id="rId10" imgW="203040" imgH="39348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7858148" y="3643314"/>
          <a:ext cx="1017587" cy="1587500"/>
        </p:xfrm>
        <a:graphic>
          <a:graphicData uri="http://schemas.openxmlformats.org/presentationml/2006/ole">
            <p:oleObj spid="_x0000_s5128" name="Формула" r:id="rId11" imgW="241200" imgH="39348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3429000" y="4572000"/>
          <a:ext cx="588963" cy="1587500"/>
        </p:xfrm>
        <a:graphic>
          <a:graphicData uri="http://schemas.openxmlformats.org/presentationml/2006/ole">
            <p:oleObj spid="_x0000_s5129" name="Формула" r:id="rId12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50416 -0.2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-0.21545 -0.262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23663 0.3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28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Деление дробей и смешанных чисел 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000108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Чтобы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поделить натуральное число на дробь, следует число умножить на дробь обратную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214546" y="4286256"/>
          <a:ext cx="4297363" cy="1057275"/>
        </p:xfrm>
        <a:graphic>
          <a:graphicData uri="http://schemas.openxmlformats.org/presentationml/2006/ole">
            <p:oleObj spid="_x0000_s6146" name="Формула" r:id="rId3" imgW="1600200" imgH="39348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000232" y="2000240"/>
          <a:ext cx="4943475" cy="1057275"/>
        </p:xfrm>
        <a:graphic>
          <a:graphicData uri="http://schemas.openxmlformats.org/presentationml/2006/ole">
            <p:oleObj spid="_x0000_s6147" name="Формула" r:id="rId4" imgW="1841400" imgH="393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14414" y="3286124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Чтобы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поделить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дробь на натуральное число,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знаменатель дроби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умножить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3702" y="4572008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984500" y="5500688"/>
          <a:ext cx="2898775" cy="1057275"/>
        </p:xfrm>
        <a:graphic>
          <a:graphicData uri="http://schemas.openxmlformats.org/presentationml/2006/ole">
            <p:oleObj spid="_x0000_s6148" name="Формула" r:id="rId5" imgW="1079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0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Чтобы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разделить одну обыкновенную дробь на другую, надо умножить первую дробь на дробь, обратную второй.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571736" y="1643050"/>
          <a:ext cx="4090988" cy="1057275"/>
        </p:xfrm>
        <a:graphic>
          <a:graphicData uri="http://schemas.openxmlformats.org/presentationml/2006/ole">
            <p:oleObj spid="_x0000_s7170" name="Формула" r:id="rId3" imgW="1523880" imgH="39348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143108" y="2928934"/>
          <a:ext cx="5080000" cy="1057275"/>
        </p:xfrm>
        <a:graphic>
          <a:graphicData uri="http://schemas.openxmlformats.org/presentationml/2006/ole">
            <p:oleObj spid="_x0000_s7171" name="Формула" r:id="rId4" imgW="1892160" imgH="393480" progId="Equation.3">
              <p:embed/>
            </p:oleObj>
          </a:graphicData>
        </a:graphic>
      </p:graphicFrame>
      <p:grpSp>
        <p:nvGrpSpPr>
          <p:cNvPr id="3" name="Группа 12"/>
          <p:cNvGrpSpPr/>
          <p:nvPr/>
        </p:nvGrpSpPr>
        <p:grpSpPr>
          <a:xfrm>
            <a:off x="2285984" y="4286256"/>
            <a:ext cx="5010150" cy="1298026"/>
            <a:chOff x="2285984" y="4286256"/>
            <a:chExt cx="5010150" cy="1298026"/>
          </a:xfrm>
        </p:grpSpPr>
        <p:graphicFrame>
          <p:nvGraphicFramePr>
            <p:cNvPr id="26629" name="Object 5"/>
            <p:cNvGraphicFramePr>
              <a:graphicFrameLocks noChangeAspect="1"/>
            </p:cNvGraphicFramePr>
            <p:nvPr/>
          </p:nvGraphicFramePr>
          <p:xfrm>
            <a:off x="2285984" y="4429132"/>
            <a:ext cx="5010150" cy="1057275"/>
          </p:xfrm>
          <a:graphic>
            <a:graphicData uri="http://schemas.openxmlformats.org/presentationml/2006/ole">
              <p:oleObj spid="_x0000_s7172" name="Формула" r:id="rId5" imgW="1866600" imgH="393480" progId="Equation.3">
                <p:embed/>
              </p:oleObj>
            </a:graphicData>
          </a:graphic>
        </p:graphicFrame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357686" y="4500570"/>
              <a:ext cx="357190" cy="3571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3786182" y="5072074"/>
              <a:ext cx="285752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643438" y="42862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71868" y="521495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subSp spid="_x0000_s717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subSp spid="_x0000_s717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subSp spid="_x0000_s717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subSp spid="_x0000_s717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237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Солнцестояние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9</cp:revision>
  <dcterms:created xsi:type="dcterms:W3CDTF">2014-05-12T11:43:24Z</dcterms:created>
  <dcterms:modified xsi:type="dcterms:W3CDTF">2014-05-13T13:34:16Z</dcterms:modified>
</cp:coreProperties>
</file>