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2"/>
  </p:notesMasterIdLst>
  <p:sldIdLst>
    <p:sldId id="256" r:id="rId2"/>
    <p:sldId id="264" r:id="rId3"/>
    <p:sldId id="265" r:id="rId4"/>
    <p:sldId id="279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57" r:id="rId19"/>
    <p:sldId id="258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0EF3E-CC71-4082-A87D-FF73648DF88A}" type="datetimeFigureOut">
              <a:rPr lang="ru-RU" smtClean="0"/>
              <a:t>13.02.2011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2ED6D-9C1E-4FE2-B3E8-388DA9612F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2ED6D-9C1E-4FE2-B3E8-388DA9612FB9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2ED6D-9C1E-4FE2-B3E8-388DA9612FB9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2ED6D-9C1E-4FE2-B3E8-388DA9612FB9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2ED6D-9C1E-4FE2-B3E8-388DA9612FB9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2ED6D-9C1E-4FE2-B3E8-388DA9612FB9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2ED6D-9C1E-4FE2-B3E8-388DA9612FB9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2ED6D-9C1E-4FE2-B3E8-388DA9612FB9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2ED6D-9C1E-4FE2-B3E8-388DA9612FB9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2ED6D-9C1E-4FE2-B3E8-388DA9612FB9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2ED6D-9C1E-4FE2-B3E8-388DA9612FB9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2ED6D-9C1E-4FE2-B3E8-388DA9612FB9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2ED6D-9C1E-4FE2-B3E8-388DA9612FB9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2ED6D-9C1E-4FE2-B3E8-388DA9612FB9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2ED6D-9C1E-4FE2-B3E8-388DA9612FB9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2ED6D-9C1E-4FE2-B3E8-388DA9612FB9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2ED6D-9C1E-4FE2-B3E8-388DA9612FB9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2ED6D-9C1E-4FE2-B3E8-388DA9612FB9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2ED6D-9C1E-4FE2-B3E8-388DA9612FB9}" type="slidenum">
              <a:rPr lang="ru-RU" smtClean="0"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2ED6D-9C1E-4FE2-B3E8-388DA9612FB9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2ED6D-9C1E-4FE2-B3E8-388DA9612FB9}" type="slidenum">
              <a:rPr lang="ru-RU" smtClean="0"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2ED6D-9C1E-4FE2-B3E8-388DA9612FB9}" type="slidenum">
              <a:rPr lang="ru-RU" smtClean="0"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2ED6D-9C1E-4FE2-B3E8-388DA9612FB9}" type="slidenum">
              <a:rPr lang="ru-RU" smtClean="0"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2ED6D-9C1E-4FE2-B3E8-388DA9612FB9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2ED6D-9C1E-4FE2-B3E8-388DA9612FB9}" type="slidenum">
              <a:rPr lang="ru-RU" smtClean="0"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2ED6D-9C1E-4FE2-B3E8-388DA9612FB9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2ED6D-9C1E-4FE2-B3E8-388DA9612FB9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2ED6D-9C1E-4FE2-B3E8-388DA9612FB9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2ED6D-9C1E-4FE2-B3E8-388DA9612FB9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2ED6D-9C1E-4FE2-B3E8-388DA9612FB9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2ED6D-9C1E-4FE2-B3E8-388DA9612FB9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15D454-852F-4ED2-B974-7357026C3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A7429-C757-4A2A-8DEB-EB6B2F6FA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2A2B86C-FF89-45DE-8664-9671A3BDF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21754AA-9291-42D4-9272-E3773EB114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333C6C-CCEE-4795-9B7B-43EBA00109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A949005-664E-47EA-935F-8E4BB495B1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49AD2B1-1B47-40D1-9176-7546D81007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66918C9-8335-451D-9C2D-452E3BB07C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CE07A4-3758-460D-A79D-5F122E086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B7DE49-6FB3-4C94-92D1-1B3B243E8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08FB0C-7F8A-4762-99E8-91DECCFBB6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F2458BF-7F39-4FD8-9D75-FE4C2F7465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C2D307-EC75-4E72-B97F-404BEEF1D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23928" y="620688"/>
            <a:ext cx="5220072" cy="46085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Проект «Геном человека». Концепция «Мир РНК».</a:t>
            </a:r>
            <a:endParaRPr lang="ru-RU" dirty="0"/>
          </a:p>
        </p:txBody>
      </p:sp>
      <p:pic>
        <p:nvPicPr>
          <p:cNvPr id="6" name="Picture 10" descr="467px-DNA_Repair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620688"/>
            <a:ext cx="3707904" cy="4763902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9144000" cy="537321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Абиогенный синтез </a:t>
            </a:r>
            <a:r>
              <a:rPr lang="ru-RU" b="1" dirty="0" err="1" smtClean="0"/>
              <a:t>рибонуклеотидов</a:t>
            </a:r>
            <a:r>
              <a:rPr lang="ru-RU" b="1" dirty="0" smtClean="0"/>
              <a:t> и их ковалентное объединение в олигомеры и полимеры типа РНК могли происходить приблизительно в тех же условиях и в той же химической обстановке, что постулировались для образования аминокислот и полипептидов. Недавно </a:t>
            </a:r>
            <a:r>
              <a:rPr lang="ru-RU" b="1" dirty="0" smtClean="0">
                <a:solidFill>
                  <a:srgbClr val="C00000"/>
                </a:solidFill>
              </a:rPr>
              <a:t>А.Б. </a:t>
            </a:r>
            <a:r>
              <a:rPr lang="ru-RU" b="1" dirty="0" err="1" smtClean="0">
                <a:solidFill>
                  <a:srgbClr val="C00000"/>
                </a:solidFill>
              </a:rPr>
              <a:t>Четверин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/>
              <a:t>с сотрудниками (Институт белка РАН) экспериментально показали, что по крайней мере некоторые РНК в обычной водной среде способны к спонтанной рекомбинации, то есть обмену отрезками цепи, путем </a:t>
            </a:r>
            <a:r>
              <a:rPr lang="ru-RU" b="1" dirty="0" err="1" smtClean="0"/>
              <a:t>транс-эстерификации</a:t>
            </a:r>
            <a:r>
              <a:rPr lang="ru-RU" b="1" dirty="0" smtClean="0"/>
              <a:t>. Обмен коротких отрезков цепи на длинные, должен приводить к удлинению РНК, а сама подобная рекомбинация способствовать структурному многообразию этих молекул. Среди них могли возникать и каталитически активные молекулы РНК.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bestreferat.ru/images/ref/51/404451.pn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5234204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Схема эволюции и специализации молекул РНК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 процессе перехода от древнего мира РНК к современному миру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генетически детерминированного биосинтеза белков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Первичный аппарат биосинтеза белка включал.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b="1" dirty="0" smtClean="0"/>
              <a:t>каталитически активную </a:t>
            </a:r>
            <a:r>
              <a:rPr lang="ru-RU" b="1" dirty="0" err="1" smtClean="0"/>
              <a:t>прорибосомную</a:t>
            </a:r>
            <a:r>
              <a:rPr lang="ru-RU" b="1" dirty="0" smtClean="0"/>
              <a:t> РНК, обладавшую </a:t>
            </a:r>
            <a:r>
              <a:rPr lang="ru-RU" b="1" dirty="0" err="1" smtClean="0"/>
              <a:t>пептидил-трансферазной</a:t>
            </a:r>
            <a:r>
              <a:rPr lang="ru-RU" b="1" dirty="0" smtClean="0"/>
              <a:t> активностью; </a:t>
            </a:r>
          </a:p>
          <a:p>
            <a:pPr lvl="0"/>
            <a:r>
              <a:rPr lang="ru-RU" b="1" dirty="0" smtClean="0"/>
              <a:t>набор </a:t>
            </a:r>
            <a:r>
              <a:rPr lang="ru-RU" b="1" dirty="0" err="1" smtClean="0"/>
              <a:t>про-тРНК</a:t>
            </a:r>
            <a:r>
              <a:rPr lang="ru-RU" b="1" dirty="0" smtClean="0"/>
              <a:t>, специфически связывающих аминокислоты или короткие пептиды;</a:t>
            </a:r>
          </a:p>
          <a:p>
            <a:r>
              <a:rPr lang="ru-RU" b="1" dirty="0" smtClean="0"/>
              <a:t>другую </a:t>
            </a:r>
            <a:r>
              <a:rPr lang="ru-RU" b="1" dirty="0" err="1" smtClean="0"/>
              <a:t>прорибосомную</a:t>
            </a:r>
            <a:r>
              <a:rPr lang="ru-RU" b="1" dirty="0" smtClean="0"/>
              <a:t> РНК, способную взаимодействовать одновременно с каталитической </a:t>
            </a:r>
            <a:r>
              <a:rPr lang="ru-RU" b="1" dirty="0" err="1" smtClean="0"/>
              <a:t>прорибосомной</a:t>
            </a:r>
            <a:r>
              <a:rPr lang="ru-RU" b="1" dirty="0" smtClean="0"/>
              <a:t> РНК, </a:t>
            </a:r>
            <a:r>
              <a:rPr lang="ru-RU" b="1" dirty="0" err="1" smtClean="0"/>
              <a:t>про-мРНК</a:t>
            </a:r>
            <a:r>
              <a:rPr lang="ru-RU" b="1" dirty="0" smtClean="0"/>
              <a:t> и </a:t>
            </a:r>
            <a:r>
              <a:rPr lang="ru-RU" b="1" dirty="0" err="1" smtClean="0"/>
              <a:t>про-тРНК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96448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Мультифункциональность</a:t>
            </a:r>
            <a:r>
              <a:rPr lang="ru-RU" b="1" dirty="0" smtClean="0"/>
              <a:t> РНК: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6012160" cy="52578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Генетическая </a:t>
            </a:r>
            <a:r>
              <a:rPr lang="ru-RU" b="1" dirty="0" err="1" smtClean="0">
                <a:solidFill>
                  <a:srgbClr val="C00000"/>
                </a:solidFill>
              </a:rPr>
              <a:t>репликативная</a:t>
            </a:r>
            <a:r>
              <a:rPr lang="ru-RU" b="1" dirty="0" smtClean="0">
                <a:solidFill>
                  <a:srgbClr val="C00000"/>
                </a:solidFill>
              </a:rPr>
              <a:t> функция:</a:t>
            </a:r>
            <a:r>
              <a:rPr lang="ru-RU" dirty="0" smtClean="0"/>
              <a:t> </a:t>
            </a:r>
            <a:r>
              <a:rPr lang="ru-RU" b="1" dirty="0" smtClean="0"/>
              <a:t>структурная возможность копирования (репликации) линейных последовательностей нуклеотидов через </a:t>
            </a:r>
            <a:r>
              <a:rPr lang="ru-RU" b="1" dirty="0" err="1" smtClean="0"/>
              <a:t>комплементарные</a:t>
            </a:r>
            <a:r>
              <a:rPr lang="ru-RU" b="1" dirty="0" smtClean="0"/>
              <a:t> последовательности. Функция реализуется при вирусных инфекциях и аналогична главной функции ДНК в жизнедеятельности клеточных организмов - редупликации генетического материала. </a:t>
            </a:r>
          </a:p>
          <a:p>
            <a:endParaRPr lang="ru-RU" dirty="0"/>
          </a:p>
        </p:txBody>
      </p:sp>
      <p:pic>
        <p:nvPicPr>
          <p:cNvPr id="4" name="Picture 11" descr="biol122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940152" y="1484784"/>
            <a:ext cx="3203848" cy="5184576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Мультифункциональность</a:t>
            </a:r>
            <a:r>
              <a:rPr lang="ru-RU" b="1" dirty="0" smtClean="0"/>
              <a:t> </a:t>
            </a:r>
            <a:r>
              <a:rPr lang="ru-RU" b="1" dirty="0" smtClean="0"/>
              <a:t>РНК: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491880" y="1412776"/>
            <a:ext cx="5652120" cy="544522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Кодирующая функция: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/>
              <a:t>программирование белкового синтеза линейными последовательностями нуклеотидов. Это та же функция, что и у ДНК. И в ДНК, и в РНК одни и те же триплеты нуклеотидов кодируют 20 аминокислот белков, и последовательность триплетов в цепи нуклеиновой кислоты есть программа для последовательной расстановки 20 видов аминокислот в полипептидной цепи белка. </a:t>
            </a: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356388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Мультифункциональность</a:t>
            </a:r>
            <a:r>
              <a:rPr lang="ru-RU" b="1" dirty="0" smtClean="0"/>
              <a:t> </a:t>
            </a:r>
            <a:r>
              <a:rPr lang="ru-RU" b="1" dirty="0" smtClean="0"/>
              <a:t>РНК: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148064" cy="525780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Структурообразующая функция: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/>
              <a:t>формирование уникальных трехмерных структур. Компактно свернутые молекулы малых РНК принципиально подобны трехмерным структурам глобулярных белков, а более длинные молекулы РНК могут образовывать и более крупные биологические частицы или их ядра. </a:t>
            </a:r>
          </a:p>
          <a:p>
            <a:endParaRPr lang="ru-RU" dirty="0"/>
          </a:p>
        </p:txBody>
      </p:sp>
      <p:pic>
        <p:nvPicPr>
          <p:cNvPr id="4" name="Picture 9" descr="модель инсул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84784"/>
            <a:ext cx="4139952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Мультифункциональность</a:t>
            </a:r>
            <a:r>
              <a:rPr lang="ru-RU" b="1" dirty="0" smtClean="0"/>
              <a:t> </a:t>
            </a:r>
            <a:r>
              <a:rPr lang="ru-RU" b="1" dirty="0" smtClean="0"/>
              <a:t>РНК: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23928" y="1484784"/>
            <a:ext cx="5220072" cy="537321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Функция узнавания: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/>
              <a:t>высокоспецифические</a:t>
            </a:r>
            <a:r>
              <a:rPr lang="ru-RU" b="1" dirty="0" smtClean="0"/>
              <a:t> пространственные взаимодействия с другими макромолекулами (в том числе белками и другими РНК) и с малыми </a:t>
            </a:r>
            <a:r>
              <a:rPr lang="ru-RU" b="1" dirty="0" err="1" smtClean="0"/>
              <a:t>лигандами</a:t>
            </a:r>
            <a:r>
              <a:rPr lang="ru-RU" b="1" dirty="0" smtClean="0"/>
              <a:t>. Эта функция, пожалуй, главная у белков. Она основана на способности полимера сворачиваться уникальным образом и формировать специфические трехмерные структуры. Функция узнавания является базой специфического катализа. </a:t>
            </a:r>
          </a:p>
          <a:p>
            <a:endParaRPr lang="ru-RU" dirty="0"/>
          </a:p>
        </p:txBody>
      </p:sp>
      <p:pic>
        <p:nvPicPr>
          <p:cNvPr id="4" name="Picture 4" descr="hm731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 rot="19004972">
            <a:off x="-909" y="3040637"/>
            <a:ext cx="4389450" cy="173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Мультифункциональность</a:t>
            </a:r>
            <a:r>
              <a:rPr lang="ru-RU" b="1" dirty="0" smtClean="0"/>
              <a:t> </a:t>
            </a:r>
            <a:r>
              <a:rPr lang="ru-RU" b="1" dirty="0" smtClean="0"/>
              <a:t>РНК: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89566"/>
            <a:ext cx="3707904" cy="5268433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Каталитическая функция: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/>
              <a:t>специфический катализ химических реакций </a:t>
            </a:r>
            <a:r>
              <a:rPr lang="ru-RU" b="1" dirty="0" err="1" smtClean="0"/>
              <a:t>рибозимами</a:t>
            </a:r>
            <a:r>
              <a:rPr lang="ru-RU" b="1" dirty="0" smtClean="0"/>
              <a:t>. Данная функция аналогична </a:t>
            </a:r>
            <a:r>
              <a:rPr lang="ru-RU" b="1" dirty="0" err="1" smtClean="0"/>
              <a:t>энзиматической</a:t>
            </a:r>
            <a:r>
              <a:rPr lang="ru-RU" b="1" dirty="0" smtClean="0"/>
              <a:t> функции белков-ферментов. </a:t>
            </a:r>
          </a:p>
          <a:p>
            <a:endParaRPr lang="ru-RU" b="1" dirty="0"/>
          </a:p>
        </p:txBody>
      </p:sp>
      <p:pic>
        <p:nvPicPr>
          <p:cNvPr id="64515" name="Picture 3" descr="E:\школа\рисунки к проектам\фотоколлаж\cen_480x36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772816"/>
            <a:ext cx="5413787" cy="4060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ru-RU" b="1" dirty="0"/>
              <a:t>Ученые изучавшие ДНК</a:t>
            </a:r>
          </a:p>
        </p:txBody>
      </p:sp>
      <p:pic>
        <p:nvPicPr>
          <p:cNvPr id="3082" name="Picture 10" descr="481px-JamesDWatso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628800"/>
            <a:ext cx="3024336" cy="3766272"/>
          </a:xfrm>
          <a:noFill/>
          <a:ln/>
        </p:spPr>
      </p:pic>
      <p:pic>
        <p:nvPicPr>
          <p:cNvPr id="3083" name="Picture 11" descr="800px-Francis_Crick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1988840"/>
            <a:ext cx="4059512" cy="3024336"/>
          </a:xfrm>
          <a:noFill/>
          <a:ln/>
        </p:spPr>
      </p:pic>
      <p:sp>
        <p:nvSpPr>
          <p:cNvPr id="8" name="Содержимое 7"/>
          <p:cNvSpPr>
            <a:spLocks noGrp="1"/>
          </p:cNvSpPr>
          <p:nvPr>
            <p:ph sz="quarter" idx="3"/>
          </p:nvPr>
        </p:nvSpPr>
        <p:spPr>
          <a:xfrm>
            <a:off x="457200" y="5445224"/>
            <a:ext cx="4038600" cy="108012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Джеймс Уотсон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8200" y="5445224"/>
            <a:ext cx="4172272" cy="108012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Френсис Крик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Структура ДНК</a:t>
            </a:r>
          </a:p>
        </p:txBody>
      </p:sp>
      <p:pic>
        <p:nvPicPr>
          <p:cNvPr id="9225" name="Picture 9" descr="433px-Benzopyrene_DNA_adduct_1JD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02970" y="1589088"/>
            <a:ext cx="3299460" cy="4572000"/>
          </a:xfrm>
          <a:noFill/>
          <a:ln/>
        </p:spPr>
      </p:pic>
      <p:pic>
        <p:nvPicPr>
          <p:cNvPr id="9226" name="Picture 10" descr="239px-799px-DNA_Overview_rus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5874514" y="1589088"/>
            <a:ext cx="1827271" cy="4572000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Мир РНК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96944" cy="5257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/>
              <a:t>Первая научная, хорошо продуманная теория происхождения жизни абиогенным путем была предложена </a:t>
            </a:r>
            <a:r>
              <a:rPr lang="ru-RU" b="1" dirty="0" smtClean="0">
                <a:solidFill>
                  <a:srgbClr val="C00000"/>
                </a:solidFill>
              </a:rPr>
              <a:t>биохимиком А.И. Опариным еще в 20-х </a:t>
            </a:r>
            <a:r>
              <a:rPr lang="ru-RU" b="1" dirty="0" smtClean="0"/>
              <a:t>годах прошлого века. Теория базировалась на представлении, что все начиналось с белков, и на возможности в определенных условиях спонтанного химического синтеза мономеров белков - аминокислот - и белковоподобных полимеров (полипептидов) абиогенным путем. Публикация теории стимулировала многочисленные эксперименты в ряде лабораторий мира, показавшие реальность такого синтеза в искусственных условиях. Теория быстро стала общепринятой и необыкновенно популярной.</a:t>
            </a:r>
          </a:p>
          <a:p>
            <a:endParaRPr lang="ru-RU" dirty="0"/>
          </a:p>
        </p:txBody>
      </p:sp>
      <p:pic>
        <p:nvPicPr>
          <p:cNvPr id="23554" name="Picture 2" descr="E:\школа\уроки биологии\биохимия электив\Новая папка (2)\723px-Guanine_chemical_stru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5" y="0"/>
            <a:ext cx="1835696" cy="1520930"/>
          </a:xfrm>
          <a:prstGeom prst="rect">
            <a:avLst/>
          </a:prstGeom>
          <a:noFill/>
        </p:spPr>
      </p:pic>
      <p:pic>
        <p:nvPicPr>
          <p:cNvPr id="5" name="Picture 12" descr="488px-Adenine_chemical_structure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1266190" cy="1556792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6000" b="1" dirty="0" smtClean="0"/>
              <a:t>Проект </a:t>
            </a:r>
            <a:r>
              <a:rPr lang="ru-RU" sz="6000" b="1" dirty="0" smtClean="0"/>
              <a:t>«Геном человека»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0" y="1589566"/>
            <a:ext cx="5076056" cy="507979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В любой соматической клетке человека </a:t>
            </a:r>
            <a:r>
              <a:rPr lang="ru-RU" b="1" dirty="0" smtClean="0">
                <a:solidFill>
                  <a:srgbClr val="C00000"/>
                </a:solidFill>
              </a:rPr>
              <a:t>23 пары хромосом. </a:t>
            </a:r>
            <a:r>
              <a:rPr lang="ru-RU" b="1" dirty="0" smtClean="0"/>
              <a:t>В каждой из них по одной молекуле ДНК</a:t>
            </a:r>
            <a:r>
              <a:rPr lang="ru-RU" b="1" dirty="0" smtClean="0">
                <a:solidFill>
                  <a:srgbClr val="C00000"/>
                </a:solidFill>
              </a:rPr>
              <a:t>. Длина всех 46 молекул почти 2 м. У взрослого человека примерно 5х10</a:t>
            </a:r>
            <a:r>
              <a:rPr lang="ru-RU" b="1" baseline="30000" dirty="0" smtClean="0">
                <a:solidFill>
                  <a:srgbClr val="C00000"/>
                </a:solidFill>
              </a:rPr>
              <a:t>13</a:t>
            </a:r>
            <a:r>
              <a:rPr lang="ru-RU" b="1" dirty="0" smtClean="0">
                <a:solidFill>
                  <a:srgbClr val="C00000"/>
                </a:solidFill>
              </a:rPr>
              <a:t> клеток, так что общая длина молекул ДНК в организме 1011 км </a:t>
            </a:r>
            <a:r>
              <a:rPr lang="ru-RU" b="1" dirty="0" smtClean="0"/>
              <a:t>(почти в тысячу раз больше расстояния от Земли до Солнца). </a:t>
            </a:r>
            <a:r>
              <a:rPr lang="ru-RU" b="1" dirty="0" smtClean="0">
                <a:solidFill>
                  <a:srgbClr val="C00000"/>
                </a:solidFill>
              </a:rPr>
              <a:t>В молекулах ДНК одной клетки человека 3,2 млрд. пар нуклеотидов.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" name="Picture 10" descr="467px-DNA_Repai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628799"/>
            <a:ext cx="3774564" cy="4849547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700808"/>
            <a:ext cx="9144000" cy="5157192"/>
          </a:xfrm>
        </p:spPr>
        <p:txBody>
          <a:bodyPr>
            <a:normAutofit/>
          </a:bodyPr>
          <a:lstStyle/>
          <a:p>
            <a:r>
              <a:rPr lang="ru-RU" b="1" dirty="0" smtClean="0"/>
              <a:t>Любое нарушение этих инструкций ведет к мутациям, и если они случаются в половых клетках (сперматозоидах или яйцеклетках), мутации передаются следующим поколениям, угрожая существованию данного вида</a:t>
            </a:r>
            <a:r>
              <a:rPr lang="ru-RU" b="1" dirty="0" smtClean="0"/>
              <a:t>. </a:t>
            </a:r>
            <a:r>
              <a:rPr lang="ru-RU" b="1" dirty="0" smtClean="0">
                <a:solidFill>
                  <a:srgbClr val="C00000"/>
                </a:solidFill>
              </a:rPr>
              <a:t>Года три назад полагали, что около 100 тыс., затем решили, что не более 80 тыс. В конце 1998 г. пришли к выводу, что в геноме человека 50–60 тыс. генов. На их долю приходится только 3% общей длины ДНК. Роль остальных 97% пока не ясна.</a:t>
            </a:r>
          </a:p>
          <a:p>
            <a:endParaRPr lang="ru-RU" dirty="0"/>
          </a:p>
        </p:txBody>
      </p:sp>
      <p:pic>
        <p:nvPicPr>
          <p:cNvPr id="6" name="Содержимое 3" descr="2-111530539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83550" y="1"/>
            <a:ext cx="2060449" cy="170080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ЧТО </a:t>
            </a:r>
            <a:r>
              <a:rPr lang="ru-RU" b="1" dirty="0" smtClean="0"/>
              <a:t>ТАКОЕ "ГЕНОМ ЧЕЛОВЕКА"?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Цель проекта — выяснить последовательности азотистых оснований и положения генов (картирование) в каждой молекуле ДНК каждой клетки человека</a:t>
            </a:r>
            <a:r>
              <a:rPr lang="ru-RU" b="1" dirty="0" smtClean="0"/>
              <a:t>, что открыло бы причины наследственных заболеваний и пути к их лечению. В проекте заняты тысячи специалистов со всего мира: биологов, химиков, математиков, физиков и техников. Это один из самых дорогих научных проектов в истории. </a:t>
            </a:r>
            <a:r>
              <a:rPr lang="ru-RU" b="1" dirty="0" smtClean="0">
                <a:solidFill>
                  <a:srgbClr val="C00000"/>
                </a:solidFill>
              </a:rPr>
              <a:t>В 1990 г. на него потрачено 60 млн. долл., в 1991 г. — 135 млн., в 1992–1995 гг. — от 165 до 187 млн. в год , а в 1996–1998 гг. только США израсходовали 200, 225 и 253 млн.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ВЕХИ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9144000" cy="537321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</a:rPr>
              <a:t>составление карты, на которой помечены гены, отстоящие друг от друга не более, чем на 2 </a:t>
            </a:r>
            <a:r>
              <a:rPr lang="ru-RU" b="1" dirty="0" err="1" smtClean="0">
                <a:solidFill>
                  <a:srgbClr val="C00000"/>
                </a:solidFill>
              </a:rPr>
              <a:t>млн</a:t>
            </a:r>
            <a:r>
              <a:rPr lang="ru-RU" b="1" dirty="0" smtClean="0">
                <a:solidFill>
                  <a:srgbClr val="C00000"/>
                </a:solidFill>
              </a:rPr>
              <a:t> оснований</a:t>
            </a:r>
            <a:r>
              <a:rPr lang="ru-RU" b="1" dirty="0" smtClean="0"/>
              <a:t>, на языке специалистов, с разрешением 2 Мб (</a:t>
            </a:r>
            <a:r>
              <a:rPr lang="ru-RU" b="1" dirty="0" err="1" smtClean="0"/>
              <a:t>Мегабаза</a:t>
            </a:r>
            <a:r>
              <a:rPr lang="ru-RU" b="1" dirty="0" smtClean="0"/>
              <a:t> — от английского слова "</a:t>
            </a:r>
            <a:r>
              <a:rPr lang="ru-RU" b="1" dirty="0" err="1" smtClean="0"/>
              <a:t>base</a:t>
            </a:r>
            <a:r>
              <a:rPr lang="ru-RU" b="1" dirty="0" smtClean="0"/>
              <a:t>" — основание); 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завершение физических карт каждой хромосомы с разрешением 0,1 Мб; 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получение карты всего генома в виде набора описанных по отдельности клонов (0,005 Мб); 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к 2004 г. полное </a:t>
            </a:r>
            <a:r>
              <a:rPr lang="ru-RU" b="1" dirty="0" err="1" smtClean="0">
                <a:solidFill>
                  <a:srgbClr val="C00000"/>
                </a:solidFill>
              </a:rPr>
              <a:t>секвенирование</a:t>
            </a:r>
            <a:r>
              <a:rPr lang="ru-RU" b="1" dirty="0" smtClean="0">
                <a:solidFill>
                  <a:srgbClr val="C00000"/>
                </a:solidFill>
              </a:rPr>
              <a:t> ДНК (разрешение 1 основание); 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нанесение на карту с разрешением в 1 основание всех генов человека (к 2005 г.).</a:t>
            </a:r>
            <a:r>
              <a:rPr lang="ru-RU" b="1" dirty="0" smtClean="0"/>
              <a:t> Когда эти этапы будут завершены, исследователи определят все функции генов, а также биологические и медицинские применения результатов.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РЕЗУЛЬТАТЫ</a:t>
            </a:r>
            <a:r>
              <a:rPr lang="ru-RU" dirty="0" smtClean="0"/>
              <a:t>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Расшифрованные </a:t>
            </a:r>
            <a:r>
              <a:rPr lang="ru-RU" b="1" dirty="0" smtClean="0">
                <a:solidFill>
                  <a:srgbClr val="C00000"/>
                </a:solidFill>
              </a:rPr>
              <a:t>геномы:</a:t>
            </a:r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1995 </a:t>
            </a:r>
            <a:r>
              <a:rPr lang="ru-RU" b="1" dirty="0" smtClean="0">
                <a:solidFill>
                  <a:srgbClr val="C00000"/>
                </a:solidFill>
              </a:rPr>
              <a:t>г. </a:t>
            </a:r>
            <a:r>
              <a:rPr lang="ru-RU" b="1" dirty="0" smtClean="0"/>
              <a:t>— бактерия </a:t>
            </a:r>
            <a:r>
              <a:rPr lang="ru-RU" b="1" dirty="0" err="1" smtClean="0"/>
              <a:t>Hemophilus</a:t>
            </a:r>
            <a:r>
              <a:rPr lang="ru-RU" b="1" dirty="0" smtClean="0"/>
              <a:t> </a:t>
            </a:r>
            <a:r>
              <a:rPr lang="ru-RU" b="1" dirty="0" err="1" smtClean="0"/>
              <a:t>influenza</a:t>
            </a:r>
            <a:r>
              <a:rPr lang="ru-RU" b="1" dirty="0" smtClean="0"/>
              <a:t>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1996 </a:t>
            </a:r>
            <a:r>
              <a:rPr lang="ru-RU" b="1" dirty="0" smtClean="0">
                <a:solidFill>
                  <a:srgbClr val="C00000"/>
                </a:solidFill>
              </a:rPr>
              <a:t>г.</a:t>
            </a:r>
            <a:r>
              <a:rPr lang="ru-RU" b="1" dirty="0" smtClean="0"/>
              <a:t> — клетка дрожжей (6 тыс. генов, 12,5 Мб</a:t>
            </a:r>
            <a:r>
              <a:rPr lang="ru-RU" b="1" dirty="0" smtClean="0"/>
              <a:t>);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1998 </a:t>
            </a:r>
            <a:r>
              <a:rPr lang="ru-RU" b="1" dirty="0" smtClean="0">
                <a:solidFill>
                  <a:srgbClr val="C00000"/>
                </a:solidFill>
              </a:rPr>
              <a:t>г.</a:t>
            </a:r>
            <a:r>
              <a:rPr lang="ru-RU" b="1" dirty="0" smtClean="0"/>
              <a:t> — круглый червь </a:t>
            </a:r>
            <a:r>
              <a:rPr lang="ru-RU" b="1" dirty="0" err="1" smtClean="0"/>
              <a:t>Caenorhabditis</a:t>
            </a:r>
            <a:r>
              <a:rPr lang="ru-RU" b="1" dirty="0" smtClean="0"/>
              <a:t> </a:t>
            </a:r>
            <a:r>
              <a:rPr lang="ru-RU" b="1" dirty="0" err="1" smtClean="0"/>
              <a:t>elegans</a:t>
            </a:r>
            <a:r>
              <a:rPr lang="ru-RU" b="1" dirty="0" smtClean="0"/>
              <a:t> (19 тыс. генов, 97 </a:t>
            </a:r>
            <a:endParaRPr lang="ru-RU" b="1" dirty="0"/>
          </a:p>
        </p:txBody>
      </p:sp>
      <p:pic>
        <p:nvPicPr>
          <p:cNvPr id="4" name="Picture 10" descr="2039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248588"/>
            <a:ext cx="3923928" cy="2609412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Изученные гены человека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 1995 г. длина участков ДНК человека с установленной последовательностью оснований увеличилась почти в 10 раз. </a:t>
            </a:r>
            <a:r>
              <a:rPr lang="ru-RU" b="1" dirty="0" smtClean="0"/>
              <a:t>Но хотя прогресс был налицо, результат за год составил менее 0,001% от того, что предстояло сделать. Но уже к июлю 1998 г. было расшифровано почти 9% генома, а затем каждый месяц появлялись новые значительные результаты. Изучив большое число копий генов в виде </a:t>
            </a:r>
            <a:r>
              <a:rPr lang="ru-RU" b="1" dirty="0" smtClean="0"/>
              <a:t>с ДНК </a:t>
            </a:r>
            <a:r>
              <a:rPr lang="ru-RU" b="1" dirty="0" smtClean="0"/>
              <a:t>и сопоставив их последовательности с участками хромосомной ДНК, </a:t>
            </a:r>
            <a:r>
              <a:rPr lang="ru-RU" b="1" dirty="0" smtClean="0">
                <a:solidFill>
                  <a:srgbClr val="C00000"/>
                </a:solidFill>
              </a:rPr>
              <a:t>к ноябрю 1998 г. расшифровали 30 261 ген (примерно половина генома).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Функции генов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89566"/>
            <a:ext cx="4860032" cy="526843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Результаты завершенной части проекта позволяют судить о роли двух третей генов в образовании и функционировании органов и тканей человеческого организма. Оказалось, что больше всего генов нужно для формирования мозга и поддержания его активности, а меньше всего для создания эритроцитов — лишь 8.</a:t>
            </a:r>
          </a:p>
          <a:p>
            <a:endParaRPr lang="ru-RU" b="1" dirty="0"/>
          </a:p>
        </p:txBody>
      </p:sp>
      <p:pic>
        <p:nvPicPr>
          <p:cNvPr id="5" name="Picture 8" descr="42-1691634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858792" y="1916832"/>
            <a:ext cx="3888432" cy="3888432"/>
          </a:xfrm>
          <a:noFill/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Повреждения генов и наследственные болезни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Из 10 тыс. известных заболеваний человека около 3 тыс. — наследственные болезни. </a:t>
            </a:r>
            <a:r>
              <a:rPr lang="ru-RU" b="1" dirty="0" smtClean="0"/>
              <a:t>Они необязательно наследуются (передаются потомкам). Просто вызваны они нарушениями наследственного аппарата, то есть генов (в том числе в соматических клетках, а не только в половых). </a:t>
            </a:r>
            <a:r>
              <a:rPr lang="ru-RU" b="1" dirty="0" smtClean="0">
                <a:solidFill>
                  <a:srgbClr val="C00000"/>
                </a:solidFill>
              </a:rPr>
              <a:t>Выявление молекулярных причин "поломки" генов — важнейший результат проекта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/>
              <a:t>Знание молекулярных основ заболеваний поможет их ранней диагностике, а значит, и более успешному лечению. Адресное снабжение лекарствами пораженных клеток, замена больных генов здоровыми, управление обменом веществ и многие другие мечты фантастов на наших глазах превращаются в реальные методы современной медицины.</a:t>
            </a:r>
            <a:endParaRPr lang="ru-RU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184176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Молекулярные механизмы </a:t>
            </a:r>
            <a:r>
              <a:rPr lang="ru-RU" b="1" dirty="0" smtClean="0"/>
              <a:t>эволюции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Зная строение геномов, ученые приблизятся к разгадке механизмов эволюции. </a:t>
            </a:r>
            <a:r>
              <a:rPr lang="ru-RU" b="1" dirty="0" smtClean="0"/>
              <a:t>В частности, такого ее этапа, как деление живых существ на прокариоты и эукариоты. До последнего времени к прокариотам относили </a:t>
            </a:r>
            <a:r>
              <a:rPr lang="ru-RU" b="1" dirty="0" err="1" smtClean="0"/>
              <a:t>архебактерии</a:t>
            </a:r>
            <a:r>
              <a:rPr lang="ru-RU" b="1" dirty="0" smtClean="0"/>
              <a:t>, по многим признакам отличающиеся от других представителей этой группы микроорганизмов, но также состоящие всего из одной клетки без обособленного ядра, но с молекулой ДНК в виде двойной спирали. Когда год назад геном </a:t>
            </a:r>
            <a:r>
              <a:rPr lang="ru-RU" b="1" dirty="0" err="1" smtClean="0"/>
              <a:t>архебактерий</a:t>
            </a:r>
            <a:r>
              <a:rPr lang="ru-RU" b="1" dirty="0" smtClean="0"/>
              <a:t> расшифровали, стало ясно, что это отдельная ветвь на эволюционном древе.</a:t>
            </a:r>
          </a:p>
          <a:p>
            <a:endParaRPr lang="ru-RU" dirty="0"/>
          </a:p>
        </p:txBody>
      </p:sp>
      <p:pic>
        <p:nvPicPr>
          <p:cNvPr id="4" name="Picture 6" descr="800px-DNA_Under_electron_microscope_Image_3576B-PH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-1"/>
            <a:ext cx="2555777" cy="1556793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ЗАДАЧИ НА БУДУЩЕЕ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</a:rPr>
              <a:t>С учетом постоянного наращивания темпов работ руководители проекта заявили в конце 1998 г., что проект будет выполнен гораздо раньше, чем планировалось, и сформулировали задачи на ближайшую перспективу: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2001 г.</a:t>
            </a:r>
            <a:r>
              <a:rPr lang="ru-RU" dirty="0" smtClean="0"/>
              <a:t> </a:t>
            </a:r>
            <a:r>
              <a:rPr lang="ru-RU" b="1" dirty="0" smtClean="0"/>
              <a:t>— предварительный анализ генома человека;</a:t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2002 г.</a:t>
            </a:r>
            <a:r>
              <a:rPr lang="ru-RU" b="1" dirty="0" smtClean="0"/>
              <a:t> — расшифровка генома плодовой мухи </a:t>
            </a:r>
            <a:r>
              <a:rPr lang="ru-RU" b="1" dirty="0" err="1" smtClean="0"/>
              <a:t>Drosophila</a:t>
            </a:r>
            <a:r>
              <a:rPr lang="ru-RU" b="1" dirty="0" smtClean="0"/>
              <a:t> </a:t>
            </a:r>
            <a:r>
              <a:rPr lang="ru-RU" b="1" dirty="0" err="1" smtClean="0"/>
              <a:t>melanogaster</a:t>
            </a:r>
            <a:r>
              <a:rPr lang="ru-RU" b="1" dirty="0" smtClean="0"/>
              <a:t>;</a:t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2003 г. </a:t>
            </a:r>
            <a:r>
              <a:rPr lang="ru-RU" b="1" dirty="0" smtClean="0"/>
              <a:t>— создание полных карт генома человека;</a:t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2005 г. </a:t>
            </a:r>
            <a:r>
              <a:rPr lang="ru-RU" b="1" dirty="0" smtClean="0"/>
              <a:t>— расшифровка генома мыши с использованием методов </a:t>
            </a:r>
            <a:r>
              <a:rPr lang="ru-RU" b="1" dirty="0" smtClean="0"/>
              <a:t>с ДНК </a:t>
            </a:r>
            <a:r>
              <a:rPr lang="ru-RU" b="1" dirty="0" smtClean="0"/>
              <a:t>и искусственных хромосом дрожжей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188640"/>
            <a:ext cx="9144000" cy="666936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/>
              <a:t>Основным </a:t>
            </a:r>
            <a:r>
              <a:rPr lang="ru-RU" b="1" dirty="0" smtClean="0"/>
              <a:t>постулатом  теории было </a:t>
            </a:r>
            <a:r>
              <a:rPr lang="ru-RU" b="1" dirty="0" smtClean="0"/>
              <a:t>то, что спонтанно возникавшие в первичном "бульоне" белковоподобные соединения объединялись в </a:t>
            </a:r>
            <a:r>
              <a:rPr lang="ru-RU" b="1" i="1" dirty="0" err="1" smtClean="0">
                <a:solidFill>
                  <a:srgbClr val="C00000"/>
                </a:solidFill>
              </a:rPr>
              <a:t>коацерватные</a:t>
            </a:r>
            <a:r>
              <a:rPr lang="ru-RU" b="1" i="1" dirty="0" smtClean="0">
                <a:solidFill>
                  <a:srgbClr val="C00000"/>
                </a:solidFill>
              </a:rPr>
              <a:t> капли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/>
              <a:t>- обособленные коллоидные системы, плавающие в более разбавленном водном растворе. Это давало главную предпосылку возникновения организмов - обособление некой биохимической системы от окружающей </a:t>
            </a:r>
            <a:r>
              <a:rPr lang="ru-RU" b="1" dirty="0" smtClean="0"/>
              <a:t>среды. </a:t>
            </a:r>
            <a:r>
              <a:rPr lang="ru-RU" b="1" dirty="0" smtClean="0"/>
              <a:t>Так как некоторые белковоподобные соединения </a:t>
            </a:r>
            <a:r>
              <a:rPr lang="ru-RU" b="1" dirty="0" err="1" smtClean="0"/>
              <a:t>коацерватных</a:t>
            </a:r>
            <a:r>
              <a:rPr lang="ru-RU" b="1" dirty="0" smtClean="0"/>
              <a:t> капель могли обладать каталитической активностью, то появлялась возможность прохождения биохимических реакций синтеза внутри капель - возникало подобие ассимиляции, а значит, роста коацервата с последующим его распадом на части - размножением. Ассимилирующий, растущий и размножающийся делением коацерват рассматривался как прообраз живой </a:t>
            </a:r>
            <a:r>
              <a:rPr lang="ru-RU" b="1" dirty="0" smtClean="0"/>
              <a:t>клетки.</a:t>
            </a:r>
            <a:endParaRPr lang="ru-RU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ЗАДАЧИ НА БУДУЩЕЕ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987824" y="1589566"/>
            <a:ext cx="6156176" cy="526843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3100" b="1" dirty="0" smtClean="0"/>
              <a:t>Помимо </a:t>
            </a:r>
            <a:r>
              <a:rPr lang="ru-RU" sz="3100" b="1" dirty="0" smtClean="0"/>
              <a:t>целей</a:t>
            </a:r>
            <a:r>
              <a:rPr lang="ru-RU" sz="3100" b="1" dirty="0" smtClean="0"/>
              <a:t>, официально включенных в международный проект, поддерживаемый США и рядом других стран на правительственном уровне, некоторые исследовательские центры объявили о задачах, которые будут решаться в основном за счет грантов и пожертвований. Так, </a:t>
            </a:r>
            <a:r>
              <a:rPr lang="ru-RU" sz="3100" b="1" dirty="0" smtClean="0">
                <a:solidFill>
                  <a:srgbClr val="C00000"/>
                </a:solidFill>
              </a:rPr>
              <a:t>ученые Калифорнийского университета (Беркли), </a:t>
            </a:r>
            <a:r>
              <a:rPr lang="ru-RU" sz="3100" b="1" dirty="0" err="1" smtClean="0">
                <a:solidFill>
                  <a:srgbClr val="C00000"/>
                </a:solidFill>
              </a:rPr>
              <a:t>Орегонского</a:t>
            </a:r>
            <a:r>
              <a:rPr lang="ru-RU" sz="3100" b="1" dirty="0" smtClean="0">
                <a:solidFill>
                  <a:srgbClr val="C00000"/>
                </a:solidFill>
              </a:rPr>
              <a:t> университета и Центра Ф.Хатчинсона по исследованию рака начали расшифровку генома собаки.</a:t>
            </a:r>
          </a:p>
          <a:p>
            <a:pPr>
              <a:buNone/>
            </a:pPr>
            <a:r>
              <a:rPr lang="ru-RU" sz="3100" b="1" dirty="0" smtClean="0">
                <a:solidFill>
                  <a:srgbClr val="C00000"/>
                </a:solidFill>
              </a:rPr>
              <a:t> </a:t>
            </a:r>
            <a:endParaRPr lang="ru-RU" sz="31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65538" name="Picture 2" descr="E:\школа\уроки биологии\биохимия электив\Новая папка (2)\239px-799px-DNA_Overview_rus2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2088232" cy="5224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школа\рисунки к проектам\фотоколлаж\sci_480x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bestreferat.ru/images/ref/49/40444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081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92080" y="2420888"/>
            <a:ext cx="3851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Схематическое представление пути происхождения жизни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согласно </a:t>
            </a:r>
            <a:r>
              <a:rPr lang="ru-RU" sz="2400" b="1" dirty="0" err="1">
                <a:solidFill>
                  <a:srgbClr val="C00000"/>
                </a:solidFill>
              </a:rPr>
              <a:t>белково</a:t>
            </a:r>
            <a:r>
              <a:rPr lang="ru-RU" sz="2400" b="1" dirty="0">
                <a:solidFill>
                  <a:srgbClr val="C00000"/>
                </a:solidFill>
              </a:rPr>
              <a:t> - </a:t>
            </a:r>
            <a:r>
              <a:rPr lang="ru-RU" sz="2400" b="1" dirty="0" err="1">
                <a:solidFill>
                  <a:srgbClr val="C00000"/>
                </a:solidFill>
              </a:rPr>
              <a:t>коацерватной</a:t>
            </a:r>
            <a:r>
              <a:rPr lang="ru-RU" sz="2400" b="1" dirty="0">
                <a:solidFill>
                  <a:srgbClr val="C00000"/>
                </a:solidFill>
              </a:rPr>
              <a:t> теории А.И. Опарина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Накопление знаний о генетическом коде, нуклеиновых кислотах и биосинтезе белков привело к утверждению принципиально новой идеи о том, что все начиналось вовсе не с белков, а с РНК. Нуклеиновые кислоты являются единственным типом биологических полимеров, макромолекулярная структура которых, благодаря принципу комплементарности при синтезе новых цепей, обеспечивает возможность копирования собственной линейной последовательности </a:t>
            </a:r>
            <a:r>
              <a:rPr lang="ru-RU" dirty="0" err="1" smtClean="0"/>
              <a:t>мономерных</a:t>
            </a:r>
            <a:r>
              <a:rPr lang="ru-RU" dirty="0" smtClean="0"/>
              <a:t> звеньев, другими словами, возможность воспроизведения (репликации) полимера, его микроструктуры. Поэтому только нуклеиновые кислоты, но не белки, могут быть генетическим материалом, то есть воспроизводимыми молекулами, повторяющими свою специфическую микроструктуру в поколениях.</a:t>
            </a:r>
            <a:endParaRPr lang="ru-RU" dirty="0"/>
          </a:p>
        </p:txBody>
      </p:sp>
      <p:pic>
        <p:nvPicPr>
          <p:cNvPr id="24578" name="Picture 2" descr="E:\школа\рисунки к проектам\фотоколлаж\8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23728" cy="16284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Именно </a:t>
            </a:r>
            <a:r>
              <a:rPr lang="ru-RU" sz="3600" b="1" dirty="0" smtClean="0"/>
              <a:t>РНК, а не ДНК, могла представлять собой первичный генетический </a:t>
            </a:r>
            <a:r>
              <a:rPr lang="ru-RU" sz="3600" b="1" dirty="0" smtClean="0"/>
              <a:t>материал: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506916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Во-первых</a:t>
            </a:r>
            <a:r>
              <a:rPr lang="ru-RU" i="1" dirty="0" smtClean="0">
                <a:solidFill>
                  <a:srgbClr val="C00000"/>
                </a:solidFill>
              </a:rPr>
              <a:t>,</a:t>
            </a:r>
            <a:r>
              <a:rPr lang="ru-RU" i="1" dirty="0" smtClean="0"/>
              <a:t> </a:t>
            </a:r>
            <a:r>
              <a:rPr lang="ru-RU" b="1" dirty="0" smtClean="0"/>
              <a:t>и в химическом синтезе, и в биохимических реакциях </a:t>
            </a:r>
            <a:r>
              <a:rPr lang="ru-RU" b="1" dirty="0" err="1" smtClean="0"/>
              <a:t>рибонуклеотиды</a:t>
            </a:r>
            <a:r>
              <a:rPr lang="ru-RU" b="1" dirty="0" smtClean="0"/>
              <a:t> предшествуют </a:t>
            </a:r>
            <a:r>
              <a:rPr lang="ru-RU" b="1" dirty="0" err="1" smtClean="0"/>
              <a:t>дезоксирибонуклеотидам</a:t>
            </a:r>
            <a:r>
              <a:rPr lang="ru-RU" b="1" dirty="0" smtClean="0"/>
              <a:t>; </a:t>
            </a:r>
            <a:r>
              <a:rPr lang="ru-RU" b="1" dirty="0" err="1" smtClean="0"/>
              <a:t>дезоксирибонуклеотиды</a:t>
            </a:r>
            <a:r>
              <a:rPr lang="ru-RU" b="1" dirty="0" smtClean="0"/>
              <a:t> - продукты модификации </a:t>
            </a:r>
            <a:r>
              <a:rPr lang="ru-RU" b="1" dirty="0" err="1" smtClean="0"/>
              <a:t>рибонуклеотидов</a:t>
            </a:r>
            <a:r>
              <a:rPr lang="ru-RU" b="1" dirty="0" smtClean="0"/>
              <a:t>.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Во-вторых,</a:t>
            </a:r>
            <a:r>
              <a:rPr lang="ru-RU" b="1" i="1" dirty="0" smtClean="0"/>
              <a:t> </a:t>
            </a:r>
            <a:r>
              <a:rPr lang="ru-RU" b="1" dirty="0" smtClean="0"/>
              <a:t>в самых древних, универсальных процессах жизненного метаболизма широко представлены именно </a:t>
            </a:r>
            <a:r>
              <a:rPr lang="ru-RU" b="1" dirty="0" err="1" smtClean="0"/>
              <a:t>рибонуклеотиды</a:t>
            </a:r>
            <a:r>
              <a:rPr lang="ru-RU" b="1" dirty="0" smtClean="0"/>
              <a:t>, а не </a:t>
            </a:r>
            <a:r>
              <a:rPr lang="ru-RU" b="1" dirty="0" err="1" smtClean="0"/>
              <a:t>дезоксирибонуклеотиды</a:t>
            </a:r>
            <a:r>
              <a:rPr lang="ru-RU" b="1" dirty="0" smtClean="0"/>
              <a:t>, включая основные энергетические носители типа </a:t>
            </a:r>
            <a:r>
              <a:rPr lang="ru-RU" b="1" dirty="0" err="1" smtClean="0"/>
              <a:t>рибонуклеозид-полифосфатов</a:t>
            </a:r>
            <a:r>
              <a:rPr lang="ru-RU" b="1" dirty="0" smtClean="0"/>
              <a:t> (АТФ и т.п.).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Свойства РНК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В-третьих</a:t>
            </a:r>
            <a:r>
              <a:rPr lang="ru-RU" i="1" dirty="0" smtClean="0">
                <a:solidFill>
                  <a:srgbClr val="C00000"/>
                </a:solidFill>
              </a:rPr>
              <a:t>,</a:t>
            </a:r>
            <a:r>
              <a:rPr lang="ru-RU" i="1" dirty="0" smtClean="0"/>
              <a:t> </a:t>
            </a:r>
            <a:r>
              <a:rPr lang="ru-RU" b="1" dirty="0" smtClean="0"/>
              <a:t>репликация РНК может происходить без какого бы то ни было участия ДНК, а механизм редупликации ДНК даже в современном живом мире требует обязательного участия </a:t>
            </a:r>
            <a:r>
              <a:rPr lang="ru-RU" b="1" dirty="0" err="1" smtClean="0"/>
              <a:t>РНК-затравки</a:t>
            </a:r>
            <a:r>
              <a:rPr lang="ru-RU" b="1" dirty="0" smtClean="0"/>
              <a:t> в инициации синтеза цепи ДНК.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В-четвертых,</a:t>
            </a:r>
            <a:r>
              <a:rPr lang="ru-RU" b="1" i="1" dirty="0" smtClean="0"/>
              <a:t> </a:t>
            </a:r>
            <a:r>
              <a:rPr lang="ru-RU" b="1" dirty="0" smtClean="0"/>
              <a:t>обладая всеми теми же матричными и генетическими функциями, что и ДНК, РНК способна также к выполнению ряда функций, присущих белкам, включая катализ химических реакций. Таким образом, имеются все основания рассматривать ДНК как более позднее эволюционное приобретение - как модификацию РНК, специализированную для выполнения функции воспроизведения и хранения уникальных копий генов в составе клеточного генома без непосредственного участия в биосинтезе белков.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bestreferat.ru/images/ref/50/40445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99992" y="2060848"/>
            <a:ext cx="46440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Схематическое представление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пути происхождения жизни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согласно современной концепции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первичности мира РНК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63</TotalTime>
  <Words>1728</Words>
  <Application>Microsoft Office PowerPoint</Application>
  <PresentationFormat>Экран (4:3)</PresentationFormat>
  <Paragraphs>93</Paragraphs>
  <Slides>30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Arial</vt:lpstr>
      <vt:lpstr>Обычная</vt:lpstr>
      <vt:lpstr>Проект «Геном человека». Концепция «Мир РНК».</vt:lpstr>
      <vt:lpstr>Мир РНК</vt:lpstr>
      <vt:lpstr>Слайд 3</vt:lpstr>
      <vt:lpstr>Слайд 4</vt:lpstr>
      <vt:lpstr>Слайд 5</vt:lpstr>
      <vt:lpstr>Слайд 6</vt:lpstr>
      <vt:lpstr>Именно РНК, а не ДНК, могла представлять собой первичный генетический материал:</vt:lpstr>
      <vt:lpstr>Свойства РНК</vt:lpstr>
      <vt:lpstr>Слайд 9</vt:lpstr>
      <vt:lpstr>Слайд 10</vt:lpstr>
      <vt:lpstr>Слайд 11</vt:lpstr>
      <vt:lpstr>Первичный аппарат биосинтеза белка включал.</vt:lpstr>
      <vt:lpstr> Мультифункциональность РНК: </vt:lpstr>
      <vt:lpstr> Мультифункциональность РНК: </vt:lpstr>
      <vt:lpstr> Мультифункциональность РНК: </vt:lpstr>
      <vt:lpstr> Мультифункциональность РНК: </vt:lpstr>
      <vt:lpstr> Мультифункциональность РНК: </vt:lpstr>
      <vt:lpstr>Ученые изучавшие ДНК</vt:lpstr>
      <vt:lpstr>Структура ДНК</vt:lpstr>
      <vt:lpstr> Проект «Геном человека» </vt:lpstr>
      <vt:lpstr>Слайд 21</vt:lpstr>
      <vt:lpstr> ЧТО ТАКОЕ "ГЕНОМ ЧЕЛОВЕКА"? </vt:lpstr>
      <vt:lpstr>ВЕХИ ПРОЕКТА</vt:lpstr>
      <vt:lpstr> РЕЗУЛЬТАТЫ:  </vt:lpstr>
      <vt:lpstr>Изученные гены человека</vt:lpstr>
      <vt:lpstr>Функции генов</vt:lpstr>
      <vt:lpstr>Повреждения генов и наследственные болезни</vt:lpstr>
      <vt:lpstr>Молекулярные механизмы эволюции </vt:lpstr>
      <vt:lpstr>ЗАДАЧИ НА БУДУЩЕЕ</vt:lpstr>
      <vt:lpstr>ЗАДАЧИ НА БУДУЩЕЕ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Нуклеиновые кислоты-ДНК</dc:title>
  <dc:creator>User</dc:creator>
  <cp:lastModifiedBy>лариса</cp:lastModifiedBy>
  <cp:revision>8</cp:revision>
  <dcterms:created xsi:type="dcterms:W3CDTF">2009-05-06T17:29:16Z</dcterms:created>
  <dcterms:modified xsi:type="dcterms:W3CDTF">2011-02-13T17:52:14Z</dcterms:modified>
</cp:coreProperties>
</file>