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3" r:id="rId3"/>
    <p:sldId id="271" r:id="rId4"/>
    <p:sldId id="258" r:id="rId5"/>
    <p:sldId id="272" r:id="rId6"/>
    <p:sldId id="259" r:id="rId7"/>
    <p:sldId id="264" r:id="rId8"/>
    <p:sldId id="262" r:id="rId9"/>
    <p:sldId id="260" r:id="rId10"/>
    <p:sldId id="266" r:id="rId11"/>
    <p:sldId id="267" r:id="rId12"/>
    <p:sldId id="26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 varScale="1">
        <p:scale>
          <a:sx n="70" d="100"/>
          <a:sy n="70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2BE380-F987-43C0-959E-E2C7F1E7F89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53ED5C-8E18-4156-8569-6F6C1CC4806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3608" y="2492896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«Задачи динамического характера как средство формирования элементов исследовательской деятельности на уроках математики в 9 классе»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9592" y="5013176"/>
            <a:ext cx="7854950" cy="13681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Автор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Грамзина</a:t>
            </a:r>
            <a:r>
              <a:rPr lang="ru-RU" dirty="0" smtClean="0">
                <a:solidFill>
                  <a:schemeClr val="tx1"/>
                </a:solidFill>
              </a:rPr>
              <a:t> Татьяна Владимировна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971600" y="764703"/>
            <a:ext cx="8172400" cy="5256585"/>
          </a:xfrm>
        </p:spPr>
        <p:txBody>
          <a:bodyPr>
            <a:normAutofit fontScale="85000" lnSpcReduction="20000"/>
          </a:bodyPr>
          <a:lstStyle/>
          <a:p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</a:rPr>
              <a:t>Второй этап.</a:t>
            </a:r>
          </a:p>
          <a:p>
            <a:r>
              <a:rPr lang="ru-RU" sz="3000" b="1" i="1" dirty="0" smtClean="0"/>
              <a:t> </a:t>
            </a:r>
            <a:r>
              <a:rPr lang="ru-RU" sz="3000" dirty="0" smtClean="0"/>
              <a:t>Учащимся предлагается не сразу приступать к решению, сначала рассмотреть серию подготовительных заданий.</a:t>
            </a:r>
          </a:p>
          <a:p>
            <a:endParaRPr lang="ru-RU" sz="3000" dirty="0" smtClean="0"/>
          </a:p>
          <a:p>
            <a:r>
              <a:rPr lang="ru-RU" sz="3000" dirty="0" smtClean="0"/>
              <a:t>Решите уравнения:</a:t>
            </a:r>
          </a:p>
          <a:p>
            <a:r>
              <a:rPr lang="ru-RU" sz="3000" dirty="0" smtClean="0"/>
              <a:t>А) (х-2)(х+2)(х-3)=0;</a:t>
            </a:r>
          </a:p>
          <a:p>
            <a:r>
              <a:rPr lang="ru-RU" sz="3000" dirty="0" smtClean="0"/>
              <a:t>Б) (х-3)(х</a:t>
            </a:r>
            <a:r>
              <a:rPr lang="ru-RU" sz="3000" baseline="30000" dirty="0" smtClean="0"/>
              <a:t>2</a:t>
            </a:r>
            <a:r>
              <a:rPr lang="ru-RU" sz="3000" dirty="0" smtClean="0"/>
              <a:t>-4)=0;</a:t>
            </a:r>
          </a:p>
          <a:p>
            <a:r>
              <a:rPr lang="ru-RU" sz="3000" dirty="0" smtClean="0"/>
              <a:t>В) х</a:t>
            </a:r>
            <a:r>
              <a:rPr lang="ru-RU" sz="3000" baseline="30000" dirty="0" smtClean="0"/>
              <a:t>2</a:t>
            </a:r>
            <a:r>
              <a:rPr lang="ru-RU" sz="3000" dirty="0" smtClean="0"/>
              <a:t>(х-3)-4(х-3)=0;</a:t>
            </a:r>
          </a:p>
          <a:p>
            <a:r>
              <a:rPr lang="ru-RU" sz="3000" dirty="0" smtClean="0"/>
              <a:t>Г) </a:t>
            </a:r>
            <a:r>
              <a:rPr lang="ru-RU" sz="3000" dirty="0" err="1" smtClean="0"/>
              <a:t>х</a:t>
            </a:r>
            <a:r>
              <a:rPr lang="ru-RU" sz="3000" dirty="0" smtClean="0"/>
              <a:t>(х</a:t>
            </a:r>
            <a:r>
              <a:rPr lang="ru-RU" sz="3000" baseline="30000" dirty="0" smtClean="0"/>
              <a:t>2</a:t>
            </a:r>
            <a:r>
              <a:rPr lang="ru-RU" sz="3000" dirty="0" smtClean="0"/>
              <a:t>-4)-3(х</a:t>
            </a:r>
            <a:r>
              <a:rPr lang="ru-RU" sz="3000" baseline="30000" dirty="0" smtClean="0"/>
              <a:t>2</a:t>
            </a:r>
            <a:r>
              <a:rPr lang="ru-RU" sz="3000" dirty="0" smtClean="0"/>
              <a:t>-4)=0</a:t>
            </a:r>
          </a:p>
          <a:p>
            <a:endParaRPr lang="ru-RU" sz="3000" dirty="0" smtClean="0"/>
          </a:p>
          <a:p>
            <a:r>
              <a:rPr lang="ru-RU" sz="3000" dirty="0" smtClean="0"/>
              <a:t>Можно детализировать путем наводящих вопросов.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827584" y="764704"/>
            <a:ext cx="8316416" cy="5472608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</a:rPr>
              <a:t>Третий этап. </a:t>
            </a:r>
          </a:p>
          <a:p>
            <a:r>
              <a:rPr lang="ru-RU" sz="3000" dirty="0" smtClean="0"/>
              <a:t>Наводящие вопросы должны учитывать разную степень подготовленности учащихся.</a:t>
            </a:r>
          </a:p>
          <a:p>
            <a:r>
              <a:rPr lang="ru-RU" sz="3000" u="sng" dirty="0" smtClean="0"/>
              <a:t>Вариант А</a:t>
            </a:r>
            <a:r>
              <a:rPr lang="ru-RU" sz="3000" dirty="0" smtClean="0"/>
              <a:t> для менее подготовленных учащихся, которые нуждаются в подробных подсказках.</a:t>
            </a:r>
          </a:p>
          <a:p>
            <a:endParaRPr lang="ru-RU" sz="3000" dirty="0" smtClean="0"/>
          </a:p>
          <a:p>
            <a:r>
              <a:rPr lang="ru-RU" sz="3000" u="sng" dirty="0" smtClean="0"/>
              <a:t>Вариант В</a:t>
            </a:r>
            <a:r>
              <a:rPr lang="ru-RU" sz="3000" dirty="0" smtClean="0"/>
              <a:t> для учащихся, предпочитающих получить помощь, оставляющую простор для собственного творчества.</a:t>
            </a:r>
          </a:p>
          <a:p>
            <a:endParaRPr lang="ru-RU" sz="3000" dirty="0" smtClean="0"/>
          </a:p>
          <a:p>
            <a:r>
              <a:rPr lang="ru-RU" sz="3000" u="sng" dirty="0" smtClean="0"/>
              <a:t>Вариант С</a:t>
            </a:r>
            <a:r>
              <a:rPr lang="ru-RU" sz="3000" dirty="0" smtClean="0"/>
              <a:t> для учащихся, нуждающихся не в помощи, а в раскрытии перспектив применения тех методов, которые использовались в рассматриваемом задании.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548680"/>
            <a:ext cx="7200800" cy="5623520"/>
          </a:xfrm>
        </p:spPr>
        <p:txBody>
          <a:bodyPr>
            <a:normAutofit/>
          </a:bodyPr>
          <a:lstStyle/>
          <a:p>
            <a:pPr algn="l"/>
            <a:r>
              <a:rPr lang="ru-RU" sz="4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Вариант </a:t>
            </a:r>
            <a:r>
              <a:rPr lang="ru-RU" sz="4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А</a:t>
            </a:r>
          </a:p>
          <a:p>
            <a:pPr lvl="0" algn="l"/>
            <a:r>
              <a:rPr lang="ru-RU" sz="2800" dirty="0"/>
              <a:t>Решите уравнение (а), учитывая, что произведение равно нулю, когда хотя бы один из множителей  равен нулю;</a:t>
            </a:r>
          </a:p>
          <a:p>
            <a:pPr lvl="0" algn="l"/>
            <a:r>
              <a:rPr lang="ru-RU" sz="2800" dirty="0" smtClean="0"/>
              <a:t>1) Сведите </a:t>
            </a:r>
            <a:r>
              <a:rPr lang="ru-RU" sz="2800" dirty="0"/>
              <a:t>уравнение (б) к (а);</a:t>
            </a:r>
          </a:p>
          <a:p>
            <a:pPr lvl="0" algn="l"/>
            <a:r>
              <a:rPr lang="ru-RU" sz="2800" dirty="0" smtClean="0"/>
              <a:t>2) Сведите </a:t>
            </a:r>
            <a:r>
              <a:rPr lang="ru-RU" sz="2800" dirty="0"/>
              <a:t>уравнение (в) к (а);</a:t>
            </a:r>
          </a:p>
          <a:p>
            <a:pPr lvl="0" algn="l"/>
            <a:r>
              <a:rPr lang="ru-RU" sz="2800" dirty="0" smtClean="0"/>
              <a:t>3) Сведите </a:t>
            </a:r>
            <a:r>
              <a:rPr lang="ru-RU" sz="2800" dirty="0"/>
              <a:t>уравнение (г) к (а);</a:t>
            </a:r>
          </a:p>
          <a:p>
            <a:pPr lvl="0" algn="l"/>
            <a:r>
              <a:rPr lang="ru-RU" sz="2800" dirty="0" smtClean="0"/>
              <a:t>4) Сведите </a:t>
            </a:r>
            <a:r>
              <a:rPr lang="ru-RU" sz="2800" dirty="0"/>
              <a:t>уравнение (*), сведя его методом группировки слагаемых к уравнению (а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043608" y="692150"/>
            <a:ext cx="8100392" cy="5329238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Вариант В</a:t>
            </a:r>
          </a:p>
          <a:p>
            <a:pPr lvl="0"/>
            <a:r>
              <a:rPr lang="ru-RU" sz="2800" dirty="0" smtClean="0"/>
              <a:t>Решите уравнение (а);</a:t>
            </a:r>
          </a:p>
          <a:p>
            <a:pPr lvl="0"/>
            <a:r>
              <a:rPr lang="ru-RU" sz="2800" dirty="0" smtClean="0"/>
              <a:t>Решите уравнение (б);</a:t>
            </a:r>
          </a:p>
          <a:p>
            <a:pPr lvl="0"/>
            <a:r>
              <a:rPr lang="ru-RU" sz="2800" dirty="0" smtClean="0"/>
              <a:t>Можно ли свести уравнения (в) и (г) к уравнению (а) или (б)?</a:t>
            </a:r>
          </a:p>
          <a:p>
            <a:pPr lvl="0"/>
            <a:r>
              <a:rPr lang="ru-RU" sz="2800" dirty="0" smtClean="0"/>
              <a:t>Какие из уравнений (а)-(г) эквивалентны уравнению (*)?</a:t>
            </a:r>
          </a:p>
          <a:p>
            <a:pPr lvl="0"/>
            <a:r>
              <a:rPr lang="ru-RU" sz="2800" dirty="0" smtClean="0"/>
              <a:t>Каким способом преобразования выражений нужно воспользоваться, чтобы решить уравнение (*)?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8007424" cy="648072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Вариант С</a:t>
            </a:r>
            <a:br>
              <a:rPr lang="ru-RU" sz="5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628800"/>
            <a:ext cx="6624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800" dirty="0" smtClean="0"/>
              <a:t>Найдите связь между уравнениями (а)-(г);</a:t>
            </a:r>
          </a:p>
          <a:p>
            <a:pPr lvl="0">
              <a:buFont typeface="Wingdings" pitchFamily="2" charset="2"/>
              <a:buChar char="§"/>
            </a:pPr>
            <a:endParaRPr lang="ru-RU" sz="2800" dirty="0" smtClean="0"/>
          </a:p>
          <a:p>
            <a:pPr lvl="0">
              <a:buFont typeface="Wingdings" pitchFamily="2" charset="2"/>
              <a:buChar char="§"/>
            </a:pPr>
            <a:r>
              <a:rPr lang="ru-RU" sz="2800" dirty="0" smtClean="0"/>
              <a:t>Сведите уравнение (*) к уравнению (а) и решите его;</a:t>
            </a:r>
          </a:p>
          <a:p>
            <a:pPr lvl="0">
              <a:buFont typeface="Wingdings" pitchFamily="2" charset="2"/>
              <a:buChar char="§"/>
            </a:pPr>
            <a:endParaRPr lang="ru-RU" sz="2800" dirty="0" smtClean="0"/>
          </a:p>
          <a:p>
            <a:pPr lvl="0">
              <a:buFont typeface="Wingdings" pitchFamily="2" charset="2"/>
              <a:buChar char="§"/>
            </a:pPr>
            <a:r>
              <a:rPr lang="ru-RU" sz="2800" dirty="0" smtClean="0"/>
              <a:t>Как называется этот способ решения уравнений? Приведите пример уравнения, решаемого этим способом.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548680"/>
            <a:ext cx="7772400" cy="1152128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/>
              <a:t>Вывод: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811145" cy="38164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Формирование на уроках исследовательских умений помогает учащимся подходить к решению задач более сознательно и не бояться незнакомых задачных ситуаций.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11560" y="1052736"/>
            <a:ext cx="7810500" cy="47513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Одной из основных задач средней школы </a:t>
            </a:r>
            <a:r>
              <a:rPr lang="ru-RU" sz="3600" dirty="0" smtClean="0"/>
              <a:t>является воспитание человека, способного </a:t>
            </a:r>
            <a:r>
              <a:rPr lang="ru-RU" sz="3600" u="sng" dirty="0" smtClean="0"/>
              <a:t>самостоятельно решать жизненные и предметные задачи</a:t>
            </a:r>
            <a:r>
              <a:rPr lang="ru-RU" sz="3600" dirty="0" smtClean="0"/>
              <a:t>, уметь использовать свои знания в новых незнакомых ситуациях.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55576" y="980728"/>
            <a:ext cx="7810500" cy="49688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4000" dirty="0" smtClean="0"/>
              <a:t>Организация на уроках исследовательской деятельности позволяет формировать такие качества</a:t>
            </a:r>
          </a:p>
          <a:p>
            <a:pPr>
              <a:buNone/>
            </a:pPr>
            <a:r>
              <a:rPr lang="ru-RU" sz="4000" dirty="0" smtClean="0"/>
              <a:t>                           </a:t>
            </a:r>
            <a:r>
              <a:rPr lang="ru-RU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sz="40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1052736"/>
            <a:ext cx="7344816" cy="525658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Определение:</a:t>
            </a:r>
          </a:p>
          <a:p>
            <a:pPr algn="l"/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Исследовательский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метод обучения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ru-RU" sz="2800" dirty="0"/>
              <a:t>организация поисковой, познавательной деятельности учащихся путем постановки учителем познавательных и практических задач, требующих самостоятельного творческого решения</a:t>
            </a:r>
            <a:r>
              <a:rPr lang="ru-RU" sz="2800" dirty="0" smtClean="0"/>
              <a:t>.</a:t>
            </a:r>
          </a:p>
          <a:p>
            <a:pPr algn="l"/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7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Исследовательский метод способствует ликвидации системы заучивания </a:t>
            </a:r>
            <a:r>
              <a:rPr lang="ru-RU" sz="2800" dirty="0" smtClean="0"/>
              <a:t>учебного материала, формированию готовности к самостоятельной умственной деятельности школьников, создавая в школе атмосферу </a:t>
            </a:r>
            <a:r>
              <a:rPr lang="ru-RU" sz="2800" u="sng" dirty="0" smtClean="0"/>
              <a:t>увлеченности учением</a:t>
            </a:r>
            <a:r>
              <a:rPr lang="ru-RU" sz="2800" dirty="0" smtClean="0"/>
              <a:t>, доставляя учащимся </a:t>
            </a:r>
            <a:r>
              <a:rPr lang="ru-RU" sz="2800" u="sng" dirty="0" smtClean="0"/>
              <a:t>радость самостоятельного поиска и открытия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44824"/>
            <a:ext cx="5516016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548680"/>
            <a:ext cx="6984776" cy="56235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600" u="sng" dirty="0" smtClean="0"/>
              <a:t>Большинство исследовательских заданий в школе </a:t>
            </a:r>
            <a:r>
              <a:rPr lang="ru-RU" sz="2600" dirty="0" smtClean="0"/>
              <a:t>– небольшие поисковые задачи, требующие, однако, всех этапов исследования:</a:t>
            </a:r>
          </a:p>
          <a:p>
            <a:pPr algn="l">
              <a:buFont typeface="Wingdings" pitchFamily="2" charset="2"/>
              <a:buChar char="q"/>
            </a:pPr>
            <a:r>
              <a:rPr lang="ru-RU" sz="2600" dirty="0" smtClean="0"/>
              <a:t>наблюдения и изучения фактов и   явления; </a:t>
            </a:r>
          </a:p>
          <a:p>
            <a:pPr algn="l">
              <a:buFont typeface="Wingdings" pitchFamily="2" charset="2"/>
              <a:buChar char="q"/>
            </a:pPr>
            <a:r>
              <a:rPr lang="ru-RU" sz="2600" dirty="0" smtClean="0"/>
              <a:t>постановки задачи (выявление непонятных явлений, подлежащих исследованию);</a:t>
            </a:r>
          </a:p>
          <a:p>
            <a:pPr algn="l">
              <a:buFont typeface="Wingdings" pitchFamily="2" charset="2"/>
              <a:buChar char="q"/>
            </a:pPr>
            <a:r>
              <a:rPr lang="ru-RU" sz="2600" dirty="0" smtClean="0"/>
              <a:t>выдвижения гипотез;</a:t>
            </a:r>
          </a:p>
          <a:p>
            <a:pPr algn="l">
              <a:buFont typeface="Wingdings" pitchFamily="2" charset="2"/>
              <a:buChar char="q"/>
            </a:pPr>
            <a:r>
              <a:rPr lang="ru-RU" sz="2600" dirty="0" smtClean="0"/>
              <a:t>построения и осуществления плана;</a:t>
            </a:r>
          </a:p>
          <a:p>
            <a:pPr algn="l">
              <a:buFont typeface="Wingdings" pitchFamily="2" charset="2"/>
              <a:buChar char="q"/>
            </a:pPr>
            <a:r>
              <a:rPr lang="ru-RU" sz="2600" dirty="0" smtClean="0"/>
              <a:t>выявления связей изучаемого явления с другими;</a:t>
            </a:r>
          </a:p>
          <a:p>
            <a:pPr algn="l">
              <a:buFont typeface="Wingdings" pitchFamily="2" charset="2"/>
              <a:buChar char="q"/>
            </a:pPr>
            <a:r>
              <a:rPr lang="ru-RU" sz="2600" dirty="0" smtClean="0"/>
              <a:t>решения, его объяснения и проверки,</a:t>
            </a:r>
          </a:p>
          <a:p>
            <a:pPr algn="l">
              <a:buFont typeface="Wingdings" pitchFamily="2" charset="2"/>
              <a:buChar char="q"/>
            </a:pPr>
            <a:r>
              <a:rPr lang="ru-RU" sz="2600" dirty="0" smtClean="0"/>
              <a:t>выводов о возможном и необходимом применении полученных знаний.</a:t>
            </a:r>
          </a:p>
          <a:p>
            <a:pPr>
              <a:buFont typeface="Wingdings" pitchFamily="2" charset="2"/>
              <a:buChar char="q"/>
            </a:pPr>
            <a:endParaRPr lang="ru-RU" sz="2000" dirty="0" smtClean="0"/>
          </a:p>
          <a:p>
            <a:pPr lvl="0">
              <a:buFont typeface="Wingdings" pitchFamily="2" charset="2"/>
              <a:buChar char="q"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83568" y="908720"/>
            <a:ext cx="8460432" cy="5257130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    Речь идет о следующих принципах построения системы задач по математике: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/>
              <a:t>Постепенное усложнение задач на каждом этапе формирования элементов исследовательской деятельности;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/>
              <a:t>Наведение на «открытие» неизвестных закономерностей в процессе решения задач;</a:t>
            </a:r>
          </a:p>
          <a:p>
            <a:pPr lvl="0">
              <a:buFont typeface="Wingdings" pitchFamily="2" charset="2"/>
              <a:buChar char="q"/>
            </a:pPr>
            <a:r>
              <a:rPr lang="ru-RU" sz="2800" dirty="0" smtClean="0"/>
              <a:t>Потенциальные возможности задач для постановки взаимосвязанных проблем с целью нахождения путей их решения;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75432" cy="562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Задача динамического характера</a:t>
            </a:r>
            <a:endParaRPr lang="ru-RU" sz="3600" dirty="0"/>
          </a:p>
        </p:txBody>
      </p:sp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043608" y="1196752"/>
            <a:ext cx="7306816" cy="4752528"/>
          </a:xfrm>
        </p:spPr>
        <p:txBody>
          <a:bodyPr>
            <a:noAutofit/>
          </a:bodyPr>
          <a:lstStyle/>
          <a:p>
            <a:pPr algn="l"/>
            <a:r>
              <a:rPr lang="ru-RU" sz="2600" dirty="0" smtClean="0"/>
              <a:t>– это такая дифференцируемая задача, условие которой представляет собой серию различных проблем, способствующих формированию элементов исследовательской деятельности учащихся.</a:t>
            </a:r>
          </a:p>
          <a:p>
            <a:pPr algn="l"/>
            <a:endParaRPr lang="ru-RU" sz="2600" dirty="0" smtClean="0"/>
          </a:p>
          <a:p>
            <a:pPr algn="l"/>
            <a:r>
              <a:rPr lang="ru-RU" sz="2600" dirty="0" smtClean="0"/>
              <a:t>Любая задача (стандартная, нестандартная или задача повышенной трудности) может быть преобразована в задачу динамического характера.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32" y="476672"/>
            <a:ext cx="6552728" cy="5695528"/>
          </a:xfrm>
        </p:spPr>
        <p:txBody>
          <a:bodyPr>
            <a:normAutofit/>
          </a:bodyPr>
          <a:lstStyle/>
          <a:p>
            <a:pPr algn="l"/>
            <a:r>
              <a:rPr lang="ru-RU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Задача.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l"/>
            <a:r>
              <a:rPr lang="ru-RU" sz="2800" b="1" dirty="0" smtClean="0"/>
              <a:t>Решите </a:t>
            </a:r>
            <a:r>
              <a:rPr lang="ru-RU" sz="2800" b="1" dirty="0"/>
              <a:t>уравнение х</a:t>
            </a:r>
            <a:r>
              <a:rPr lang="ru-RU" sz="2800" b="1" baseline="30000" dirty="0"/>
              <a:t>3</a:t>
            </a:r>
            <a:r>
              <a:rPr lang="ru-RU" sz="2800" b="1" dirty="0"/>
              <a:t> – 3х</a:t>
            </a:r>
            <a:r>
              <a:rPr lang="ru-RU" sz="2800" b="1" baseline="30000" dirty="0"/>
              <a:t>2</a:t>
            </a:r>
            <a:r>
              <a:rPr lang="ru-RU" sz="2800" b="1" dirty="0"/>
              <a:t>-4х+12=0 (*)</a:t>
            </a:r>
          </a:p>
          <a:p>
            <a:pPr algn="l"/>
            <a:endParaRPr lang="ru-RU" sz="2800" i="1" dirty="0" smtClean="0"/>
          </a:p>
          <a:p>
            <a:pPr algn="l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Первый 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этап. </a:t>
            </a:r>
            <a:endParaRPr lang="ru-RU" sz="28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800" dirty="0" smtClean="0"/>
              <a:t>Выбранная </a:t>
            </a:r>
            <a:r>
              <a:rPr lang="ru-RU" sz="2800" dirty="0"/>
              <a:t>задача анализируется с точки зрения ее доступности для самостоятельного решения учащимися</a:t>
            </a:r>
            <a:r>
              <a:rPr lang="ru-RU" sz="2800" dirty="0" smtClean="0"/>
              <a:t>.</a:t>
            </a:r>
          </a:p>
          <a:p>
            <a:pPr algn="l"/>
            <a:endParaRPr lang="ru-RU" sz="2800" dirty="0"/>
          </a:p>
          <a:p>
            <a:pPr algn="l"/>
            <a:r>
              <a:rPr lang="ru-RU" sz="2800" u="sng" dirty="0" smtClean="0"/>
              <a:t>Цель</a:t>
            </a:r>
            <a:r>
              <a:rPr lang="ru-RU" sz="2800" dirty="0" smtClean="0"/>
              <a:t> </a:t>
            </a:r>
            <a:r>
              <a:rPr lang="ru-RU" sz="2800" dirty="0"/>
              <a:t>введения в рассмотрение системы взаимосвязанных задач натолкнуть учащихся на открытие способов решения.</a:t>
            </a:r>
          </a:p>
          <a:p>
            <a:pPr algn="l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608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    «Задачи динамического характера как средство формирования элементов исследовательской деятельности на уроках математики в 9 классе»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</vt:lpstr>
      <vt:lpstr>Презентация PowerPoint</vt:lpstr>
      <vt:lpstr>Задача динамического характера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Вариант С </vt:lpstr>
      <vt:lpstr>Вывод:</vt:lpstr>
    </vt:vector>
  </TitlesOfParts>
  <Company>Kontora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«Самостоятельная деятельность»</dc:title>
  <dc:creator>СЕРГЕЙ</dc:creator>
  <cp:lastModifiedBy>Грамзина Татьяна</cp:lastModifiedBy>
  <cp:revision>19</cp:revision>
  <dcterms:created xsi:type="dcterms:W3CDTF">2012-03-24T09:50:43Z</dcterms:created>
  <dcterms:modified xsi:type="dcterms:W3CDTF">2014-06-10T12:08:55Z</dcterms:modified>
</cp:coreProperties>
</file>