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6" r:id="rId3"/>
    <p:sldId id="257" r:id="rId4"/>
    <p:sldId id="268" r:id="rId5"/>
    <p:sldId id="266" r:id="rId6"/>
    <p:sldId id="272" r:id="rId7"/>
    <p:sldId id="259" r:id="rId8"/>
    <p:sldId id="273" r:id="rId9"/>
    <p:sldId id="260" r:id="rId10"/>
    <p:sldId id="274" r:id="rId11"/>
    <p:sldId id="261" r:id="rId12"/>
    <p:sldId id="280" r:id="rId13"/>
    <p:sldId id="262" r:id="rId14"/>
    <p:sldId id="275" r:id="rId15"/>
    <p:sldId id="263" r:id="rId16"/>
    <p:sldId id="276" r:id="rId17"/>
    <p:sldId id="264" r:id="rId18"/>
    <p:sldId id="277" r:id="rId19"/>
    <p:sldId id="265" r:id="rId20"/>
    <p:sldId id="278" r:id="rId21"/>
    <p:sldId id="267" r:id="rId22"/>
    <p:sldId id="279" r:id="rId23"/>
    <p:sldId id="269" r:id="rId24"/>
    <p:sldId id="270" r:id="rId25"/>
    <p:sldId id="271" r:id="rId26"/>
  </p:sldIdLst>
  <p:sldSz cx="9144000" cy="6858000" type="screen4x3"/>
  <p:notesSz cx="6858000" cy="9144000"/>
  <p:defaultTextStyle>
    <a:defPPr>
      <a:defRPr lang="es-E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showPr>
  <p:clrMru>
    <a:srgbClr val="422C16"/>
    <a:srgbClr val="0C788E"/>
    <a:srgbClr val="025198"/>
    <a:srgbClr val="000099"/>
    <a:srgbClr val="1C1C1C"/>
    <a:srgbClr val="660066"/>
    <a:srgbClr val="000058"/>
    <a:srgbClr val="996633"/>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21491" autoAdjust="0"/>
    <p:restoredTop sz="94652" autoAdjust="0"/>
  </p:normalViewPr>
  <p:slideViewPr>
    <p:cSldViewPr>
      <p:cViewPr varScale="1">
        <p:scale>
          <a:sx n="74" d="100"/>
          <a:sy n="74" d="100"/>
        </p:scale>
        <p:origin x="-504"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lvl1pPr>
              <a:defRPr/>
            </a:lvl1pPr>
          </a:lstStyle>
          <a:p>
            <a:endParaRPr lang="es-ES"/>
          </a:p>
        </p:txBody>
      </p:sp>
      <p:sp>
        <p:nvSpPr>
          <p:cNvPr id="5" name="Нижний колонтитул 4"/>
          <p:cNvSpPr>
            <a:spLocks noGrp="1"/>
          </p:cNvSpPr>
          <p:nvPr>
            <p:ph type="ftr" sz="quarter" idx="11"/>
          </p:nvPr>
        </p:nvSpPr>
        <p:spPr/>
        <p:txBody>
          <a:bodyPr/>
          <a:lstStyle>
            <a:lvl1pPr>
              <a:defRPr/>
            </a:lvl1pPr>
          </a:lstStyle>
          <a:p>
            <a:endParaRPr lang="es-ES"/>
          </a:p>
        </p:txBody>
      </p:sp>
      <p:sp>
        <p:nvSpPr>
          <p:cNvPr id="6" name="Номер слайда 5"/>
          <p:cNvSpPr>
            <a:spLocks noGrp="1"/>
          </p:cNvSpPr>
          <p:nvPr>
            <p:ph type="sldNum" sz="quarter" idx="12"/>
          </p:nvPr>
        </p:nvSpPr>
        <p:spPr/>
        <p:txBody>
          <a:bodyPr/>
          <a:lstStyle>
            <a:lvl1pPr>
              <a:defRPr/>
            </a:lvl1pPr>
          </a:lstStyle>
          <a:p>
            <a:fld id="{901A24FC-999A-4BE8-AC4E-C6F5E288B11C}" type="slidenum">
              <a:rPr lang="es-ES"/>
              <a:pPr/>
              <a:t>‹#›</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es-ES"/>
          </a:p>
        </p:txBody>
      </p:sp>
      <p:sp>
        <p:nvSpPr>
          <p:cNvPr id="5" name="Нижний колонтитул 4"/>
          <p:cNvSpPr>
            <a:spLocks noGrp="1"/>
          </p:cNvSpPr>
          <p:nvPr>
            <p:ph type="ftr" sz="quarter" idx="11"/>
          </p:nvPr>
        </p:nvSpPr>
        <p:spPr/>
        <p:txBody>
          <a:bodyPr/>
          <a:lstStyle>
            <a:lvl1pPr>
              <a:defRPr/>
            </a:lvl1pPr>
          </a:lstStyle>
          <a:p>
            <a:endParaRPr lang="es-ES"/>
          </a:p>
        </p:txBody>
      </p:sp>
      <p:sp>
        <p:nvSpPr>
          <p:cNvPr id="6" name="Номер слайда 5"/>
          <p:cNvSpPr>
            <a:spLocks noGrp="1"/>
          </p:cNvSpPr>
          <p:nvPr>
            <p:ph type="sldNum" sz="quarter" idx="12"/>
          </p:nvPr>
        </p:nvSpPr>
        <p:spPr/>
        <p:txBody>
          <a:bodyPr/>
          <a:lstStyle>
            <a:lvl1pPr>
              <a:defRPr/>
            </a:lvl1pPr>
          </a:lstStyle>
          <a:p>
            <a:fld id="{36553E31-0973-4F08-8497-B5D377516975}" type="slidenum">
              <a:rPr lang="es-ES"/>
              <a:pPr/>
              <a:t>‹#›</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es-ES"/>
          </a:p>
        </p:txBody>
      </p:sp>
      <p:sp>
        <p:nvSpPr>
          <p:cNvPr id="5" name="Нижний колонтитул 4"/>
          <p:cNvSpPr>
            <a:spLocks noGrp="1"/>
          </p:cNvSpPr>
          <p:nvPr>
            <p:ph type="ftr" sz="quarter" idx="11"/>
          </p:nvPr>
        </p:nvSpPr>
        <p:spPr/>
        <p:txBody>
          <a:bodyPr/>
          <a:lstStyle>
            <a:lvl1pPr>
              <a:defRPr/>
            </a:lvl1pPr>
          </a:lstStyle>
          <a:p>
            <a:endParaRPr lang="es-ES"/>
          </a:p>
        </p:txBody>
      </p:sp>
      <p:sp>
        <p:nvSpPr>
          <p:cNvPr id="6" name="Номер слайда 5"/>
          <p:cNvSpPr>
            <a:spLocks noGrp="1"/>
          </p:cNvSpPr>
          <p:nvPr>
            <p:ph type="sldNum" sz="quarter" idx="12"/>
          </p:nvPr>
        </p:nvSpPr>
        <p:spPr/>
        <p:txBody>
          <a:bodyPr/>
          <a:lstStyle>
            <a:lvl1pPr>
              <a:defRPr/>
            </a:lvl1pPr>
          </a:lstStyle>
          <a:p>
            <a:fld id="{C0F0EB1B-1BBE-4F28-AE67-3E5C92D4D75F}" type="slidenum">
              <a:rPr lang="es-ES"/>
              <a:pPr/>
              <a:t>‹#›</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es-ES"/>
          </a:p>
        </p:txBody>
      </p:sp>
      <p:sp>
        <p:nvSpPr>
          <p:cNvPr id="5" name="Нижний колонтитул 4"/>
          <p:cNvSpPr>
            <a:spLocks noGrp="1"/>
          </p:cNvSpPr>
          <p:nvPr>
            <p:ph type="ftr" sz="quarter" idx="11"/>
          </p:nvPr>
        </p:nvSpPr>
        <p:spPr/>
        <p:txBody>
          <a:bodyPr/>
          <a:lstStyle>
            <a:lvl1pPr>
              <a:defRPr/>
            </a:lvl1pPr>
          </a:lstStyle>
          <a:p>
            <a:endParaRPr lang="es-ES"/>
          </a:p>
        </p:txBody>
      </p:sp>
      <p:sp>
        <p:nvSpPr>
          <p:cNvPr id="6" name="Номер слайда 5"/>
          <p:cNvSpPr>
            <a:spLocks noGrp="1"/>
          </p:cNvSpPr>
          <p:nvPr>
            <p:ph type="sldNum" sz="quarter" idx="12"/>
          </p:nvPr>
        </p:nvSpPr>
        <p:spPr/>
        <p:txBody>
          <a:bodyPr/>
          <a:lstStyle>
            <a:lvl1pPr>
              <a:defRPr/>
            </a:lvl1pPr>
          </a:lstStyle>
          <a:p>
            <a:fld id="{6DD0B11D-FC7A-419C-BB14-7193533B284F}" type="slidenum">
              <a:rPr lang="es-ES"/>
              <a:pPr/>
              <a:t>‹#›</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endParaRPr lang="es-ES"/>
          </a:p>
        </p:txBody>
      </p:sp>
      <p:sp>
        <p:nvSpPr>
          <p:cNvPr id="5" name="Нижний колонтитул 4"/>
          <p:cNvSpPr>
            <a:spLocks noGrp="1"/>
          </p:cNvSpPr>
          <p:nvPr>
            <p:ph type="ftr" sz="quarter" idx="11"/>
          </p:nvPr>
        </p:nvSpPr>
        <p:spPr/>
        <p:txBody>
          <a:bodyPr/>
          <a:lstStyle>
            <a:lvl1pPr>
              <a:defRPr/>
            </a:lvl1pPr>
          </a:lstStyle>
          <a:p>
            <a:endParaRPr lang="es-ES"/>
          </a:p>
        </p:txBody>
      </p:sp>
      <p:sp>
        <p:nvSpPr>
          <p:cNvPr id="6" name="Номер слайда 5"/>
          <p:cNvSpPr>
            <a:spLocks noGrp="1"/>
          </p:cNvSpPr>
          <p:nvPr>
            <p:ph type="sldNum" sz="quarter" idx="12"/>
          </p:nvPr>
        </p:nvSpPr>
        <p:spPr/>
        <p:txBody>
          <a:bodyPr/>
          <a:lstStyle>
            <a:lvl1pPr>
              <a:defRPr/>
            </a:lvl1pPr>
          </a:lstStyle>
          <a:p>
            <a:fld id="{4F5EEC33-2539-4696-AF53-6FCBC3D93B6E}" type="slidenum">
              <a:rPr lang="es-ES"/>
              <a:pPr/>
              <a:t>‹#›</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lvl1pPr>
              <a:defRPr/>
            </a:lvl1pPr>
          </a:lstStyle>
          <a:p>
            <a:endParaRPr lang="es-ES"/>
          </a:p>
        </p:txBody>
      </p:sp>
      <p:sp>
        <p:nvSpPr>
          <p:cNvPr id="6" name="Нижний колонтитул 5"/>
          <p:cNvSpPr>
            <a:spLocks noGrp="1"/>
          </p:cNvSpPr>
          <p:nvPr>
            <p:ph type="ftr" sz="quarter" idx="11"/>
          </p:nvPr>
        </p:nvSpPr>
        <p:spPr/>
        <p:txBody>
          <a:bodyPr/>
          <a:lstStyle>
            <a:lvl1pPr>
              <a:defRPr/>
            </a:lvl1pPr>
          </a:lstStyle>
          <a:p>
            <a:endParaRPr lang="es-ES"/>
          </a:p>
        </p:txBody>
      </p:sp>
      <p:sp>
        <p:nvSpPr>
          <p:cNvPr id="7" name="Номер слайда 6"/>
          <p:cNvSpPr>
            <a:spLocks noGrp="1"/>
          </p:cNvSpPr>
          <p:nvPr>
            <p:ph type="sldNum" sz="quarter" idx="12"/>
          </p:nvPr>
        </p:nvSpPr>
        <p:spPr/>
        <p:txBody>
          <a:bodyPr/>
          <a:lstStyle>
            <a:lvl1pPr>
              <a:defRPr/>
            </a:lvl1pPr>
          </a:lstStyle>
          <a:p>
            <a:fld id="{F2BF99E3-F51E-4F92-B28E-78D74C242A53}" type="slidenum">
              <a:rPr lang="es-ES"/>
              <a:pPr/>
              <a:t>‹#›</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lvl1pPr>
              <a:defRPr/>
            </a:lvl1pPr>
          </a:lstStyle>
          <a:p>
            <a:endParaRPr lang="es-ES"/>
          </a:p>
        </p:txBody>
      </p:sp>
      <p:sp>
        <p:nvSpPr>
          <p:cNvPr id="8" name="Нижний колонтитул 7"/>
          <p:cNvSpPr>
            <a:spLocks noGrp="1"/>
          </p:cNvSpPr>
          <p:nvPr>
            <p:ph type="ftr" sz="quarter" idx="11"/>
          </p:nvPr>
        </p:nvSpPr>
        <p:spPr/>
        <p:txBody>
          <a:bodyPr/>
          <a:lstStyle>
            <a:lvl1pPr>
              <a:defRPr/>
            </a:lvl1pPr>
          </a:lstStyle>
          <a:p>
            <a:endParaRPr lang="es-ES"/>
          </a:p>
        </p:txBody>
      </p:sp>
      <p:sp>
        <p:nvSpPr>
          <p:cNvPr id="9" name="Номер слайда 8"/>
          <p:cNvSpPr>
            <a:spLocks noGrp="1"/>
          </p:cNvSpPr>
          <p:nvPr>
            <p:ph type="sldNum" sz="quarter" idx="12"/>
          </p:nvPr>
        </p:nvSpPr>
        <p:spPr/>
        <p:txBody>
          <a:bodyPr/>
          <a:lstStyle>
            <a:lvl1pPr>
              <a:defRPr/>
            </a:lvl1pPr>
          </a:lstStyle>
          <a:p>
            <a:fld id="{6BF5B94D-93D0-4EEF-8E05-3B44FF8C40AD}" type="slidenum">
              <a:rPr lang="es-ES"/>
              <a:pPr/>
              <a:t>‹#›</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lvl1pPr>
              <a:defRPr/>
            </a:lvl1pPr>
          </a:lstStyle>
          <a:p>
            <a:endParaRPr lang="es-ES"/>
          </a:p>
        </p:txBody>
      </p:sp>
      <p:sp>
        <p:nvSpPr>
          <p:cNvPr id="4" name="Нижний колонтитул 3"/>
          <p:cNvSpPr>
            <a:spLocks noGrp="1"/>
          </p:cNvSpPr>
          <p:nvPr>
            <p:ph type="ftr" sz="quarter" idx="11"/>
          </p:nvPr>
        </p:nvSpPr>
        <p:spPr/>
        <p:txBody>
          <a:bodyPr/>
          <a:lstStyle>
            <a:lvl1pPr>
              <a:defRPr/>
            </a:lvl1pPr>
          </a:lstStyle>
          <a:p>
            <a:endParaRPr lang="es-ES"/>
          </a:p>
        </p:txBody>
      </p:sp>
      <p:sp>
        <p:nvSpPr>
          <p:cNvPr id="5" name="Номер слайда 4"/>
          <p:cNvSpPr>
            <a:spLocks noGrp="1"/>
          </p:cNvSpPr>
          <p:nvPr>
            <p:ph type="sldNum" sz="quarter" idx="12"/>
          </p:nvPr>
        </p:nvSpPr>
        <p:spPr/>
        <p:txBody>
          <a:bodyPr/>
          <a:lstStyle>
            <a:lvl1pPr>
              <a:defRPr/>
            </a:lvl1pPr>
          </a:lstStyle>
          <a:p>
            <a:fld id="{1162ED6E-1118-4322-B890-DFCBD18913B3}" type="slidenum">
              <a:rPr lang="es-ES"/>
              <a:pPr/>
              <a:t>‹#›</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lvl1pPr>
              <a:defRPr/>
            </a:lvl1pPr>
          </a:lstStyle>
          <a:p>
            <a:endParaRPr lang="es-ES"/>
          </a:p>
        </p:txBody>
      </p:sp>
      <p:sp>
        <p:nvSpPr>
          <p:cNvPr id="3" name="Нижний колонтитул 2"/>
          <p:cNvSpPr>
            <a:spLocks noGrp="1"/>
          </p:cNvSpPr>
          <p:nvPr>
            <p:ph type="ftr" sz="quarter" idx="11"/>
          </p:nvPr>
        </p:nvSpPr>
        <p:spPr/>
        <p:txBody>
          <a:bodyPr/>
          <a:lstStyle>
            <a:lvl1pPr>
              <a:defRPr/>
            </a:lvl1pPr>
          </a:lstStyle>
          <a:p>
            <a:endParaRPr lang="es-ES"/>
          </a:p>
        </p:txBody>
      </p:sp>
      <p:sp>
        <p:nvSpPr>
          <p:cNvPr id="4" name="Номер слайда 3"/>
          <p:cNvSpPr>
            <a:spLocks noGrp="1"/>
          </p:cNvSpPr>
          <p:nvPr>
            <p:ph type="sldNum" sz="quarter" idx="12"/>
          </p:nvPr>
        </p:nvSpPr>
        <p:spPr/>
        <p:txBody>
          <a:bodyPr/>
          <a:lstStyle>
            <a:lvl1pPr>
              <a:defRPr/>
            </a:lvl1pPr>
          </a:lstStyle>
          <a:p>
            <a:fld id="{C0460467-C350-497B-B4E9-11EA196740E6}" type="slidenum">
              <a:rPr lang="es-ES"/>
              <a:pPr/>
              <a:t>‹#›</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lvl1pPr>
              <a:defRPr/>
            </a:lvl1pPr>
          </a:lstStyle>
          <a:p>
            <a:endParaRPr lang="es-ES"/>
          </a:p>
        </p:txBody>
      </p:sp>
      <p:sp>
        <p:nvSpPr>
          <p:cNvPr id="6" name="Нижний колонтитул 5"/>
          <p:cNvSpPr>
            <a:spLocks noGrp="1"/>
          </p:cNvSpPr>
          <p:nvPr>
            <p:ph type="ftr" sz="quarter" idx="11"/>
          </p:nvPr>
        </p:nvSpPr>
        <p:spPr/>
        <p:txBody>
          <a:bodyPr/>
          <a:lstStyle>
            <a:lvl1pPr>
              <a:defRPr/>
            </a:lvl1pPr>
          </a:lstStyle>
          <a:p>
            <a:endParaRPr lang="es-ES"/>
          </a:p>
        </p:txBody>
      </p:sp>
      <p:sp>
        <p:nvSpPr>
          <p:cNvPr id="7" name="Номер слайда 6"/>
          <p:cNvSpPr>
            <a:spLocks noGrp="1"/>
          </p:cNvSpPr>
          <p:nvPr>
            <p:ph type="sldNum" sz="quarter" idx="12"/>
          </p:nvPr>
        </p:nvSpPr>
        <p:spPr/>
        <p:txBody>
          <a:bodyPr/>
          <a:lstStyle>
            <a:lvl1pPr>
              <a:defRPr/>
            </a:lvl1pPr>
          </a:lstStyle>
          <a:p>
            <a:fld id="{0255E1D7-047F-4074-8C84-63A2F645C5EB}" type="slidenum">
              <a:rPr lang="es-ES"/>
              <a:pPr/>
              <a:t>‹#›</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lvl1pPr>
              <a:defRPr/>
            </a:lvl1pPr>
          </a:lstStyle>
          <a:p>
            <a:endParaRPr lang="es-ES"/>
          </a:p>
        </p:txBody>
      </p:sp>
      <p:sp>
        <p:nvSpPr>
          <p:cNvPr id="6" name="Нижний колонтитул 5"/>
          <p:cNvSpPr>
            <a:spLocks noGrp="1"/>
          </p:cNvSpPr>
          <p:nvPr>
            <p:ph type="ftr" sz="quarter" idx="11"/>
          </p:nvPr>
        </p:nvSpPr>
        <p:spPr/>
        <p:txBody>
          <a:bodyPr/>
          <a:lstStyle>
            <a:lvl1pPr>
              <a:defRPr/>
            </a:lvl1pPr>
          </a:lstStyle>
          <a:p>
            <a:endParaRPr lang="es-ES"/>
          </a:p>
        </p:txBody>
      </p:sp>
      <p:sp>
        <p:nvSpPr>
          <p:cNvPr id="7" name="Номер слайда 6"/>
          <p:cNvSpPr>
            <a:spLocks noGrp="1"/>
          </p:cNvSpPr>
          <p:nvPr>
            <p:ph type="sldNum" sz="quarter" idx="12"/>
          </p:nvPr>
        </p:nvSpPr>
        <p:spPr/>
        <p:txBody>
          <a:bodyPr/>
          <a:lstStyle>
            <a:lvl1pPr>
              <a:defRPr/>
            </a:lvl1pPr>
          </a:lstStyle>
          <a:p>
            <a:fld id="{DC61A6E6-1E7B-4FF9-A0D4-B47DEF0749E6}" type="slidenum">
              <a:rPr lang="es-ES"/>
              <a:pPr/>
              <a:t>‹#›</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s-ES" smtClean="0"/>
              <a:t>Haga clic para cambiar el estilo de título	</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s-E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s-E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28FEA60C-71A1-4E33-805C-422AAA7A4549}" type="slidenum">
              <a:rPr lang="es-ES"/>
              <a:pPr/>
              <a:t>‹#›</a:t>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cs typeface="Arial" charset="0"/>
        </a:defRPr>
      </a:lvl2pPr>
      <a:lvl3pPr algn="ctr" rtl="0" fontAlgn="base">
        <a:spcBef>
          <a:spcPct val="0"/>
        </a:spcBef>
        <a:spcAft>
          <a:spcPct val="0"/>
        </a:spcAft>
        <a:defRPr sz="4400">
          <a:solidFill>
            <a:schemeClr val="tx2"/>
          </a:solidFill>
          <a:latin typeface="Arial" charset="0"/>
          <a:cs typeface="Arial" charset="0"/>
        </a:defRPr>
      </a:lvl3pPr>
      <a:lvl4pPr algn="ctr" rtl="0" fontAlgn="base">
        <a:spcBef>
          <a:spcPct val="0"/>
        </a:spcBef>
        <a:spcAft>
          <a:spcPct val="0"/>
        </a:spcAft>
        <a:defRPr sz="4400">
          <a:solidFill>
            <a:schemeClr val="tx2"/>
          </a:solidFill>
          <a:latin typeface="Arial" charset="0"/>
          <a:cs typeface="Arial" charset="0"/>
        </a:defRPr>
      </a:lvl4pPr>
      <a:lvl5pPr algn="ctr" rtl="0" fontAlgn="base">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cs typeface="+mn-cs"/>
        </a:defRPr>
      </a:lvl2pPr>
      <a:lvl3pPr marL="1143000" indent="-228600" algn="l" rtl="0" fontAlgn="base">
        <a:spcBef>
          <a:spcPct val="20000"/>
        </a:spcBef>
        <a:spcAft>
          <a:spcPct val="0"/>
        </a:spcAft>
        <a:buChar char="•"/>
        <a:defRPr sz="2400">
          <a:solidFill>
            <a:schemeClr val="tx1"/>
          </a:solidFill>
          <a:latin typeface="+mn-lt"/>
          <a:cs typeface="+mn-cs"/>
        </a:defRPr>
      </a:lvl3pPr>
      <a:lvl4pPr marL="1600200" indent="-228600" algn="l" rtl="0" fontAlgn="base">
        <a:spcBef>
          <a:spcPct val="20000"/>
        </a:spcBef>
        <a:spcAft>
          <a:spcPct val="0"/>
        </a:spcAft>
        <a:buChar char="–"/>
        <a:defRPr sz="2000">
          <a:solidFill>
            <a:schemeClr val="tx1"/>
          </a:solidFill>
          <a:latin typeface="+mn-lt"/>
          <a:cs typeface="+mn-cs"/>
        </a:defRPr>
      </a:lvl4pPr>
      <a:lvl5pPr marL="2057400" indent="-228600" algn="l" rtl="0" fontAlgn="base">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video" Target="file:///C:\Users\&#1042;&#1083;&#1072;&#1076;&#1080;&#1082;\Desktop\&#1042;&#1077;&#1089;&#1085;&#1072;%20&#1074;%20&#1085;&#1072;&#1094;&#1080;&#1086;&#1085;&#1072;&#1083;&#1100;&#1085;&#1086;&#1084;%20&#1087;&#1072;&#1088;&#1082;&#1077;_converted.mp4" TargetMode="Externa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video" Target="file:///C:\Users\&#1042;&#1083;&#1072;&#1076;&#1080;&#1082;\Desktop\&#1041;&#1086;&#1083;&#1100;&#1096;&#1086;&#769;&#1081;%20&#1074;&#1077;&#1088;&#1077;&#1090;&#1077;&#769;&#1085;&#1085;&#1080;&#1082;,%20&#1080;&#1083;&#1080;%20&#1073;&#1086;&#1083;&#1086;&#1090;&#1085;&#1099;&#1081;%20&#1082;&#1091;&#1083;&#1080;&#1082;_converted.mp4" TargetMode="External"/></Relationships>
</file>

<file path=ppt/slides/_rels/slide1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video" Target="file:///C:\Users\&#1042;&#1083;&#1072;&#1076;&#1080;&#1082;\Desktop\&#1043;&#1086;&#1083;&#1086;&#1089;&#1072;%20&#1087;&#1090;&#1080;&#1094;.%20&#1044;&#1103;&#1090;&#1077;&#1083;.%20&#1055;&#1077;&#1085;&#1080;&#1077;.%20&#1047;&#1074;&#1091;&#1082;_converted.mp4" TargetMode="External"/></Relationships>
</file>

<file path=ppt/slides/_rels/slide1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video" Target="file:///C:\Users\&#1042;&#1083;&#1072;&#1076;&#1080;&#1082;\Desktop\&#1043;&#1086;&#1083;&#1086;&#1089;&#1072;%20&#1087;&#1090;&#1080;&#1094;.%20&#1055;&#1091;&#1089;&#1090;&#1077;&#1083;&#1100;&#1075;&#1072;.%20&#1057;&#1086;&#1082;&#1086;&#1083;.%20&#1055;&#1077;&#1085;&#1080;&#1077;.%20&#1050;&#1088;&#1080;&#1082;_converted.mp4" TargetMode="External"/></Relationships>
</file>

<file path=ppt/slides/_rels/slide15.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video" Target="file:///C:\Users\&#1042;&#1083;&#1072;&#1076;&#1080;&#1082;\Desktop\&#1051;&#1077;&#1089;&#1085;&#1086;&#1081;%20&#1078;&#1072;&#1074;&#1086;&#1088;&#1086;&#1085;&#1086;&#1082;%20(&#1070;&#1083;&#1072;)%20Crested%20Lark%20&#1095;.18.mp4" TargetMode="External"/></Relationships>
</file>

<file path=ppt/slides/_rels/slide17.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video" Target="file:///C:\Users\&#1042;&#1083;&#1072;&#1076;&#1080;&#1082;\Desktop\&#1043;&#1086;&#1083;&#1086;&#1089;&#1072;%20&#1087;&#1090;&#1080;&#1094;.%20&#1042;&#1086;&#1088;&#1086;&#1085;&#1072;.%20&#1055;&#1077;&#1085;&#1080;&#1077;.%20&#1050;&#1088;&#1080;&#1082;_converted.mp4" TargetMode="External"/></Relationships>
</file>

<file path=ppt/slides/_rels/slide19.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video" Target="file:///C:\Users\&#1042;&#1083;&#1072;&#1076;&#1080;&#1082;\Desktop\&#1043;&#1086;&#1083;&#1086;&#1089;&#1072;%20&#1087;&#1090;&#1080;&#1094;.%20&#1043;&#1086;&#1083;&#1091;&#1073;&#1100;.%20&#1057;&#1080;&#1079;&#1072;&#1088;&#1100;.%20&#1055;&#1077;&#1085;&#1080;&#1077;_converted.mp4" TargetMode="External"/></Relationships>
</file>

<file path=ppt/slides/_rels/slide21.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video" Target="file:///C:\Users\&#1042;&#1083;&#1072;&#1076;&#1080;&#1082;\Desktop\&#1043;&#1086;&#1083;&#1086;&#1089;&#1072;%20&#1087;&#1090;&#1080;&#1094;.%20&#1042;&#1086;&#1088;&#1086;&#1073;&#1077;&#1081;.%20&#1055;&#1077;&#1085;&#1080;&#1077;._converted.mp4"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video" Target="file:///C:\Users\&#1042;&#1083;&#1072;&#1076;&#1080;&#1082;\Desktop\&#1050;&#1072;&#1082;%20&#1087;&#1088;&#1072;&#1074;&#1080;&#1083;&#1100;&#1085;&#1086;%20&#1076;&#1077;&#1083;&#1072;&#1090;&#1100;%20&#1076;&#1086;&#1084;&#1080;&#1082;&#1080;%20&#1076;&#1083;&#1103;%20&#1087;&#1090;&#1080;&#1094;_converted.mp4" TargetMode="External"/></Relationships>
</file>

<file path=ppt/slides/_rels/slide25.xml.rels><?xml version="1.0" encoding="UTF-8" standalone="yes"?>
<Relationships xmlns="http://schemas.openxmlformats.org/package/2006/relationships"><Relationship Id="rId3" Type="http://schemas.openxmlformats.org/officeDocument/2006/relationships/hyperlink" Target="http://www.youtube.com/watch?v=l5EiRRqINzg" TargetMode="External"/><Relationship Id="rId2" Type="http://schemas.openxmlformats.org/officeDocument/2006/relationships/hyperlink" Target="http://www.youtube.com/watch?v=SoJsVMBufu4" TargetMode="External"/><Relationship Id="rId1" Type="http://schemas.openxmlformats.org/officeDocument/2006/relationships/slideLayout" Target="../slideLayouts/slideLayout2.xml"/><Relationship Id="rId6" Type="http://schemas.openxmlformats.org/officeDocument/2006/relationships/hyperlink" Target="http://www.youtube.com/watch?v=od22YOGEr1s" TargetMode="External"/><Relationship Id="rId5" Type="http://schemas.openxmlformats.org/officeDocument/2006/relationships/hyperlink" Target="http://www.youtube.com/watch?v=myto9hxtp6w" TargetMode="External"/><Relationship Id="rId4" Type="http://schemas.openxmlformats.org/officeDocument/2006/relationships/hyperlink" Target="http://www.youtube.com/watch?v=iImQFiJtiTc"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video" Target="file:///C:\Users\&#1042;&#1083;&#1072;&#1076;&#1080;&#1082;\Desktop\&#1043;&#1086;&#1083;&#1086;&#1089;&#1072;%20&#1087;&#1090;&#1080;&#1094;.%20&#1043;&#1088;&#1072;&#1095;.%20&#1055;&#1077;&#1085;&#1080;&#1077;.%20&#1050;&#1088;&#1080;&#1082;_converted%20(1).mp4" TargetMode="Externa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video" Target="file:///C:\Users\&#1042;&#1083;&#1072;&#1076;&#1080;&#1082;\Desktop\&#1041;&#1086;&#1083;&#1100;&#1096;&#1086;&#1081;%20&#1082;&#1088;&#1086;&#1085;&#1096;&#1085;&#1077;&#1087;%20-%20&#1087;&#1090;&#1080;&#1094;&#1072;%202011%20&#1075;&#1086;&#1076;&#1072;%20&#1041;&#1077;&#1083;&#1072;&#1088;&#1091;&#1089;&#1080;_converted_converted.mp4" TargetMode="Externa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Весна в национальном парке_converted.mp4">
            <a:hlinkClick r:id="" action="ppaction://media"/>
          </p:cNvPr>
          <p:cNvPicPr>
            <a:picLocks noRot="1" noChangeAspect="1"/>
          </p:cNvPicPr>
          <p:nvPr>
            <a:videoFile r:link="rId1"/>
          </p:nvPr>
        </p:nvPicPr>
        <p:blipFill>
          <a:blip r:embed="rId3"/>
          <a:stretch>
            <a:fillRect/>
          </a:stretch>
        </p:blipFill>
        <p:spPr>
          <a:xfrm>
            <a:off x="761973" y="571480"/>
            <a:ext cx="8382027" cy="6286520"/>
          </a:xfrm>
          <a:prstGeom prst="rect">
            <a:avLst/>
          </a:prstGeom>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5"/>
                    </p:tgtEl>
                  </p:cond>
                </p:stCondLst>
                <p:endSync evt="end" delay="0">
                  <p:rtn val="all"/>
                </p:endSync>
                <p:childTnLst>
                  <p:par>
                    <p:cTn id="3" fill="hold">
                      <p:stCondLst>
                        <p:cond delay="0"/>
                      </p:stCondLst>
                      <p:childTnLst>
                        <p:par>
                          <p:cTn id="4" fill="hold">
                            <p:stCondLst>
                              <p:cond delay="0"/>
                            </p:stCondLst>
                            <p:childTnLst>
                              <p:par>
                                <p:cTn id="5" presetID="2" presetClass="mediacall" presetSubtype="0" fill="hold" nodeType="clickEffect">
                                  <p:stCondLst>
                                    <p:cond delay="0"/>
                                  </p:stCondLst>
                                  <p:childTnLst>
                                    <p:cmd type="call" cmd="togglePause">
                                      <p:cBhvr>
                                        <p:cTn id="6" dur="1" fill="hold"/>
                                        <p:tgtEl>
                                          <p:spTgt spid="5"/>
                                        </p:tgtEl>
                                      </p:cBhvr>
                                    </p:cmd>
                                  </p:childTnLst>
                                </p:cTn>
                              </p:par>
                            </p:childTnLst>
                          </p:cTn>
                        </p:par>
                      </p:childTnLst>
                    </p:cTn>
                  </p:par>
                </p:childTnLst>
              </p:cTn>
              <p:nextCondLst>
                <p:cond evt="onClick" delay="0">
                  <p:tgtEl>
                    <p:spTgt spid="5"/>
                  </p:tgtEl>
                </p:cond>
              </p:nextCondLst>
            </p:seq>
            <p:video fullScrn="1">
              <p:cMediaNode>
                <p:cTn id="7" fill="hold" display="0">
                  <p:stCondLst>
                    <p:cond delay="indefinite"/>
                  </p:stCondLst>
                  <p:endCondLst>
                    <p:cond evt="onNext" delay="0">
                      <p:tgtEl>
                        <p:sldTgt/>
                      </p:tgtEl>
                    </p:cond>
                    <p:cond evt="onPrev" delay="0">
                      <p:tgtEl>
                        <p:sldTgt/>
                      </p:tgtEl>
                    </p:cond>
                  </p:endCondLst>
                </p:cTn>
                <p:tgtEl>
                  <p:spTgt spid="5"/>
                </p:tgtEl>
              </p:cMediaNode>
            </p:video>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Большо́й верете́нник, или болотный кулик_converted.mp4">
            <a:hlinkClick r:id="" action="ppaction://media"/>
          </p:cNvPr>
          <p:cNvPicPr>
            <a:picLocks noGrp="1" noRot="1" noChangeAspect="1"/>
          </p:cNvPicPr>
          <p:nvPr>
            <p:ph idx="1"/>
            <a:videoFile r:link="rId1"/>
          </p:nvPr>
        </p:nvPicPr>
        <p:blipFill>
          <a:blip r:embed="rId3"/>
          <a:stretch>
            <a:fillRect/>
          </a:stretch>
        </p:blipFill>
        <p:spPr>
          <a:xfrm>
            <a:off x="928662" y="1214422"/>
            <a:ext cx="7500990" cy="5214974"/>
          </a:xfrm>
          <a:prstGeom prst="rect">
            <a:avLst/>
          </a:prstGeom>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4"/>
                    </p:tgtEl>
                  </p:cond>
                </p:stCondLst>
                <p:endSync evt="end" delay="0">
                  <p:rtn val="all"/>
                </p:endSync>
                <p:childTnLst>
                  <p:par>
                    <p:cTn id="3" fill="hold">
                      <p:stCondLst>
                        <p:cond delay="0"/>
                      </p:stCondLst>
                      <p:childTnLst>
                        <p:par>
                          <p:cTn id="4" fill="hold">
                            <p:stCondLst>
                              <p:cond delay="0"/>
                            </p:stCondLst>
                            <p:childTnLst>
                              <p:par>
                                <p:cTn id="5" presetID="2" presetClass="mediacall" presetSubtype="0" fill="hold" nodeType="clickEffect">
                                  <p:stCondLst>
                                    <p:cond delay="0"/>
                                  </p:stCondLst>
                                  <p:childTnLst>
                                    <p:cmd type="call" cmd="togglePause">
                                      <p:cBhvr>
                                        <p:cTn id="6" dur="1" fill="hold"/>
                                        <p:tgtEl>
                                          <p:spTgt spid="4"/>
                                        </p:tgtEl>
                                      </p:cBhvr>
                                    </p:cmd>
                                  </p:childTnLst>
                                </p:cTn>
                              </p:par>
                            </p:childTnLst>
                          </p:cTn>
                        </p:par>
                      </p:childTnLst>
                    </p:cTn>
                  </p:par>
                </p:childTnLst>
              </p:cTn>
              <p:nextCondLst>
                <p:cond evt="onClick" delay="0">
                  <p:tgtEl>
                    <p:spTgt spid="4"/>
                  </p:tgtEl>
                </p:cond>
              </p:nextCondLst>
            </p:seq>
            <p:video>
              <p:cMediaNode>
                <p:cTn id="7" fill="hold" display="0">
                  <p:stCondLst>
                    <p:cond delay="indefinite"/>
                  </p:stCondLst>
                  <p:endCondLst>
                    <p:cond evt="onNext" delay="0">
                      <p:tgtEl>
                        <p:sldTgt/>
                      </p:tgtEl>
                    </p:cond>
                    <p:cond evt="onPrev" delay="0">
                      <p:tgtEl>
                        <p:sldTgt/>
                      </p:tgtEl>
                    </p:cond>
                  </p:endCondLst>
                </p:cTn>
                <p:tgtEl>
                  <p:spTgt spid="4"/>
                </p:tgtEl>
              </p:cMediaNode>
            </p:video>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2578" name="Picture 2" descr="C:\Users\Владик\Desktop\седой зеленый дятел.jpg"/>
          <p:cNvPicPr>
            <a:picLocks noChangeAspect="1" noChangeArrowheads="1"/>
          </p:cNvPicPr>
          <p:nvPr/>
        </p:nvPicPr>
        <p:blipFill>
          <a:blip r:embed="rId2"/>
          <a:srcRect/>
          <a:stretch>
            <a:fillRect/>
          </a:stretch>
        </p:blipFill>
        <p:spPr bwMode="auto">
          <a:xfrm>
            <a:off x="0" y="1142984"/>
            <a:ext cx="4938201" cy="3286148"/>
          </a:xfrm>
          <a:prstGeom prst="rect">
            <a:avLst/>
          </a:prstGeom>
          <a:noFill/>
        </p:spPr>
      </p:pic>
      <p:sp>
        <p:nvSpPr>
          <p:cNvPr id="5" name="TextBox 4"/>
          <p:cNvSpPr txBox="1"/>
          <p:nvPr/>
        </p:nvSpPr>
        <p:spPr>
          <a:xfrm>
            <a:off x="5143505" y="1214422"/>
            <a:ext cx="3643337" cy="3139321"/>
          </a:xfrm>
          <a:prstGeom prst="rect">
            <a:avLst/>
          </a:prstGeom>
          <a:noFill/>
        </p:spPr>
        <p:txBody>
          <a:bodyPr wrap="square" rtlCol="0">
            <a:spAutoFit/>
          </a:bodyPr>
          <a:lstStyle/>
          <a:p>
            <a:r>
              <a:rPr lang="ru-RU" dirty="0" smtClean="0"/>
              <a:t>СЕДОЙ ЗЕЛЕНЫЙ ДЯТЕЛ-  распространен в полосе лесов Евразии, в гнездовой сезон отмечен лишь вдоль южной  границы </a:t>
            </a:r>
            <a:r>
              <a:rPr lang="ru-RU" dirty="0" err="1" smtClean="0"/>
              <a:t>Петушинского</a:t>
            </a:r>
            <a:r>
              <a:rPr lang="ru-RU" dirty="0" smtClean="0"/>
              <a:t> района. Населяет </a:t>
            </a:r>
            <a:r>
              <a:rPr lang="ru-RU" dirty="0" err="1" smtClean="0"/>
              <a:t>редкостойные</a:t>
            </a:r>
            <a:r>
              <a:rPr lang="ru-RU" dirty="0" smtClean="0"/>
              <a:t> , болотистые сосново-березовые леса. Предпочитает участки с большим количеством усыхающих и трухлявых деревьев и пней.</a:t>
            </a:r>
            <a:endParaRPr lang="ru-RU"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52578"/>
                                        </p:tgtEl>
                                        <p:attrNameLst>
                                          <p:attrName>style.visibility</p:attrName>
                                        </p:attrNameLst>
                                      </p:cBhvr>
                                      <p:to>
                                        <p:strVal val="visible"/>
                                      </p:to>
                                    </p:set>
                                    <p:animEffect transition="in" filter="blinds(horizontal)">
                                      <p:cBhvr>
                                        <p:cTn id="7" dur="500"/>
                                        <p:tgtEl>
                                          <p:spTgt spid="152578"/>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blinds(horizontal)">
                                      <p:cBhvr>
                                        <p:cTn id="1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Голоса птиц. Дятел. Пение. Звук_converted.mp4">
            <a:hlinkClick r:id="" action="ppaction://media"/>
          </p:cNvPr>
          <p:cNvPicPr>
            <a:picLocks noGrp="1" noRot="1" noChangeAspect="1"/>
          </p:cNvPicPr>
          <p:nvPr>
            <p:ph idx="1"/>
            <a:videoFile r:link="rId1"/>
          </p:nvPr>
        </p:nvPicPr>
        <p:blipFill>
          <a:blip r:embed="rId3"/>
          <a:stretch>
            <a:fillRect/>
          </a:stretch>
        </p:blipFill>
        <p:spPr>
          <a:xfrm>
            <a:off x="1000100" y="1357298"/>
            <a:ext cx="7262862" cy="5447148"/>
          </a:xfrm>
          <a:prstGeom prst="rect">
            <a:avLst/>
          </a:prstGeom>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4"/>
                    </p:tgtEl>
                  </p:cond>
                </p:stCondLst>
                <p:endSync evt="end" delay="0">
                  <p:rtn val="all"/>
                </p:endSync>
                <p:childTnLst>
                  <p:par>
                    <p:cTn id="3" fill="hold">
                      <p:stCondLst>
                        <p:cond delay="0"/>
                      </p:stCondLst>
                      <p:childTnLst>
                        <p:par>
                          <p:cTn id="4" fill="hold">
                            <p:stCondLst>
                              <p:cond delay="0"/>
                            </p:stCondLst>
                            <p:childTnLst>
                              <p:par>
                                <p:cTn id="5" presetID="2" presetClass="mediacall" presetSubtype="0" fill="hold" nodeType="clickEffect">
                                  <p:stCondLst>
                                    <p:cond delay="0"/>
                                  </p:stCondLst>
                                  <p:childTnLst>
                                    <p:cmd type="call" cmd="togglePause">
                                      <p:cBhvr>
                                        <p:cTn id="6" dur="1" fill="hold"/>
                                        <p:tgtEl>
                                          <p:spTgt spid="4"/>
                                        </p:tgtEl>
                                      </p:cBhvr>
                                    </p:cmd>
                                  </p:childTnLst>
                                </p:cTn>
                              </p:par>
                            </p:childTnLst>
                          </p:cTn>
                        </p:par>
                      </p:childTnLst>
                    </p:cTn>
                  </p:par>
                </p:childTnLst>
              </p:cTn>
              <p:nextCondLst>
                <p:cond evt="onClick" delay="0">
                  <p:tgtEl>
                    <p:spTgt spid="4"/>
                  </p:tgtEl>
                </p:cond>
              </p:nextCondLst>
            </p:seq>
            <p:video>
              <p:cMediaNode>
                <p:cTn id="7" fill="hold" display="0">
                  <p:stCondLst>
                    <p:cond delay="indefinite"/>
                  </p:stCondLst>
                  <p:endCondLst>
                    <p:cond evt="onNext" delay="0">
                      <p:tgtEl>
                        <p:sldTgt/>
                      </p:tgtEl>
                    </p:cond>
                    <p:cond evt="onPrev" delay="0">
                      <p:tgtEl>
                        <p:sldTgt/>
                      </p:tgtEl>
                    </p:cond>
                  </p:endCondLst>
                </p:cTn>
                <p:tgtEl>
                  <p:spTgt spid="4"/>
                </p:tgtEl>
              </p:cMediaNode>
            </p:video>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Владик\Desktop\пустельга.jpg"/>
          <p:cNvPicPr>
            <a:picLocks noChangeAspect="1" noChangeArrowheads="1"/>
          </p:cNvPicPr>
          <p:nvPr/>
        </p:nvPicPr>
        <p:blipFill>
          <a:blip r:embed="rId2"/>
          <a:srcRect/>
          <a:stretch>
            <a:fillRect/>
          </a:stretch>
        </p:blipFill>
        <p:spPr bwMode="auto">
          <a:xfrm>
            <a:off x="0" y="1142984"/>
            <a:ext cx="4500562" cy="4008904"/>
          </a:xfrm>
          <a:prstGeom prst="rect">
            <a:avLst/>
          </a:prstGeom>
          <a:noFill/>
        </p:spPr>
      </p:pic>
      <p:sp>
        <p:nvSpPr>
          <p:cNvPr id="5" name="TextBox 4"/>
          <p:cNvSpPr txBox="1"/>
          <p:nvPr/>
        </p:nvSpPr>
        <p:spPr>
          <a:xfrm>
            <a:off x="4643438" y="1214422"/>
            <a:ext cx="4286280" cy="3139321"/>
          </a:xfrm>
          <a:prstGeom prst="rect">
            <a:avLst/>
          </a:prstGeom>
          <a:noFill/>
        </p:spPr>
        <p:txBody>
          <a:bodyPr wrap="square" rtlCol="0">
            <a:spAutoFit/>
          </a:bodyPr>
          <a:lstStyle/>
          <a:p>
            <a:r>
              <a:rPr lang="ru-RU" dirty="0" smtClean="0"/>
              <a:t>ОБЫКНОВЕННАЯ ПУСТЕЛЬГА- наиболее распространенная хищная  птица  Центральной Европы. Во время охоты пустельга висит в воздухе и высматривает добычу. Заметив мышь, она стремительно падает вниз. За день взрослая птица  съедает до 10 грызунов. Обыкновенная пустельга поселяется в долине реки </a:t>
            </a:r>
            <a:r>
              <a:rPr lang="ru-RU" dirty="0" err="1" smtClean="0"/>
              <a:t>Клязьма</a:t>
            </a:r>
            <a:r>
              <a:rPr lang="ru-RU" dirty="0" smtClean="0"/>
              <a:t> и рек северной половины нашего района.</a:t>
            </a:r>
            <a:endParaRPr lang="ru-RU"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blinds(horizontal)">
                                      <p:cBhvr>
                                        <p:cTn id="7" dur="500"/>
                                        <p:tgtEl>
                                          <p:spTgt spid="1026"/>
                                        </p:tgtEl>
                                      </p:cBhvr>
                                    </p:animEffect>
                                  </p:childTnLst>
                                </p:cTn>
                              </p:par>
                              <p:par>
                                <p:cTn id="8" presetID="3" presetClass="entr" presetSubtype="10" fill="hold" nodeType="withEffect">
                                  <p:stCondLst>
                                    <p:cond delay="0"/>
                                  </p:stCondLst>
                                  <p:childTnLst>
                                    <p:set>
                                      <p:cBhvr>
                                        <p:cTn id="9" dur="1" fill="hold">
                                          <p:stCondLst>
                                            <p:cond delay="0"/>
                                          </p:stCondLst>
                                        </p:cTn>
                                        <p:tgtEl>
                                          <p:spTgt spid="5">
                                            <p:txEl>
                                              <p:pRg st="0" end="0"/>
                                            </p:txEl>
                                          </p:spTgt>
                                        </p:tgtEl>
                                        <p:attrNameLst>
                                          <p:attrName>style.visibility</p:attrName>
                                        </p:attrNameLst>
                                      </p:cBhvr>
                                      <p:to>
                                        <p:strVal val="visible"/>
                                      </p:to>
                                    </p:set>
                                    <p:animEffect transition="in" filter="blinds(horizontal)">
                                      <p:cBhvr>
                                        <p:cTn id="10"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Голоса птиц. Пустельга. Сокол. Пение. Крик_converted.mp4">
            <a:hlinkClick r:id="" action="ppaction://media"/>
          </p:cNvPr>
          <p:cNvPicPr>
            <a:picLocks noGrp="1" noRot="1" noChangeAspect="1"/>
          </p:cNvPicPr>
          <p:nvPr>
            <p:ph idx="1"/>
            <a:videoFile r:link="rId1"/>
          </p:nvPr>
        </p:nvPicPr>
        <p:blipFill>
          <a:blip r:embed="rId3"/>
          <a:stretch>
            <a:fillRect/>
          </a:stretch>
        </p:blipFill>
        <p:spPr>
          <a:xfrm>
            <a:off x="928662" y="1071546"/>
            <a:ext cx="7389330" cy="5541997"/>
          </a:xfrm>
          <a:prstGeom prst="rect">
            <a:avLst/>
          </a:prstGeom>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4"/>
                    </p:tgtEl>
                  </p:cond>
                </p:stCondLst>
                <p:endSync evt="end" delay="0">
                  <p:rtn val="all"/>
                </p:endSync>
                <p:childTnLst>
                  <p:par>
                    <p:cTn id="3" fill="hold">
                      <p:stCondLst>
                        <p:cond delay="0"/>
                      </p:stCondLst>
                      <p:childTnLst>
                        <p:par>
                          <p:cTn id="4" fill="hold">
                            <p:stCondLst>
                              <p:cond delay="0"/>
                            </p:stCondLst>
                            <p:childTnLst>
                              <p:par>
                                <p:cTn id="5" presetID="2" presetClass="mediacall" presetSubtype="0" fill="hold" nodeType="clickEffect">
                                  <p:stCondLst>
                                    <p:cond delay="0"/>
                                  </p:stCondLst>
                                  <p:childTnLst>
                                    <p:cmd type="call" cmd="togglePause">
                                      <p:cBhvr>
                                        <p:cTn id="6" dur="1" fill="hold"/>
                                        <p:tgtEl>
                                          <p:spTgt spid="4"/>
                                        </p:tgtEl>
                                      </p:cBhvr>
                                    </p:cmd>
                                  </p:childTnLst>
                                </p:cTn>
                              </p:par>
                            </p:childTnLst>
                          </p:cTn>
                        </p:par>
                      </p:childTnLst>
                    </p:cTn>
                  </p:par>
                </p:childTnLst>
              </p:cTn>
              <p:nextCondLst>
                <p:cond evt="onClick" delay="0">
                  <p:tgtEl>
                    <p:spTgt spid="4"/>
                  </p:tgtEl>
                </p:cond>
              </p:nextCondLst>
            </p:seq>
            <p:video>
              <p:cMediaNode>
                <p:cTn id="7" fill="hold" display="0">
                  <p:stCondLst>
                    <p:cond delay="indefinite"/>
                  </p:stCondLst>
                  <p:endCondLst>
                    <p:cond evt="onNext" delay="0">
                      <p:tgtEl>
                        <p:sldTgt/>
                      </p:tgtEl>
                    </p:cond>
                    <p:cond evt="onPrev" delay="0">
                      <p:tgtEl>
                        <p:sldTgt/>
                      </p:tgtEl>
                    </p:cond>
                  </p:endCondLst>
                </p:cTn>
                <p:tgtEl>
                  <p:spTgt spid="4"/>
                </p:tgtEl>
              </p:cMediaNode>
            </p:video>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Владик\Desktop\жаворонок.jpg"/>
          <p:cNvPicPr>
            <a:picLocks noChangeAspect="1" noChangeArrowheads="1"/>
          </p:cNvPicPr>
          <p:nvPr/>
        </p:nvPicPr>
        <p:blipFill>
          <a:blip r:embed="rId2"/>
          <a:srcRect/>
          <a:stretch>
            <a:fillRect/>
          </a:stretch>
        </p:blipFill>
        <p:spPr bwMode="auto">
          <a:xfrm>
            <a:off x="-1" y="1142984"/>
            <a:ext cx="4893503" cy="3286148"/>
          </a:xfrm>
          <a:prstGeom prst="rect">
            <a:avLst/>
          </a:prstGeom>
          <a:noFill/>
        </p:spPr>
      </p:pic>
      <p:sp>
        <p:nvSpPr>
          <p:cNvPr id="5" name="TextBox 4"/>
          <p:cNvSpPr txBox="1"/>
          <p:nvPr/>
        </p:nvSpPr>
        <p:spPr>
          <a:xfrm>
            <a:off x="5072067" y="1142984"/>
            <a:ext cx="3857651" cy="2862322"/>
          </a:xfrm>
          <a:prstGeom prst="rect">
            <a:avLst/>
          </a:prstGeom>
          <a:noFill/>
        </p:spPr>
        <p:txBody>
          <a:bodyPr wrap="square" rtlCol="0">
            <a:spAutoFit/>
          </a:bodyPr>
          <a:lstStyle/>
          <a:p>
            <a:r>
              <a:rPr lang="ru-RU" dirty="0" smtClean="0"/>
              <a:t>ЛЕСНОЙ  ЖАВОРОНОК- небольшая птица бурого цвета с темными продольными </a:t>
            </a:r>
            <a:r>
              <a:rPr lang="ru-RU" dirty="0" err="1" smtClean="0"/>
              <a:t>пестринами</a:t>
            </a:r>
            <a:r>
              <a:rPr lang="ru-RU" dirty="0" smtClean="0"/>
              <a:t>. На голове небольшой хохолок. Голос – звонкая трель, часто поет в воздухе , летая кругами. Замечен на всей территории, но чаще всего попадается в пределах заказника «</a:t>
            </a:r>
            <a:r>
              <a:rPr lang="ru-RU" dirty="0" err="1" smtClean="0"/>
              <a:t>Крутовский</a:t>
            </a:r>
            <a:r>
              <a:rPr lang="ru-RU" dirty="0" smtClean="0"/>
              <a:t>».</a:t>
            </a:r>
            <a:endParaRPr lang="ru-RU"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blinds(horizontal)">
                                      <p:cBhvr>
                                        <p:cTn id="7" dur="500"/>
                                        <p:tgtEl>
                                          <p:spTgt spid="2050"/>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blinds(horizontal)">
                                      <p:cBhvr>
                                        <p:cTn id="1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Лесной жаворонок (Юла) Crested Lark ч.18.mp4">
            <a:hlinkClick r:id="" action="ppaction://media"/>
          </p:cNvPr>
          <p:cNvPicPr>
            <a:picLocks noGrp="1" noRot="1" noChangeAspect="1"/>
          </p:cNvPicPr>
          <p:nvPr>
            <p:ph idx="1"/>
            <a:videoFile r:link="rId1"/>
          </p:nvPr>
        </p:nvPicPr>
        <p:blipFill>
          <a:blip r:embed="rId3"/>
          <a:stretch>
            <a:fillRect/>
          </a:stretch>
        </p:blipFill>
        <p:spPr>
          <a:xfrm>
            <a:off x="928662" y="1130677"/>
            <a:ext cx="7572428" cy="5679322"/>
          </a:xfrm>
          <a:prstGeom prst="rect">
            <a:avLst/>
          </a:prstGeom>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4"/>
                    </p:tgtEl>
                  </p:cond>
                </p:stCondLst>
                <p:endSync evt="end" delay="0">
                  <p:rtn val="all"/>
                </p:endSync>
                <p:childTnLst>
                  <p:par>
                    <p:cTn id="3" fill="hold">
                      <p:stCondLst>
                        <p:cond delay="0"/>
                      </p:stCondLst>
                      <p:childTnLst>
                        <p:par>
                          <p:cTn id="4" fill="hold">
                            <p:stCondLst>
                              <p:cond delay="0"/>
                            </p:stCondLst>
                            <p:childTnLst>
                              <p:par>
                                <p:cTn id="5" presetID="2" presetClass="mediacall" presetSubtype="0" fill="hold" nodeType="clickEffect">
                                  <p:stCondLst>
                                    <p:cond delay="0"/>
                                  </p:stCondLst>
                                  <p:childTnLst>
                                    <p:cmd type="call" cmd="togglePause">
                                      <p:cBhvr>
                                        <p:cTn id="6" dur="1" fill="hold"/>
                                        <p:tgtEl>
                                          <p:spTgt spid="4"/>
                                        </p:tgtEl>
                                      </p:cBhvr>
                                    </p:cmd>
                                  </p:childTnLst>
                                </p:cTn>
                              </p:par>
                            </p:childTnLst>
                          </p:cTn>
                        </p:par>
                      </p:childTnLst>
                    </p:cTn>
                  </p:par>
                </p:childTnLst>
              </p:cTn>
              <p:nextCondLst>
                <p:cond evt="onClick" delay="0">
                  <p:tgtEl>
                    <p:spTgt spid="4"/>
                  </p:tgtEl>
                </p:cond>
              </p:nextCondLst>
            </p:seq>
            <p:video>
              <p:cMediaNode>
                <p:cTn id="7" fill="hold" display="0">
                  <p:stCondLst>
                    <p:cond delay="indefinite"/>
                  </p:stCondLst>
                  <p:endCondLst>
                    <p:cond evt="onNext" delay="0">
                      <p:tgtEl>
                        <p:sldTgt/>
                      </p:tgtEl>
                    </p:cond>
                    <p:cond evt="onPrev" delay="0">
                      <p:tgtEl>
                        <p:sldTgt/>
                      </p:tgtEl>
                    </p:cond>
                  </p:endCondLst>
                </p:cTn>
                <p:tgtEl>
                  <p:spTgt spid="4"/>
                </p:tgtEl>
              </p:cMediaNode>
            </p:video>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5286381" y="1285861"/>
            <a:ext cx="3643337" cy="4247317"/>
          </a:xfrm>
          <a:prstGeom prst="rect">
            <a:avLst/>
          </a:prstGeom>
          <a:noFill/>
        </p:spPr>
        <p:txBody>
          <a:bodyPr wrap="square" rtlCol="0">
            <a:spAutoFit/>
          </a:bodyPr>
          <a:lstStyle/>
          <a:p>
            <a:r>
              <a:rPr lang="ru-RU" dirty="0" smtClean="0"/>
              <a:t>ВОРОНЫ. Птицы размером около  25 см. Оперенье черного цвета </a:t>
            </a:r>
          </a:p>
          <a:p>
            <a:r>
              <a:rPr lang="ru-RU" dirty="0" smtClean="0"/>
              <a:t>с синим отливом .Живут они небольшими семьями.  Пропитание они добывают  на местной помойке, возле дороги. Эти птицы  практически не боятся людей, даже были случаи нападения на человека (прошлой весной  вороненок выпал из гнезда , мужчина поднял его, вороны   принялись нападать на человека, пытаясь </a:t>
            </a:r>
            <a:r>
              <a:rPr lang="ru-RU" dirty="0" smtClean="0">
                <a:solidFill>
                  <a:schemeClr val="bg1"/>
                </a:solidFill>
              </a:rPr>
              <a:t>отбить вороненка</a:t>
            </a:r>
            <a:endParaRPr lang="ru-RU" dirty="0"/>
          </a:p>
        </p:txBody>
      </p:sp>
      <p:pic>
        <p:nvPicPr>
          <p:cNvPr id="1026" name="Picture 2" descr="C:\Users\Владик\Desktop\ворона.jpg"/>
          <p:cNvPicPr>
            <a:picLocks noChangeAspect="1" noChangeArrowheads="1"/>
          </p:cNvPicPr>
          <p:nvPr/>
        </p:nvPicPr>
        <p:blipFill>
          <a:blip r:embed="rId2"/>
          <a:srcRect/>
          <a:stretch>
            <a:fillRect/>
          </a:stretch>
        </p:blipFill>
        <p:spPr bwMode="auto">
          <a:xfrm>
            <a:off x="-1" y="1142984"/>
            <a:ext cx="5157289" cy="35719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blinds(horizontal)">
                                      <p:cBhvr>
                                        <p:cTn id="7" dur="500"/>
                                        <p:tgtEl>
                                          <p:spTgt spid="1026"/>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blinds(horizontal)">
                                      <p:cBhvr>
                                        <p:cTn id="10"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Голоса птиц. Ворона. Пение. Крик_converted.mp4">
            <a:hlinkClick r:id="" action="ppaction://media"/>
          </p:cNvPr>
          <p:cNvPicPr>
            <a:picLocks noGrp="1" noRot="1" noChangeAspect="1"/>
          </p:cNvPicPr>
          <p:nvPr>
            <p:ph idx="1"/>
            <a:videoFile r:link="rId1"/>
          </p:nvPr>
        </p:nvPicPr>
        <p:blipFill>
          <a:blip r:embed="rId3"/>
          <a:stretch>
            <a:fillRect/>
          </a:stretch>
        </p:blipFill>
        <p:spPr>
          <a:xfrm>
            <a:off x="857224" y="1428736"/>
            <a:ext cx="6881850" cy="4375570"/>
          </a:xfrm>
          <a:prstGeom prst="rect">
            <a:avLst/>
          </a:prstGeom>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4"/>
                    </p:tgtEl>
                  </p:cond>
                </p:stCondLst>
                <p:endSync evt="end" delay="0">
                  <p:rtn val="all"/>
                </p:endSync>
                <p:childTnLst>
                  <p:par>
                    <p:cTn id="3" fill="hold">
                      <p:stCondLst>
                        <p:cond delay="0"/>
                      </p:stCondLst>
                      <p:childTnLst>
                        <p:par>
                          <p:cTn id="4" fill="hold">
                            <p:stCondLst>
                              <p:cond delay="0"/>
                            </p:stCondLst>
                            <p:childTnLst>
                              <p:par>
                                <p:cTn id="5" presetID="2" presetClass="mediacall" presetSubtype="0" fill="hold" nodeType="clickEffect">
                                  <p:stCondLst>
                                    <p:cond delay="0"/>
                                  </p:stCondLst>
                                  <p:childTnLst>
                                    <p:cmd type="call" cmd="togglePause">
                                      <p:cBhvr>
                                        <p:cTn id="6" dur="1" fill="hold"/>
                                        <p:tgtEl>
                                          <p:spTgt spid="4"/>
                                        </p:tgtEl>
                                      </p:cBhvr>
                                    </p:cmd>
                                  </p:childTnLst>
                                </p:cTn>
                              </p:par>
                            </p:childTnLst>
                          </p:cTn>
                        </p:par>
                      </p:childTnLst>
                    </p:cTn>
                  </p:par>
                </p:childTnLst>
              </p:cTn>
              <p:nextCondLst>
                <p:cond evt="onClick" delay="0">
                  <p:tgtEl>
                    <p:spTgt spid="4"/>
                  </p:tgtEl>
                </p:cond>
              </p:nextCondLst>
            </p:seq>
            <p:video>
              <p:cMediaNode>
                <p:cTn id="7" fill="hold" display="0">
                  <p:stCondLst>
                    <p:cond delay="indefinite"/>
                  </p:stCondLst>
                  <p:endCondLst>
                    <p:cond evt="onNext" delay="0">
                      <p:tgtEl>
                        <p:sldTgt/>
                      </p:tgtEl>
                    </p:cond>
                    <p:cond evt="onPrev" delay="0">
                      <p:tgtEl>
                        <p:sldTgt/>
                      </p:tgtEl>
                    </p:cond>
                  </p:endCondLst>
                </p:cTn>
                <p:tgtEl>
                  <p:spTgt spid="4"/>
                </p:tgtEl>
              </p:cMediaNode>
            </p:video>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F:\DCIM\100C1013\100_4387.JPG"/>
          <p:cNvPicPr>
            <a:picLocks noChangeAspect="1" noChangeArrowheads="1"/>
          </p:cNvPicPr>
          <p:nvPr/>
        </p:nvPicPr>
        <p:blipFill>
          <a:blip r:embed="rId2" cstate="print"/>
          <a:srcRect/>
          <a:stretch>
            <a:fillRect/>
          </a:stretch>
        </p:blipFill>
        <p:spPr bwMode="auto">
          <a:xfrm>
            <a:off x="0" y="1142984"/>
            <a:ext cx="4714876" cy="3536158"/>
          </a:xfrm>
          <a:prstGeom prst="rect">
            <a:avLst/>
          </a:prstGeom>
          <a:noFill/>
        </p:spPr>
      </p:pic>
      <p:sp>
        <p:nvSpPr>
          <p:cNvPr id="6" name="TextBox 5"/>
          <p:cNvSpPr txBox="1"/>
          <p:nvPr/>
        </p:nvSpPr>
        <p:spPr>
          <a:xfrm>
            <a:off x="4929191" y="1214422"/>
            <a:ext cx="3929089" cy="3416320"/>
          </a:xfrm>
          <a:prstGeom prst="rect">
            <a:avLst/>
          </a:prstGeom>
          <a:noFill/>
        </p:spPr>
        <p:txBody>
          <a:bodyPr wrap="square" rtlCol="0">
            <a:spAutoFit/>
          </a:bodyPr>
          <a:lstStyle/>
          <a:p>
            <a:r>
              <a:rPr lang="ru-RU" dirty="0" smtClean="0"/>
              <a:t>ГОЛУБИ- эти  птицы живут повсеместно и городе , и селе.  Окраска оперенья различная. Размер тела около 30 см., глаза оранжевого цвета, лапы красного  цвета.  Голуби очень много едят, питаются они семенами, плодами, ягодами. В нашем населенном пункте мы часто видим голубей на помойке, где они среди мусора выискивают пропитание</a:t>
            </a:r>
            <a:r>
              <a:rPr lang="ru-RU" dirty="0" smtClean="0">
                <a:solidFill>
                  <a:schemeClr val="bg1"/>
                </a:solidFill>
              </a:rPr>
              <a:t>.</a:t>
            </a:r>
          </a:p>
          <a:p>
            <a:endParaRPr lang="ru-RU"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blinds(horizontal)">
                                      <p:cBhvr>
                                        <p:cTn id="10"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158" name="Rectangle 110"/>
          <p:cNvSpPr>
            <a:spLocks noGrp="1" noChangeArrowheads="1"/>
          </p:cNvSpPr>
          <p:nvPr>
            <p:ph type="ctrTitle"/>
          </p:nvPr>
        </p:nvSpPr>
        <p:spPr>
          <a:xfrm>
            <a:off x="1042988" y="3068638"/>
            <a:ext cx="5314962" cy="831850"/>
          </a:xfrm>
          <a:noFill/>
          <a:ln/>
        </p:spPr>
        <p:txBody>
          <a:bodyPr/>
          <a:lstStyle/>
          <a:p>
            <a:pPr algn="l"/>
            <a:r>
              <a:rPr lang="ru-RU" sz="3600" b="1" dirty="0" smtClean="0">
                <a:solidFill>
                  <a:schemeClr val="tx1"/>
                </a:solidFill>
              </a:rPr>
              <a:t>Птицы нашего края</a:t>
            </a:r>
            <a:endParaRPr lang="es-ES" sz="3600" b="1" dirty="0">
              <a:solidFill>
                <a:schemeClr val="tx1"/>
              </a:solidFill>
            </a:endParaRPr>
          </a:p>
        </p:txBody>
      </p:sp>
      <p:sp>
        <p:nvSpPr>
          <p:cNvPr id="2170" name="Rectangle 122"/>
          <p:cNvSpPr>
            <a:spLocks noChangeArrowheads="1"/>
          </p:cNvSpPr>
          <p:nvPr/>
        </p:nvSpPr>
        <p:spPr bwMode="auto">
          <a:xfrm flipV="1">
            <a:off x="1042988" y="5000636"/>
            <a:ext cx="3960812" cy="642942"/>
          </a:xfrm>
          <a:prstGeom prst="rect">
            <a:avLst/>
          </a:prstGeom>
          <a:noFill/>
          <a:ln w="9525">
            <a:noFill/>
            <a:miter lim="800000"/>
            <a:headEnd/>
            <a:tailEnd/>
          </a:ln>
          <a:effectLst/>
        </p:spPr>
        <p:txBody>
          <a:bodyPr anchor="ctr"/>
          <a:lstStyle/>
          <a:p>
            <a:endParaRPr lang="es-ES"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158"/>
                                        </p:tgtEl>
                                        <p:attrNameLst>
                                          <p:attrName>style.visibility</p:attrName>
                                        </p:attrNameLst>
                                      </p:cBhvr>
                                      <p:to>
                                        <p:strVal val="visible"/>
                                      </p:to>
                                    </p:set>
                                    <p:animEffect transition="in" filter="blinds(horizontal)">
                                      <p:cBhvr>
                                        <p:cTn id="7" dur="3000"/>
                                        <p:tgtEl>
                                          <p:spTgt spid="215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8"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Голоса птиц. Голубь. Сизарь. Пение_converted.mp4">
            <a:hlinkClick r:id="" action="ppaction://media"/>
          </p:cNvPr>
          <p:cNvPicPr>
            <a:picLocks noGrp="1" noRot="1" noChangeAspect="1"/>
          </p:cNvPicPr>
          <p:nvPr>
            <p:ph idx="1"/>
            <a:videoFile r:link="rId1"/>
          </p:nvPr>
        </p:nvPicPr>
        <p:blipFill>
          <a:blip r:embed="rId3"/>
          <a:stretch>
            <a:fillRect/>
          </a:stretch>
        </p:blipFill>
        <p:spPr>
          <a:xfrm>
            <a:off x="714349" y="1142984"/>
            <a:ext cx="7484580" cy="5613435"/>
          </a:xfrm>
          <a:prstGeom prst="rect">
            <a:avLst/>
          </a:prstGeom>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4"/>
                    </p:tgtEl>
                  </p:cond>
                </p:stCondLst>
                <p:endSync evt="end" delay="0">
                  <p:rtn val="all"/>
                </p:endSync>
                <p:childTnLst>
                  <p:par>
                    <p:cTn id="3" fill="hold">
                      <p:stCondLst>
                        <p:cond delay="0"/>
                      </p:stCondLst>
                      <p:childTnLst>
                        <p:par>
                          <p:cTn id="4" fill="hold">
                            <p:stCondLst>
                              <p:cond delay="0"/>
                            </p:stCondLst>
                            <p:childTnLst>
                              <p:par>
                                <p:cTn id="5" presetID="2" presetClass="mediacall" presetSubtype="0" fill="hold" nodeType="clickEffect">
                                  <p:stCondLst>
                                    <p:cond delay="0"/>
                                  </p:stCondLst>
                                  <p:childTnLst>
                                    <p:cmd type="call" cmd="togglePause">
                                      <p:cBhvr>
                                        <p:cTn id="6" dur="1" fill="hold"/>
                                        <p:tgtEl>
                                          <p:spTgt spid="4"/>
                                        </p:tgtEl>
                                      </p:cBhvr>
                                    </p:cmd>
                                  </p:childTnLst>
                                </p:cTn>
                              </p:par>
                            </p:childTnLst>
                          </p:cTn>
                        </p:par>
                      </p:childTnLst>
                    </p:cTn>
                  </p:par>
                </p:childTnLst>
              </p:cTn>
              <p:nextCondLst>
                <p:cond evt="onClick" delay="0">
                  <p:tgtEl>
                    <p:spTgt spid="4"/>
                  </p:tgtEl>
                </p:cond>
              </p:nextCondLst>
            </p:seq>
            <p:video>
              <p:cMediaNode>
                <p:cTn id="7" fill="hold" display="0">
                  <p:stCondLst>
                    <p:cond delay="indefinite"/>
                  </p:stCondLst>
                  <p:endCondLst>
                    <p:cond evt="onNext" delay="0">
                      <p:tgtEl>
                        <p:sldTgt/>
                      </p:tgtEl>
                    </p:cond>
                    <p:cond evt="onPrev" delay="0">
                      <p:tgtEl>
                        <p:sldTgt/>
                      </p:tgtEl>
                    </p:cond>
                  </p:endCondLst>
                </p:cTn>
                <p:tgtEl>
                  <p:spTgt spid="4"/>
                </p:tgtEl>
              </p:cMediaNode>
            </p:video>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Владик\Desktop\воробей.jpg"/>
          <p:cNvPicPr>
            <a:picLocks noChangeAspect="1" noChangeArrowheads="1"/>
          </p:cNvPicPr>
          <p:nvPr/>
        </p:nvPicPr>
        <p:blipFill>
          <a:blip r:embed="rId2"/>
          <a:srcRect/>
          <a:stretch>
            <a:fillRect/>
          </a:stretch>
        </p:blipFill>
        <p:spPr bwMode="auto">
          <a:xfrm>
            <a:off x="-1" y="1142984"/>
            <a:ext cx="4838335" cy="3500462"/>
          </a:xfrm>
          <a:prstGeom prst="rect">
            <a:avLst/>
          </a:prstGeom>
          <a:noFill/>
        </p:spPr>
      </p:pic>
      <p:sp>
        <p:nvSpPr>
          <p:cNvPr id="5" name="TextBox 4"/>
          <p:cNvSpPr txBox="1"/>
          <p:nvPr/>
        </p:nvSpPr>
        <p:spPr>
          <a:xfrm>
            <a:off x="4857752" y="1214422"/>
            <a:ext cx="3929058" cy="4247317"/>
          </a:xfrm>
          <a:prstGeom prst="rect">
            <a:avLst/>
          </a:prstGeom>
          <a:noFill/>
        </p:spPr>
        <p:txBody>
          <a:bodyPr wrap="square" rtlCol="0">
            <a:spAutoFit/>
          </a:bodyPr>
          <a:lstStyle/>
          <a:p>
            <a:r>
              <a:rPr lang="ru-RU" dirty="0" smtClean="0"/>
              <a:t>Мелкие и средние по величине птицы плотного сложения с мощным, конусовидным клювом, приспособленным для шелушения и дробления семян.</a:t>
            </a:r>
          </a:p>
          <a:p>
            <a:r>
              <a:rPr lang="ru-RU" dirty="0" smtClean="0"/>
              <a:t>Длина тела 11—18 см, масса до 40 г.</a:t>
            </a:r>
          </a:p>
          <a:p>
            <a:r>
              <a:rPr lang="ru-RU" dirty="0" smtClean="0"/>
              <a:t>Крылья  острые, хвост средней длины, обычно закруглён или обрезан прямо, реже вырезан вилочкой.</a:t>
            </a:r>
          </a:p>
          <a:p>
            <a:r>
              <a:rPr lang="ru-RU" dirty="0" smtClean="0"/>
              <a:t>Окраска .В расцветке сочетаются серые, буроватые, белые, чёрные, каштановые или рыжие тона.</a:t>
            </a:r>
          </a:p>
          <a:p>
            <a:endParaRPr lang="ru-RU"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blinds(horizontal)">
                                      <p:cBhvr>
                                        <p:cTn id="7" dur="500"/>
                                        <p:tgtEl>
                                          <p:spTgt spid="3074"/>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blinds(horizontal)">
                                      <p:cBhvr>
                                        <p:cTn id="1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Голоса птиц. Воробей. Пение._converted.mp4">
            <a:hlinkClick r:id="" action="ppaction://media"/>
          </p:cNvPr>
          <p:cNvPicPr>
            <a:picLocks noGrp="1" noRot="1" noChangeAspect="1"/>
          </p:cNvPicPr>
          <p:nvPr>
            <p:ph idx="1"/>
            <a:videoFile r:link="rId1"/>
          </p:nvPr>
        </p:nvPicPr>
        <p:blipFill>
          <a:blip r:embed="rId3"/>
          <a:stretch>
            <a:fillRect/>
          </a:stretch>
        </p:blipFill>
        <p:spPr>
          <a:xfrm>
            <a:off x="1000100" y="1357298"/>
            <a:ext cx="7286676" cy="5184808"/>
          </a:xfrm>
          <a:prstGeom prst="rect">
            <a:avLst/>
          </a:prstGeom>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4"/>
                    </p:tgtEl>
                  </p:cond>
                </p:stCondLst>
                <p:endSync evt="end" delay="0">
                  <p:rtn val="all"/>
                </p:endSync>
                <p:childTnLst>
                  <p:par>
                    <p:cTn id="3" fill="hold">
                      <p:stCondLst>
                        <p:cond delay="0"/>
                      </p:stCondLst>
                      <p:childTnLst>
                        <p:par>
                          <p:cTn id="4" fill="hold">
                            <p:stCondLst>
                              <p:cond delay="0"/>
                            </p:stCondLst>
                            <p:childTnLst>
                              <p:par>
                                <p:cTn id="5" presetID="2" presetClass="mediacall" presetSubtype="0" fill="hold" nodeType="clickEffect">
                                  <p:stCondLst>
                                    <p:cond delay="0"/>
                                  </p:stCondLst>
                                  <p:childTnLst>
                                    <p:cmd type="call" cmd="togglePause">
                                      <p:cBhvr>
                                        <p:cTn id="6" dur="1" fill="hold"/>
                                        <p:tgtEl>
                                          <p:spTgt spid="4"/>
                                        </p:tgtEl>
                                      </p:cBhvr>
                                    </p:cmd>
                                  </p:childTnLst>
                                </p:cTn>
                              </p:par>
                            </p:childTnLst>
                          </p:cTn>
                        </p:par>
                      </p:childTnLst>
                    </p:cTn>
                  </p:par>
                </p:childTnLst>
              </p:cTn>
              <p:nextCondLst>
                <p:cond evt="onClick" delay="0">
                  <p:tgtEl>
                    <p:spTgt spid="4"/>
                  </p:tgtEl>
                </p:cond>
              </p:nextCondLst>
            </p:seq>
            <p:video>
              <p:cMediaNode>
                <p:cTn id="7" fill="hold" display="0">
                  <p:stCondLst>
                    <p:cond delay="indefinite"/>
                  </p:stCondLst>
                  <p:endCondLst>
                    <p:cond evt="onNext" delay="0">
                      <p:tgtEl>
                        <p:sldTgt/>
                      </p:tgtEl>
                    </p:cond>
                    <p:cond evt="onPrev" delay="0">
                      <p:tgtEl>
                        <p:sldTgt/>
                      </p:tgtEl>
                    </p:cond>
                  </p:endCondLst>
                </p:cTn>
                <p:tgtEl>
                  <p:spTgt spid="4"/>
                </p:tgtEl>
              </p:cMediaNode>
            </p:video>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solidFill>
                  <a:schemeClr val="bg1"/>
                </a:solidFill>
              </a:rPr>
              <a:t>ЗАГАДКИ.</a:t>
            </a:r>
            <a:endParaRPr lang="ru-RU" dirty="0">
              <a:solidFill>
                <a:schemeClr val="bg1"/>
              </a:solidFill>
            </a:endParaRPr>
          </a:p>
        </p:txBody>
      </p:sp>
      <p:sp>
        <p:nvSpPr>
          <p:cNvPr id="4" name="TextBox 3"/>
          <p:cNvSpPr txBox="1"/>
          <p:nvPr/>
        </p:nvSpPr>
        <p:spPr>
          <a:xfrm>
            <a:off x="642910" y="1643050"/>
            <a:ext cx="2139112" cy="1477328"/>
          </a:xfrm>
          <a:prstGeom prst="rect">
            <a:avLst/>
          </a:prstGeom>
          <a:noFill/>
        </p:spPr>
        <p:txBody>
          <a:bodyPr wrap="none" rtlCol="0">
            <a:spAutoFit/>
          </a:bodyPr>
          <a:lstStyle/>
          <a:p>
            <a:r>
              <a:rPr lang="ru-RU" dirty="0" smtClean="0"/>
              <a:t>Живет на болоте,</a:t>
            </a:r>
            <a:br>
              <a:rPr lang="ru-RU" dirty="0" smtClean="0"/>
            </a:br>
            <a:r>
              <a:rPr lang="ru-RU" dirty="0" smtClean="0"/>
              <a:t>Поет он с душой.</a:t>
            </a:r>
            <a:br>
              <a:rPr lang="ru-RU" dirty="0" smtClean="0"/>
            </a:br>
            <a:r>
              <a:rPr lang="ru-RU" dirty="0" smtClean="0"/>
              <a:t>Ноги как спицы,</a:t>
            </a:r>
            <a:br>
              <a:rPr lang="ru-RU" dirty="0" smtClean="0"/>
            </a:br>
            <a:r>
              <a:rPr lang="ru-RU" dirty="0" smtClean="0"/>
              <a:t>А сам небольшой.</a:t>
            </a:r>
            <a:br>
              <a:rPr lang="ru-RU" dirty="0" smtClean="0"/>
            </a:br>
            <a:endParaRPr lang="ru-RU" dirty="0"/>
          </a:p>
        </p:txBody>
      </p:sp>
      <p:sp>
        <p:nvSpPr>
          <p:cNvPr id="5" name="TextBox 4"/>
          <p:cNvSpPr txBox="1"/>
          <p:nvPr/>
        </p:nvSpPr>
        <p:spPr>
          <a:xfrm>
            <a:off x="3071802" y="1643050"/>
            <a:ext cx="2143140" cy="1200329"/>
          </a:xfrm>
          <a:prstGeom prst="rect">
            <a:avLst/>
          </a:prstGeom>
          <a:noFill/>
        </p:spPr>
        <p:txBody>
          <a:bodyPr wrap="square" rtlCol="0">
            <a:spAutoFit/>
          </a:bodyPr>
          <a:lstStyle/>
          <a:p>
            <a:r>
              <a:rPr lang="ru-RU" dirty="0" smtClean="0"/>
              <a:t>Верный страж и друг полей,</a:t>
            </a:r>
            <a:br>
              <a:rPr lang="ru-RU" dirty="0" smtClean="0"/>
            </a:br>
            <a:r>
              <a:rPr lang="ru-RU" dirty="0" smtClean="0"/>
              <a:t>Первый вестник теплых дней.</a:t>
            </a:r>
            <a:endParaRPr lang="ru-RU" dirty="0"/>
          </a:p>
        </p:txBody>
      </p:sp>
      <p:sp>
        <p:nvSpPr>
          <p:cNvPr id="6" name="TextBox 5"/>
          <p:cNvSpPr txBox="1"/>
          <p:nvPr/>
        </p:nvSpPr>
        <p:spPr>
          <a:xfrm>
            <a:off x="5214942" y="1643050"/>
            <a:ext cx="3122714" cy="1200329"/>
          </a:xfrm>
          <a:prstGeom prst="rect">
            <a:avLst/>
          </a:prstGeom>
          <a:noFill/>
        </p:spPr>
        <p:txBody>
          <a:bodyPr wrap="none" rtlCol="0">
            <a:spAutoFit/>
          </a:bodyPr>
          <a:lstStyle/>
          <a:p>
            <a:r>
              <a:rPr lang="ru-RU" dirty="0" smtClean="0"/>
              <a:t>Плотник острым долотом</a:t>
            </a:r>
            <a:br>
              <a:rPr lang="ru-RU" dirty="0" smtClean="0"/>
            </a:br>
            <a:r>
              <a:rPr lang="ru-RU" dirty="0" smtClean="0"/>
              <a:t>Строит дом с одним окном.</a:t>
            </a:r>
            <a:br>
              <a:rPr lang="ru-RU" dirty="0" smtClean="0"/>
            </a:br>
            <a:r>
              <a:rPr lang="ru-RU" dirty="0" smtClean="0"/>
              <a:t>«Я по дереву стучу,</a:t>
            </a:r>
            <a:br>
              <a:rPr lang="ru-RU" dirty="0" smtClean="0"/>
            </a:br>
            <a:r>
              <a:rPr lang="ru-RU" dirty="0" smtClean="0"/>
              <a:t>Червяка добыть хочу!»</a:t>
            </a:r>
            <a:endParaRPr lang="ru-RU" dirty="0"/>
          </a:p>
        </p:txBody>
      </p:sp>
      <p:sp>
        <p:nvSpPr>
          <p:cNvPr id="7" name="TextBox 6"/>
          <p:cNvSpPr txBox="1"/>
          <p:nvPr/>
        </p:nvSpPr>
        <p:spPr>
          <a:xfrm>
            <a:off x="785786" y="3357562"/>
            <a:ext cx="2928958" cy="2308324"/>
          </a:xfrm>
          <a:prstGeom prst="rect">
            <a:avLst/>
          </a:prstGeom>
          <a:noFill/>
        </p:spPr>
        <p:txBody>
          <a:bodyPr wrap="square" rtlCol="0">
            <a:spAutoFit/>
          </a:bodyPr>
          <a:lstStyle/>
          <a:p>
            <a:r>
              <a:rPr lang="ru-RU" dirty="0" smtClean="0"/>
              <a:t>Кар-кар-кар! - кричит плутовка. </a:t>
            </a:r>
            <a:br>
              <a:rPr lang="ru-RU" dirty="0" smtClean="0"/>
            </a:br>
            <a:r>
              <a:rPr lang="ru-RU" dirty="0" smtClean="0"/>
              <a:t>Ну и ловкая воровка! </a:t>
            </a:r>
            <a:br>
              <a:rPr lang="ru-RU" dirty="0" smtClean="0"/>
            </a:br>
            <a:r>
              <a:rPr lang="ru-RU" dirty="0" smtClean="0"/>
              <a:t>Все блестящие вещицы </a:t>
            </a:r>
            <a:br>
              <a:rPr lang="ru-RU" dirty="0" smtClean="0"/>
            </a:br>
            <a:r>
              <a:rPr lang="ru-RU" dirty="0" smtClean="0"/>
              <a:t>Очень любит эта птица! </a:t>
            </a:r>
            <a:br>
              <a:rPr lang="ru-RU" dirty="0" smtClean="0"/>
            </a:br>
            <a:r>
              <a:rPr lang="ru-RU" dirty="0" smtClean="0"/>
              <a:t>И она вам всем знакома, </a:t>
            </a:r>
            <a:br>
              <a:rPr lang="ru-RU" dirty="0" smtClean="0"/>
            </a:br>
            <a:r>
              <a:rPr lang="ru-RU" dirty="0" smtClean="0"/>
              <a:t>Как зовут ее?</a:t>
            </a:r>
          </a:p>
          <a:p>
            <a:endParaRPr lang="ru-RU" dirty="0"/>
          </a:p>
        </p:txBody>
      </p:sp>
      <p:sp>
        <p:nvSpPr>
          <p:cNvPr id="8" name="TextBox 7"/>
          <p:cNvSpPr txBox="1"/>
          <p:nvPr/>
        </p:nvSpPr>
        <p:spPr>
          <a:xfrm>
            <a:off x="4786314" y="3286124"/>
            <a:ext cx="2635850" cy="2031325"/>
          </a:xfrm>
          <a:prstGeom prst="rect">
            <a:avLst/>
          </a:prstGeom>
          <a:noFill/>
        </p:spPr>
        <p:txBody>
          <a:bodyPr wrap="none" rtlCol="0">
            <a:spAutoFit/>
          </a:bodyPr>
          <a:lstStyle/>
          <a:p>
            <a:r>
              <a:rPr lang="ru-RU" dirty="0" smtClean="0"/>
              <a:t>Маленький мальчишка</a:t>
            </a:r>
            <a:br>
              <a:rPr lang="ru-RU" dirty="0" smtClean="0"/>
            </a:br>
            <a:r>
              <a:rPr lang="ru-RU" dirty="0" smtClean="0"/>
              <a:t>В сером </a:t>
            </a:r>
            <a:r>
              <a:rPr lang="ru-RU" dirty="0" err="1" smtClean="0"/>
              <a:t>армячишке</a:t>
            </a:r>
            <a:r>
              <a:rPr lang="ru-RU" dirty="0" smtClean="0"/>
              <a:t/>
            </a:r>
            <a:br>
              <a:rPr lang="ru-RU" dirty="0" smtClean="0"/>
            </a:br>
            <a:r>
              <a:rPr lang="ru-RU" dirty="0" smtClean="0"/>
              <a:t>По дворам шныряет,</a:t>
            </a:r>
            <a:br>
              <a:rPr lang="ru-RU" dirty="0" smtClean="0"/>
            </a:br>
            <a:r>
              <a:rPr lang="ru-RU" dirty="0" smtClean="0"/>
              <a:t>Крохи собирает,</a:t>
            </a:r>
            <a:br>
              <a:rPr lang="ru-RU" dirty="0" smtClean="0"/>
            </a:br>
            <a:r>
              <a:rPr lang="ru-RU" dirty="0" smtClean="0"/>
              <a:t>В амбаре ночует -</a:t>
            </a:r>
            <a:br>
              <a:rPr lang="ru-RU" dirty="0" smtClean="0"/>
            </a:br>
            <a:r>
              <a:rPr lang="ru-RU" dirty="0" smtClean="0"/>
              <a:t>коноплю ворует</a:t>
            </a:r>
            <a:br>
              <a:rPr lang="ru-RU" dirty="0" smtClean="0"/>
            </a:br>
            <a:endParaRPr lang="ru-RU"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ppt_x"/>
                                          </p:val>
                                        </p:tav>
                                        <p:tav tm="100000">
                                          <p:val>
                                            <p:strVal val="#ppt_x"/>
                                          </p:val>
                                        </p:tav>
                                      </p:tavLst>
                                    </p:anim>
                                    <p:anim calcmode="lin" valueType="num">
                                      <p:cBhvr additive="base">
                                        <p:cTn id="2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additive="base">
                                        <p:cTn id="25" dur="500" fill="hold"/>
                                        <p:tgtEl>
                                          <p:spTgt spid="7"/>
                                        </p:tgtEl>
                                        <p:attrNameLst>
                                          <p:attrName>ppt_x</p:attrName>
                                        </p:attrNameLst>
                                      </p:cBhvr>
                                      <p:tavLst>
                                        <p:tav tm="0">
                                          <p:val>
                                            <p:strVal val="#ppt_x"/>
                                          </p:val>
                                        </p:tav>
                                        <p:tav tm="100000">
                                          <p:val>
                                            <p:strVal val="#ppt_x"/>
                                          </p:val>
                                        </p:tav>
                                      </p:tavLst>
                                    </p:anim>
                                    <p:anim calcmode="lin" valueType="num">
                                      <p:cBhvr additive="base">
                                        <p:cTn id="26"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8"/>
                                        </p:tgtEl>
                                        <p:attrNameLst>
                                          <p:attrName>style.visibility</p:attrName>
                                        </p:attrNameLst>
                                      </p:cBhvr>
                                      <p:to>
                                        <p:strVal val="visible"/>
                                      </p:to>
                                    </p:set>
                                    <p:anim calcmode="lin" valueType="num">
                                      <p:cBhvr additive="base">
                                        <p:cTn id="31" dur="500" fill="hold"/>
                                        <p:tgtEl>
                                          <p:spTgt spid="8"/>
                                        </p:tgtEl>
                                        <p:attrNameLst>
                                          <p:attrName>ppt_x</p:attrName>
                                        </p:attrNameLst>
                                      </p:cBhvr>
                                      <p:tavLst>
                                        <p:tav tm="0">
                                          <p:val>
                                            <p:strVal val="#ppt_x"/>
                                          </p:val>
                                        </p:tav>
                                        <p:tav tm="100000">
                                          <p:val>
                                            <p:strVal val="#ppt_x"/>
                                          </p:val>
                                        </p:tav>
                                      </p:tavLst>
                                    </p:anim>
                                    <p:anim calcmode="lin" valueType="num">
                                      <p:cBhvr additive="base">
                                        <p:cTn id="32"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2"/>
                                        </p:tgtEl>
                                        <p:attrNameLst>
                                          <p:attrName>style.visibility</p:attrName>
                                        </p:attrNameLst>
                                      </p:cBhvr>
                                      <p:to>
                                        <p:strVal val="visible"/>
                                      </p:to>
                                    </p:set>
                                    <p:anim calcmode="lin" valueType="num">
                                      <p:cBhvr additive="base">
                                        <p:cTn id="37" dur="500" fill="hold"/>
                                        <p:tgtEl>
                                          <p:spTgt spid="2"/>
                                        </p:tgtEl>
                                        <p:attrNameLst>
                                          <p:attrName>ppt_x</p:attrName>
                                        </p:attrNameLst>
                                      </p:cBhvr>
                                      <p:tavLst>
                                        <p:tav tm="0">
                                          <p:val>
                                            <p:strVal val="#ppt_x"/>
                                          </p:val>
                                        </p:tav>
                                        <p:tav tm="100000">
                                          <p:val>
                                            <p:strVal val="#ppt_x"/>
                                          </p:val>
                                        </p:tav>
                                      </p:tavLst>
                                    </p:anim>
                                    <p:anim calcmode="lin" valueType="num">
                                      <p:cBhvr additive="base">
                                        <p:cTn id="3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5" grpId="0"/>
      <p:bldP spid="6" grpId="0"/>
      <p:bldP spid="7" grpId="0"/>
      <p:bldP spid="8"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pic>
        <p:nvPicPr>
          <p:cNvPr id="6" name="Как правильно делать домики для птиц_converted.mp4">
            <a:hlinkClick r:id="" action="ppaction://media"/>
          </p:cNvPr>
          <p:cNvPicPr>
            <a:picLocks noGrp="1" noRot="1" noChangeAspect="1"/>
          </p:cNvPicPr>
          <p:nvPr>
            <p:ph idx="1"/>
            <a:videoFile r:link="rId1"/>
          </p:nvPr>
        </p:nvPicPr>
        <p:blipFill>
          <a:blip r:embed="rId3"/>
          <a:stretch>
            <a:fillRect/>
          </a:stretch>
        </p:blipFill>
        <p:spPr>
          <a:xfrm>
            <a:off x="357158" y="482183"/>
            <a:ext cx="8501089" cy="6375817"/>
          </a:xfrm>
          <a:prstGeom prst="rect">
            <a:avLst/>
          </a:prstGeom>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6"/>
                    </p:tgtEl>
                  </p:cond>
                </p:stCondLst>
                <p:endSync evt="end" delay="0">
                  <p:rtn val="all"/>
                </p:endSync>
                <p:childTnLst>
                  <p:par>
                    <p:cTn id="3" fill="hold">
                      <p:stCondLst>
                        <p:cond delay="0"/>
                      </p:stCondLst>
                      <p:childTnLst>
                        <p:par>
                          <p:cTn id="4" fill="hold">
                            <p:stCondLst>
                              <p:cond delay="0"/>
                            </p:stCondLst>
                            <p:childTnLst>
                              <p:par>
                                <p:cTn id="5" presetID="2" presetClass="mediacall" presetSubtype="0" fill="hold" nodeType="clickEffect">
                                  <p:stCondLst>
                                    <p:cond delay="0"/>
                                  </p:stCondLst>
                                  <p:childTnLst>
                                    <p:cmd type="call" cmd="togglePause">
                                      <p:cBhvr>
                                        <p:cTn id="6" dur="1" fill="hold"/>
                                        <p:tgtEl>
                                          <p:spTgt spid="6"/>
                                        </p:tgtEl>
                                      </p:cBhvr>
                                    </p:cmd>
                                  </p:childTnLst>
                                </p:cTn>
                              </p:par>
                            </p:childTnLst>
                          </p:cTn>
                        </p:par>
                      </p:childTnLst>
                    </p:cTn>
                  </p:par>
                </p:childTnLst>
              </p:cTn>
              <p:nextCondLst>
                <p:cond evt="onClick" delay="0">
                  <p:tgtEl>
                    <p:spTgt spid="6"/>
                  </p:tgtEl>
                </p:cond>
              </p:nextCondLst>
            </p:seq>
            <p:video>
              <p:cMediaNode>
                <p:cTn id="7" fill="hold" display="0">
                  <p:stCondLst>
                    <p:cond delay="indefinite"/>
                  </p:stCondLst>
                  <p:endCondLst>
                    <p:cond evt="onNext" delay="0">
                      <p:tgtEl>
                        <p:sldTgt/>
                      </p:tgtEl>
                    </p:cond>
                    <p:cond evt="onPrev" delay="0">
                      <p:tgtEl>
                        <p:sldTgt/>
                      </p:tgtEl>
                    </p:cond>
                  </p:endCondLst>
                </p:cTn>
                <p:tgtEl>
                  <p:spTgt spid="6"/>
                </p:tgtEl>
              </p:cMediaNode>
            </p:video>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lstStyle/>
          <a:p>
            <a:r>
              <a:rPr lang="ru-RU" dirty="0" smtClean="0"/>
              <a:t>Используемые ресурсы:</a:t>
            </a:r>
          </a:p>
          <a:p>
            <a:r>
              <a:rPr lang="ru-RU" sz="2400" dirty="0" smtClean="0"/>
              <a:t>Устный журнал « По страницам Красной книги Владимирской области» </a:t>
            </a:r>
            <a:r>
              <a:rPr lang="ru-RU" sz="1800" dirty="0" smtClean="0"/>
              <a:t>составитель: Елисеева Н.В.</a:t>
            </a:r>
          </a:p>
          <a:p>
            <a:r>
              <a:rPr lang="ru-RU" sz="1800" dirty="0" smtClean="0"/>
              <a:t>Интернет –ресурсы :</a:t>
            </a:r>
          </a:p>
          <a:p>
            <a:r>
              <a:rPr lang="ru-RU" sz="1800" dirty="0" smtClean="0"/>
              <a:t> </a:t>
            </a:r>
            <a:r>
              <a:rPr lang="en-US" sz="1800" dirty="0" smtClean="0">
                <a:hlinkClick r:id="rId2"/>
              </a:rPr>
              <a:t>http://www.youtube.com/watch?v=SoJsVMBufu4</a:t>
            </a:r>
            <a:endParaRPr lang="ru-RU" sz="1800" dirty="0" smtClean="0"/>
          </a:p>
          <a:p>
            <a:r>
              <a:rPr lang="en-US" sz="1800" dirty="0" smtClean="0">
                <a:hlinkClick r:id="rId3"/>
              </a:rPr>
              <a:t>http://www.youtube.com/watch?v=l5EiRRqINzg</a:t>
            </a:r>
            <a:endParaRPr lang="ru-RU" sz="1800" dirty="0" smtClean="0"/>
          </a:p>
          <a:p>
            <a:r>
              <a:rPr lang="en-US" sz="1800" dirty="0" smtClean="0">
                <a:hlinkClick r:id="rId4"/>
              </a:rPr>
              <a:t>http://www.youtube.com/watch?v=iImQFiJtiTc</a:t>
            </a:r>
            <a:endParaRPr lang="ru-RU" sz="1800" dirty="0" smtClean="0"/>
          </a:p>
          <a:p>
            <a:r>
              <a:rPr lang="en-US" sz="1800" dirty="0" smtClean="0">
                <a:hlinkClick r:id="rId5"/>
              </a:rPr>
              <a:t>http://www.youtube.com/watch?v=myto9hxtp6w</a:t>
            </a:r>
            <a:endParaRPr lang="ru-RU" sz="1800" dirty="0" smtClean="0"/>
          </a:p>
          <a:p>
            <a:r>
              <a:rPr lang="en-US" sz="1800" dirty="0" smtClean="0">
                <a:hlinkClick r:id="rId6"/>
              </a:rPr>
              <a:t>http://www.youtube.com/watch?v=od22YOGEr1s</a:t>
            </a:r>
            <a:endParaRPr lang="ru-RU" sz="1800" dirty="0" smtClean="0"/>
          </a:p>
          <a:p>
            <a:endParaRPr lang="ru-RU" sz="18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9" name="Rectangle 3"/>
          <p:cNvSpPr>
            <a:spLocks noGrp="1" noChangeArrowheads="1"/>
          </p:cNvSpPr>
          <p:nvPr>
            <p:ph type="body" idx="1"/>
          </p:nvPr>
        </p:nvSpPr>
        <p:spPr>
          <a:xfrm>
            <a:off x="928662" y="1855788"/>
            <a:ext cx="7758138" cy="4525962"/>
          </a:xfrm>
        </p:spPr>
        <p:txBody>
          <a:bodyPr/>
          <a:lstStyle/>
          <a:p>
            <a:r>
              <a:rPr lang="ru-RU" dirty="0" smtClean="0"/>
              <a:t>Птицы- одно из самых замечательных проявлений жизни на нашей планете. Они украшают естественные и культурные ландшафты, наполняя их звуками, красками и придавая им неповторимое своеобразие.</a:t>
            </a:r>
            <a:endParaRPr lang="ru-RU"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06499">
                                            <p:txEl>
                                              <p:pRg st="0" end="0"/>
                                            </p:txEl>
                                          </p:spTgt>
                                        </p:tgtEl>
                                        <p:attrNameLst>
                                          <p:attrName>style.visibility</p:attrName>
                                        </p:attrNameLst>
                                      </p:cBhvr>
                                      <p:to>
                                        <p:strVal val="visible"/>
                                      </p:to>
                                    </p:set>
                                    <p:animEffect transition="in" filter="blinds(horizontal)">
                                      <p:cBhvr>
                                        <p:cTn id="7" dur="3000"/>
                                        <p:tgtEl>
                                          <p:spTgt spid="10649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6499"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lstStyle/>
          <a:p>
            <a:r>
              <a:rPr lang="ru-RU" b="1" dirty="0" smtClean="0"/>
              <a:t>Знаете ли вы</a:t>
            </a:r>
            <a:r>
              <a:rPr lang="ru-RU" dirty="0" smtClean="0"/>
              <a:t>, что в мире существует около 100 млрд. птиц. А это по разным подсчетам от 8600 до 9000 видов птиц. Из них 43%, а это около 226 видов птиц, находится под угрозой исчезновения с 70-х - 80-х годов XX века. Многие виды птиц исчезают из наших городов катастрофически быстрыми темпами.</a:t>
            </a:r>
            <a:endParaRPr lang="ru-RU"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Владик\Desktop\грач1.jpg"/>
          <p:cNvPicPr>
            <a:picLocks noChangeAspect="1" noChangeArrowheads="1"/>
          </p:cNvPicPr>
          <p:nvPr/>
        </p:nvPicPr>
        <p:blipFill>
          <a:blip r:embed="rId2"/>
          <a:srcRect/>
          <a:stretch>
            <a:fillRect/>
          </a:stretch>
        </p:blipFill>
        <p:spPr bwMode="auto">
          <a:xfrm>
            <a:off x="0" y="1142984"/>
            <a:ext cx="5046017" cy="3571900"/>
          </a:xfrm>
          <a:prstGeom prst="rect">
            <a:avLst/>
          </a:prstGeom>
          <a:noFill/>
        </p:spPr>
      </p:pic>
      <p:sp>
        <p:nvSpPr>
          <p:cNvPr id="5" name="TextBox 4"/>
          <p:cNvSpPr txBox="1"/>
          <p:nvPr/>
        </p:nvSpPr>
        <p:spPr>
          <a:xfrm>
            <a:off x="5143504" y="1225689"/>
            <a:ext cx="3714775" cy="5632311"/>
          </a:xfrm>
          <a:prstGeom prst="rect">
            <a:avLst/>
          </a:prstGeom>
          <a:noFill/>
        </p:spPr>
        <p:txBody>
          <a:bodyPr wrap="square" rtlCol="0">
            <a:spAutoFit/>
          </a:bodyPr>
          <a:lstStyle/>
          <a:p>
            <a:r>
              <a:rPr lang="ru-RU" dirty="0" smtClean="0"/>
              <a:t>Тело 46 см в длину, черное, с синим металлическим блеском. Клюв более тонкий. Перья чёрные, с фиолетовым отливом. У взрослых птиц основание клюва голое. Распространен в лесостепи и культурном ландшафте почти повсюду. Гнездится колониями на деревьях. </a:t>
            </a:r>
            <a:r>
              <a:rPr lang="ru-RU" dirty="0" err="1" smtClean="0"/>
              <a:t>Колонии-грачевники</a:t>
            </a:r>
            <a:r>
              <a:rPr lang="ru-RU" dirty="0" smtClean="0"/>
              <a:t> иногда существуют десятки лет. Гнездование в апреле-мае. Питаются крупными насекомыми, мышевидными грызунами, пищевыми отбросами, расклевывают трупы животных, из растительной пищи - семена различных растений, овощи, плоды и ягоды. </a:t>
            </a:r>
            <a:endParaRPr lang="ru-RU" dirty="0"/>
          </a:p>
        </p:txBody>
      </p:sp>
      <p:sp>
        <p:nvSpPr>
          <p:cNvPr id="6" name="TextBox 5"/>
          <p:cNvSpPr txBox="1"/>
          <p:nvPr/>
        </p:nvSpPr>
        <p:spPr>
          <a:xfrm>
            <a:off x="571472" y="5500702"/>
            <a:ext cx="802014" cy="369332"/>
          </a:xfrm>
          <a:prstGeom prst="rect">
            <a:avLst/>
          </a:prstGeom>
          <a:noFill/>
        </p:spPr>
        <p:txBody>
          <a:bodyPr wrap="none" rtlCol="0">
            <a:spAutoFit/>
          </a:bodyPr>
          <a:lstStyle/>
          <a:p>
            <a:r>
              <a:rPr lang="ru-RU" dirty="0" smtClean="0"/>
              <a:t>ГРАЧ.</a:t>
            </a:r>
            <a:endParaRPr lang="ru-RU"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blinds(horizontal)">
                                      <p:cBhvr>
                                        <p:cTn id="7" dur="500"/>
                                        <p:tgtEl>
                                          <p:spTgt spid="2050"/>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blinds(horizontal)">
                                      <p:cBhvr>
                                        <p:cTn id="1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pic>
        <p:nvPicPr>
          <p:cNvPr id="4" name="Голоса птиц. Грач. Пение. Крик_converted (1).mp4">
            <a:hlinkClick r:id="" action="ppaction://media"/>
          </p:cNvPr>
          <p:cNvPicPr>
            <a:picLocks noGrp="1" noRot="1" noChangeAspect="1"/>
          </p:cNvPicPr>
          <p:nvPr>
            <p:ph idx="1"/>
            <a:videoFile r:link="rId1"/>
          </p:nvPr>
        </p:nvPicPr>
        <p:blipFill>
          <a:blip r:embed="rId3"/>
          <a:stretch>
            <a:fillRect/>
          </a:stretch>
        </p:blipFill>
        <p:spPr>
          <a:xfrm>
            <a:off x="1" y="500043"/>
            <a:ext cx="9144000" cy="6000791"/>
          </a:xfrm>
          <a:prstGeom prst="rect">
            <a:avLst/>
          </a:prstGeom>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4"/>
                    </p:tgtEl>
                  </p:cond>
                </p:stCondLst>
                <p:endSync evt="end" delay="0">
                  <p:rtn val="all"/>
                </p:endSync>
                <p:childTnLst>
                  <p:par>
                    <p:cTn id="3" fill="hold">
                      <p:stCondLst>
                        <p:cond delay="0"/>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4"/>
                                        </p:tgtEl>
                                      </p:cBhvr>
                                    </p:cmd>
                                  </p:childTnLst>
                                </p:cTn>
                              </p:par>
                            </p:childTnLst>
                          </p:cTn>
                        </p:par>
                      </p:childTnLst>
                    </p:cTn>
                  </p:par>
                </p:childTnLst>
              </p:cTn>
              <p:nextCondLst>
                <p:cond evt="onClick" delay="0">
                  <p:tgtEl>
                    <p:spTgt spid="4"/>
                  </p:tgtEl>
                </p:cond>
              </p:nextCondLst>
            </p:seq>
            <p:video>
              <p:cMediaNode>
                <p:cTn id="7" fill="hold" display="0">
                  <p:stCondLst>
                    <p:cond delay="indefinite"/>
                  </p:stCondLst>
                  <p:endCondLst>
                    <p:cond evt="onNext" delay="0">
                      <p:tgtEl>
                        <p:sldTgt/>
                      </p:tgtEl>
                    </p:cond>
                    <p:cond evt="onPrev" delay="0">
                      <p:tgtEl>
                        <p:sldTgt/>
                      </p:tgtEl>
                    </p:cond>
                  </p:endCondLst>
                </p:cTn>
                <p:tgtEl>
                  <p:spTgt spid="4"/>
                </p:tgtEl>
              </p:cMediaNode>
            </p:video>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0530" name="Picture 2" descr="C:\Users\Владик\Desktop\большой кроншнеп.jpg"/>
          <p:cNvPicPr>
            <a:picLocks noChangeAspect="1" noChangeArrowheads="1"/>
          </p:cNvPicPr>
          <p:nvPr/>
        </p:nvPicPr>
        <p:blipFill>
          <a:blip r:embed="rId2"/>
          <a:srcRect/>
          <a:stretch>
            <a:fillRect/>
          </a:stretch>
        </p:blipFill>
        <p:spPr bwMode="auto">
          <a:xfrm>
            <a:off x="0" y="1142984"/>
            <a:ext cx="4643438" cy="3714776"/>
          </a:xfrm>
          <a:prstGeom prst="rect">
            <a:avLst/>
          </a:prstGeom>
          <a:noFill/>
        </p:spPr>
      </p:pic>
      <p:sp>
        <p:nvSpPr>
          <p:cNvPr id="5" name="TextBox 4"/>
          <p:cNvSpPr txBox="1"/>
          <p:nvPr/>
        </p:nvSpPr>
        <p:spPr>
          <a:xfrm>
            <a:off x="4714877" y="1142984"/>
            <a:ext cx="4429123" cy="3139321"/>
          </a:xfrm>
          <a:prstGeom prst="rect">
            <a:avLst/>
          </a:prstGeom>
          <a:noFill/>
        </p:spPr>
        <p:txBody>
          <a:bodyPr wrap="square" rtlCol="0">
            <a:spAutoFit/>
          </a:bodyPr>
          <a:lstStyle/>
          <a:p>
            <a:r>
              <a:rPr lang="ru-RU" dirty="0" smtClean="0"/>
              <a:t>БОЛЬШОЙ КРОНШНЕП- самый крупный представитель отряда </a:t>
            </a:r>
            <a:r>
              <a:rPr lang="ru-RU" dirty="0"/>
              <a:t> </a:t>
            </a:r>
            <a:r>
              <a:rPr lang="ru-RU" dirty="0" err="1" smtClean="0"/>
              <a:t>ржанкообразных.Питается</a:t>
            </a:r>
            <a:r>
              <a:rPr lang="ru-RU" dirty="0" smtClean="0"/>
              <a:t> птица насекомыми, </a:t>
            </a:r>
            <a:r>
              <a:rPr lang="ru-RU" dirty="0" err="1" smtClean="0"/>
              <a:t>ракоборазными,червеками</a:t>
            </a:r>
            <a:r>
              <a:rPr lang="ru-RU" dirty="0" smtClean="0"/>
              <a:t>. Эта птица занесена в Красную книгу России. Отдельные пары большого кроншнепа гнездятся на крупных массивах верховых и переходных болот </a:t>
            </a:r>
            <a:r>
              <a:rPr lang="ru-RU" dirty="0" err="1" smtClean="0"/>
              <a:t>Петушинского</a:t>
            </a:r>
            <a:r>
              <a:rPr lang="ru-RU" dirty="0" smtClean="0"/>
              <a:t> района ( на болоте «Оленье», «</a:t>
            </a:r>
            <a:r>
              <a:rPr lang="ru-RU" dirty="0" err="1" smtClean="0"/>
              <a:t>Лачугинских</a:t>
            </a:r>
            <a:r>
              <a:rPr lang="ru-RU" dirty="0" smtClean="0"/>
              <a:t> карьерах»). </a:t>
            </a:r>
            <a:endParaRPr lang="ru-RU"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50530"/>
                                        </p:tgtEl>
                                        <p:attrNameLst>
                                          <p:attrName>style.visibility</p:attrName>
                                        </p:attrNameLst>
                                      </p:cBhvr>
                                      <p:to>
                                        <p:strVal val="visible"/>
                                      </p:to>
                                    </p:set>
                                    <p:animEffect transition="in" filter="blinds(horizontal)">
                                      <p:cBhvr>
                                        <p:cTn id="7" dur="500"/>
                                        <p:tgtEl>
                                          <p:spTgt spid="150530"/>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blinds(horizontal)">
                                      <p:cBhvr>
                                        <p:cTn id="1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Большой кроншнеп - птица 2011 года Беларуси_converted_converted.mp4">
            <a:hlinkClick r:id="" action="ppaction://media"/>
          </p:cNvPr>
          <p:cNvPicPr>
            <a:picLocks noGrp="1" noRot="1" noChangeAspect="1"/>
          </p:cNvPicPr>
          <p:nvPr>
            <p:ph idx="1"/>
            <a:videoFile r:link="rId1"/>
          </p:nvPr>
        </p:nvPicPr>
        <p:blipFill>
          <a:blip r:embed="rId3"/>
          <a:stretch>
            <a:fillRect/>
          </a:stretch>
        </p:blipFill>
        <p:spPr>
          <a:xfrm>
            <a:off x="928662" y="1000108"/>
            <a:ext cx="7500990" cy="5625743"/>
          </a:xfrm>
          <a:prstGeom prst="rect">
            <a:avLst/>
          </a:prstGeom>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4"/>
                    </p:tgtEl>
                  </p:cond>
                </p:stCondLst>
                <p:endSync evt="end" delay="0">
                  <p:rtn val="all"/>
                </p:endSync>
                <p:childTnLst>
                  <p:par>
                    <p:cTn id="3" fill="hold">
                      <p:stCondLst>
                        <p:cond delay="0"/>
                      </p:stCondLst>
                      <p:childTnLst>
                        <p:par>
                          <p:cTn id="4" fill="hold">
                            <p:stCondLst>
                              <p:cond delay="0"/>
                            </p:stCondLst>
                            <p:childTnLst>
                              <p:par>
                                <p:cTn id="5" presetID="2" presetClass="mediacall" presetSubtype="0" fill="hold" nodeType="clickEffect">
                                  <p:stCondLst>
                                    <p:cond delay="0"/>
                                  </p:stCondLst>
                                  <p:childTnLst>
                                    <p:cmd type="call" cmd="togglePause">
                                      <p:cBhvr>
                                        <p:cTn id="6" dur="1" fill="hold"/>
                                        <p:tgtEl>
                                          <p:spTgt spid="4"/>
                                        </p:tgtEl>
                                      </p:cBhvr>
                                    </p:cmd>
                                  </p:childTnLst>
                                </p:cTn>
                              </p:par>
                            </p:childTnLst>
                          </p:cTn>
                        </p:par>
                      </p:childTnLst>
                    </p:cTn>
                  </p:par>
                </p:childTnLst>
              </p:cTn>
              <p:nextCondLst>
                <p:cond evt="onClick" delay="0">
                  <p:tgtEl>
                    <p:spTgt spid="4"/>
                  </p:tgtEl>
                </p:cond>
              </p:nextCondLst>
            </p:seq>
            <p:video>
              <p:cMediaNode>
                <p:cTn id="7" fill="hold" display="0">
                  <p:stCondLst>
                    <p:cond delay="indefinite"/>
                  </p:stCondLst>
                  <p:endCondLst>
                    <p:cond evt="onNext" delay="0">
                      <p:tgtEl>
                        <p:sldTgt/>
                      </p:tgtEl>
                    </p:cond>
                    <p:cond evt="onPrev" delay="0">
                      <p:tgtEl>
                        <p:sldTgt/>
                      </p:tgtEl>
                    </p:cond>
                  </p:endCondLst>
                </p:cTn>
                <p:tgtEl>
                  <p:spTgt spid="4"/>
                </p:tgtEl>
              </p:cMediaNode>
            </p:video>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1554" name="Picture 2" descr="C:\Users\Владик\Desktop\болотный кулик.jpg"/>
          <p:cNvPicPr>
            <a:picLocks noChangeAspect="1" noChangeArrowheads="1"/>
          </p:cNvPicPr>
          <p:nvPr/>
        </p:nvPicPr>
        <p:blipFill>
          <a:blip r:embed="rId2"/>
          <a:srcRect/>
          <a:stretch>
            <a:fillRect/>
          </a:stretch>
        </p:blipFill>
        <p:spPr bwMode="auto">
          <a:xfrm>
            <a:off x="0" y="1142984"/>
            <a:ext cx="4728058" cy="3786214"/>
          </a:xfrm>
          <a:prstGeom prst="rect">
            <a:avLst/>
          </a:prstGeom>
          <a:noFill/>
        </p:spPr>
      </p:pic>
      <p:sp>
        <p:nvSpPr>
          <p:cNvPr id="6" name="TextBox 5"/>
          <p:cNvSpPr txBox="1"/>
          <p:nvPr/>
        </p:nvSpPr>
        <p:spPr>
          <a:xfrm>
            <a:off x="4929191" y="1428736"/>
            <a:ext cx="4071965" cy="3416320"/>
          </a:xfrm>
          <a:prstGeom prst="rect">
            <a:avLst/>
          </a:prstGeom>
          <a:noFill/>
        </p:spPr>
        <p:txBody>
          <a:bodyPr wrap="square" rtlCol="0">
            <a:spAutoFit/>
          </a:bodyPr>
          <a:lstStyle/>
          <a:p>
            <a:r>
              <a:rPr lang="ru-RU" dirty="0" smtClean="0"/>
              <a:t>БОЛОТНЫЙ КУЛИК- гнездится в сырых низинах и заболоченных территориях от Исландии до Дальнего Востока. На территории России является объектом охоты. Отдельные пары размножаются в пойменных лугах </a:t>
            </a:r>
            <a:r>
              <a:rPr lang="ru-RU" dirty="0" err="1" smtClean="0"/>
              <a:t>Петушинского</a:t>
            </a:r>
            <a:r>
              <a:rPr lang="ru-RU" dirty="0" smtClean="0"/>
              <a:t> края. Их можно наблюдать на реке </a:t>
            </a:r>
            <a:r>
              <a:rPr lang="ru-RU" dirty="0" err="1" smtClean="0"/>
              <a:t>Клязьма</a:t>
            </a:r>
            <a:r>
              <a:rPr lang="ru-RU" dirty="0" smtClean="0"/>
              <a:t> в Глубоковском, </a:t>
            </a:r>
            <a:r>
              <a:rPr lang="ru-RU" dirty="0" err="1" smtClean="0"/>
              <a:t>Леоновском</a:t>
            </a:r>
            <a:r>
              <a:rPr lang="ru-RU" dirty="0" smtClean="0"/>
              <a:t>, </a:t>
            </a:r>
            <a:r>
              <a:rPr lang="ru-RU" dirty="0" err="1" smtClean="0"/>
              <a:t>Костеревском</a:t>
            </a:r>
            <a:r>
              <a:rPr lang="ru-RU" dirty="0" smtClean="0"/>
              <a:t> луговых расширениях поймы, у г. Петушки, на реке Пекша у д. </a:t>
            </a:r>
            <a:r>
              <a:rPr lang="ru-RU" dirty="0" err="1" smtClean="0"/>
              <a:t>Напутново</a:t>
            </a:r>
            <a:r>
              <a:rPr lang="ru-RU" dirty="0" smtClean="0"/>
              <a:t>.</a:t>
            </a:r>
            <a:endParaRPr lang="ru-RU"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51554"/>
                                        </p:tgtEl>
                                        <p:attrNameLst>
                                          <p:attrName>style.visibility</p:attrName>
                                        </p:attrNameLst>
                                      </p:cBhvr>
                                      <p:to>
                                        <p:strVal val="visible"/>
                                      </p:to>
                                    </p:set>
                                    <p:animEffect transition="in" filter="blinds(horizontal)">
                                      <p:cBhvr>
                                        <p:cTn id="7" dur="500"/>
                                        <p:tgtEl>
                                          <p:spTgt spid="151554"/>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blinds(horizontal)">
                                      <p:cBhvr>
                                        <p:cTn id="10"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theme/theme1.xml><?xml version="1.0" encoding="utf-8"?>
<a:theme xmlns:a="http://schemas.openxmlformats.org/drawingml/2006/main" name="Diseño predeterminado">
  <a:themeElements>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iseño predeterminado">
      <a:majorFont>
        <a:latin typeface="Arial"/>
        <a:ea typeface=""/>
        <a:cs typeface="Arial"/>
      </a:majorFont>
      <a:minorFont>
        <a:latin typeface="Arial"/>
        <a:ea typeface=""/>
        <a:cs typeface="Arial"/>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iseño predetermin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iseño predetermin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seño predetermin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iseño predetermin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9360</TotalTime>
  <Words>612</Words>
  <Application>Microsoft Office PowerPoint</Application>
  <PresentationFormat>Экран (4:3)</PresentationFormat>
  <Paragraphs>31</Paragraphs>
  <Slides>25</Slides>
  <Notes>0</Notes>
  <HiddenSlides>0</HiddenSlides>
  <MMClips>11</MMClips>
  <ScaleCrop>false</ScaleCrop>
  <HeadingPairs>
    <vt:vector size="4" baseType="variant">
      <vt:variant>
        <vt:lpstr>Тема</vt:lpstr>
      </vt:variant>
      <vt:variant>
        <vt:i4>1</vt:i4>
      </vt:variant>
      <vt:variant>
        <vt:lpstr>Заголовки слайдов</vt:lpstr>
      </vt:variant>
      <vt:variant>
        <vt:i4>25</vt:i4>
      </vt:variant>
    </vt:vector>
  </HeadingPairs>
  <TitlesOfParts>
    <vt:vector size="26" baseType="lpstr">
      <vt:lpstr>Diseño predeterminado</vt:lpstr>
      <vt:lpstr>Слайд 1</vt:lpstr>
      <vt:lpstr>Птицы нашего края</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lpstr>Слайд 14</vt:lpstr>
      <vt:lpstr>Слайд 15</vt:lpstr>
      <vt:lpstr>Слайд 16</vt:lpstr>
      <vt:lpstr>Слайд 17</vt:lpstr>
      <vt:lpstr>Слайд 18</vt:lpstr>
      <vt:lpstr>Слайд 19</vt:lpstr>
      <vt:lpstr>Слайд 20</vt:lpstr>
      <vt:lpstr>Слайд 21</vt:lpstr>
      <vt:lpstr>Слайд 22</vt:lpstr>
      <vt:lpstr>ЗАГАДКИ.</vt:lpstr>
      <vt:lpstr>Слайд 24</vt:lpstr>
      <vt:lpstr>Слайд 25</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Mariajose</dc:creator>
  <cp:lastModifiedBy>Владик</cp:lastModifiedBy>
  <cp:revision>725</cp:revision>
  <dcterms:created xsi:type="dcterms:W3CDTF">2010-05-23T14:28:12Z</dcterms:created>
  <dcterms:modified xsi:type="dcterms:W3CDTF">2014-04-12T15:04:59Z</dcterms:modified>
</cp:coreProperties>
</file>