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15839-63DD-42B3-A529-8CD64B749043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D7451-6409-4FC7-ACDD-56583EBD1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8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408E6B38-F620-4168-8FFB-BFEF6ADE1C0A}" type="slidenum">
              <a:rPr lang="ru-RU" b="0" i="0" smtClean="0">
                <a:latin typeface="Arial" charset="0"/>
              </a:rPr>
              <a:pPr eaLnBrk="1" hangingPunct="1"/>
              <a:t>5</a:t>
            </a:fld>
            <a:endParaRPr lang="ru-RU" b="0" i="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376BFD9A-C53E-443B-A295-470AD56F46B0}" type="slidenum">
              <a:rPr lang="ru-RU" b="0" i="0" smtClean="0">
                <a:latin typeface="Arial" charset="0"/>
              </a:rPr>
              <a:pPr eaLnBrk="1" hangingPunct="1"/>
              <a:t>6</a:t>
            </a:fld>
            <a:endParaRPr lang="ru-RU" b="0" i="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ACE5D2A5-3BCF-41AA-8924-F5A635D67C4D}" type="slidenum">
              <a:rPr lang="ru-RU" b="0" i="0" smtClean="0">
                <a:latin typeface="Arial" charset="0"/>
              </a:rPr>
              <a:pPr eaLnBrk="1" hangingPunct="1"/>
              <a:t>7</a:t>
            </a:fld>
            <a:endParaRPr lang="ru-RU" b="0" i="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98A46834-3ABC-4AF2-B387-0B6EEFFD3CAA}" type="slidenum">
              <a:rPr lang="ru-RU" b="0" i="0" smtClean="0">
                <a:latin typeface="Arial" charset="0"/>
              </a:rPr>
              <a:pPr eaLnBrk="1" hangingPunct="1"/>
              <a:t>8</a:t>
            </a:fld>
            <a:endParaRPr lang="ru-RU" b="0" i="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C07E13F9-C2D8-4F04-BA95-A2F4111FB905}" type="slidenum">
              <a:rPr lang="ru-RU" b="0" i="0" smtClean="0">
                <a:latin typeface="Arial" charset="0"/>
              </a:rPr>
              <a:pPr eaLnBrk="1" hangingPunct="1"/>
              <a:t>9</a:t>
            </a:fld>
            <a:endParaRPr lang="ru-RU" b="0" i="0" smtClean="0">
              <a:latin typeface="Arial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287B488B-8E01-4782-AD88-FF1B639A9B01}" type="slidenum">
              <a:rPr lang="ru-RU" b="0" i="0" smtClean="0">
                <a:latin typeface="Arial" charset="0"/>
              </a:rPr>
              <a:pPr eaLnBrk="1" hangingPunct="1"/>
              <a:t>10</a:t>
            </a:fld>
            <a:endParaRPr lang="ru-RU" b="0" i="0" smtClean="0">
              <a:latin typeface="Arial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78C7A0E8-68A2-436F-8B80-A34D5BFEAF75}" type="slidenum">
              <a:rPr lang="ru-RU" b="0" i="0" smtClean="0">
                <a:latin typeface="Arial" charset="0"/>
              </a:rPr>
              <a:pPr eaLnBrk="1" hangingPunct="1"/>
              <a:t>11</a:t>
            </a:fld>
            <a:endParaRPr lang="ru-RU" b="0" i="0" smtClean="0">
              <a:latin typeface="Arial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90DE-381E-4BC5-8373-4564FF074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1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Сложение  чисел</a:t>
            </a:r>
            <a:b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</a:br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с  разными  знаками</a:t>
            </a:r>
            <a:endParaRPr lang="ru-RU" sz="7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CBIZ0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3949" y="5229200"/>
            <a:ext cx="1912714" cy="148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34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704137" cy="1143000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chemeClr val="accent2"/>
                </a:solidFill>
                <a:latin typeface="Georgia" pitchFamily="18" charset="0"/>
              </a:rPr>
              <a:t>Замените  ответы  соответствующими  буквами.</a:t>
            </a:r>
            <a:br>
              <a:rPr lang="ru-RU" sz="3200" b="1" i="1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ru-RU" sz="3200" b="1" i="1" smtClean="0">
                <a:solidFill>
                  <a:srgbClr val="990000"/>
                </a:solidFill>
                <a:latin typeface="Georgia" pitchFamily="18" charset="0"/>
              </a:rPr>
              <a:t>Расшифрованное  слово  запишите  в  тетради.</a:t>
            </a:r>
            <a:endParaRPr lang="ru-RU" sz="3200" b="1" i="1" smtClean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21508" name="Picture 4" descr="CBIZ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1500" y="4365625"/>
            <a:ext cx="34925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613" name="Group 109"/>
          <p:cNvGraphicFramePr>
            <a:graphicFrameLocks noGrp="1"/>
          </p:cNvGraphicFramePr>
          <p:nvPr>
            <p:ph idx="1"/>
          </p:nvPr>
        </p:nvGraphicFramePr>
        <p:xfrm>
          <a:off x="0" y="2205038"/>
          <a:ext cx="9144000" cy="2112962"/>
        </p:xfrm>
        <a:graphic>
          <a:graphicData uri="http://schemas.openxmlformats.org/drawingml/2006/table">
            <a:tbl>
              <a:tblPr/>
              <a:tblGrid>
                <a:gridCol w="1020763"/>
                <a:gridCol w="1020762"/>
                <a:gridCol w="1019175"/>
                <a:gridCol w="1019175"/>
                <a:gridCol w="1017588"/>
                <a:gridCol w="1020762"/>
                <a:gridCol w="1117600"/>
                <a:gridCol w="1081088"/>
                <a:gridCol w="827087"/>
              </a:tblGrid>
              <a:tr h="1344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1" name="Rectangle 77"/>
          <p:cNvSpPr>
            <a:spLocks noChangeArrowheads="1"/>
          </p:cNvSpPr>
          <p:nvPr/>
        </p:nvSpPr>
        <p:spPr bwMode="auto">
          <a:xfrm>
            <a:off x="4211638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У</a:t>
            </a:r>
          </a:p>
        </p:txBody>
      </p:sp>
      <p:sp>
        <p:nvSpPr>
          <p:cNvPr id="21582" name="Rectangle 78"/>
          <p:cNvSpPr>
            <a:spLocks noChangeArrowheads="1"/>
          </p:cNvSpPr>
          <p:nvPr/>
        </p:nvSpPr>
        <p:spPr bwMode="auto">
          <a:xfrm>
            <a:off x="3203575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А</a:t>
            </a:r>
          </a:p>
        </p:txBody>
      </p:sp>
      <p:sp>
        <p:nvSpPr>
          <p:cNvPr id="21584" name="Rectangle 80"/>
          <p:cNvSpPr>
            <a:spLocks noChangeArrowheads="1"/>
          </p:cNvSpPr>
          <p:nvPr/>
        </p:nvSpPr>
        <p:spPr bwMode="auto">
          <a:xfrm>
            <a:off x="7451725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Т</a:t>
            </a:r>
          </a:p>
        </p:txBody>
      </p:sp>
      <p:sp>
        <p:nvSpPr>
          <p:cNvPr id="21585" name="Rectangle 81"/>
          <p:cNvSpPr>
            <a:spLocks noChangeArrowheads="1"/>
          </p:cNvSpPr>
          <p:nvPr/>
        </p:nvSpPr>
        <p:spPr bwMode="auto">
          <a:xfrm>
            <a:off x="2195513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Б</a:t>
            </a:r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6300788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Г</a:t>
            </a:r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5219700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П</a:t>
            </a:r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1187450" y="3644900"/>
            <a:ext cx="7191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Р</a:t>
            </a:r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179388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М</a:t>
            </a:r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8424863" y="3644900"/>
            <a:ext cx="71913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Х</a:t>
            </a:r>
          </a:p>
        </p:txBody>
      </p:sp>
      <p:sp>
        <p:nvSpPr>
          <p:cNvPr id="2102" name="Rectangle 9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96" name="Object 92"/>
          <p:cNvGraphicFramePr>
            <a:graphicFrameLocks noChangeAspect="1"/>
          </p:cNvGraphicFramePr>
          <p:nvPr/>
        </p:nvGraphicFramePr>
        <p:xfrm>
          <a:off x="0" y="2708275"/>
          <a:ext cx="9715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5" imgW="355292" imgH="215713" progId="Equation.3">
                  <p:embed/>
                </p:oleObj>
              </mc:Choice>
              <mc:Fallback>
                <p:oleObj name="Формула" r:id="rId5" imgW="355292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08275"/>
                        <a:ext cx="9715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3" name="Rectangle 9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98" name="Object 94"/>
          <p:cNvGraphicFramePr>
            <a:graphicFrameLocks noChangeAspect="1"/>
          </p:cNvGraphicFramePr>
          <p:nvPr/>
        </p:nvGraphicFramePr>
        <p:xfrm>
          <a:off x="1116013" y="2205038"/>
          <a:ext cx="75406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7" imgW="253780" imgH="444114" progId="Equation.3">
                  <p:embed/>
                </p:oleObj>
              </mc:Choice>
              <mc:Fallback>
                <p:oleObj name="Формула" r:id="rId7" imgW="253780" imgH="4441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05038"/>
                        <a:ext cx="754062" cy="131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4" name="Rectangle 9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0" name="Object 96"/>
          <p:cNvGraphicFramePr>
            <a:graphicFrameLocks noChangeAspect="1"/>
          </p:cNvGraphicFramePr>
          <p:nvPr/>
        </p:nvGraphicFramePr>
        <p:xfrm>
          <a:off x="2124075" y="2205038"/>
          <a:ext cx="798513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9" imgW="279400" imgH="457200" progId="Equation.3">
                  <p:embed/>
                </p:oleObj>
              </mc:Choice>
              <mc:Fallback>
                <p:oleObj name="Формула" r:id="rId9" imgW="279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205038"/>
                        <a:ext cx="798513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5" name="Rectangle 9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2" name="Object 98"/>
          <p:cNvGraphicFramePr>
            <a:graphicFrameLocks noChangeAspect="1"/>
          </p:cNvGraphicFramePr>
          <p:nvPr/>
        </p:nvGraphicFramePr>
        <p:xfrm>
          <a:off x="3132138" y="2205038"/>
          <a:ext cx="852487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11" imgW="292100" imgH="457200" progId="Equation.3">
                  <p:embed/>
                </p:oleObj>
              </mc:Choice>
              <mc:Fallback>
                <p:oleObj name="Формула" r:id="rId11" imgW="292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205038"/>
                        <a:ext cx="852487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6" name="Rectangle 10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4" name="Object 100"/>
          <p:cNvGraphicFramePr>
            <a:graphicFrameLocks noChangeAspect="1"/>
          </p:cNvGraphicFramePr>
          <p:nvPr/>
        </p:nvGraphicFramePr>
        <p:xfrm>
          <a:off x="4067175" y="2276475"/>
          <a:ext cx="10096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13" imgW="457200" imgH="457200" progId="Equation.3">
                  <p:embed/>
                </p:oleObj>
              </mc:Choice>
              <mc:Fallback>
                <p:oleObj name="Формула" r:id="rId13" imgW="45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276475"/>
                        <a:ext cx="1009650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7" name="Rectangle 10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6" name="Object 102"/>
          <p:cNvGraphicFramePr>
            <a:graphicFrameLocks noChangeAspect="1"/>
          </p:cNvGraphicFramePr>
          <p:nvPr/>
        </p:nvGraphicFramePr>
        <p:xfrm>
          <a:off x="5076825" y="2708275"/>
          <a:ext cx="10080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15" imgW="418918" imgH="215806" progId="Equation.3">
                  <p:embed/>
                </p:oleObj>
              </mc:Choice>
              <mc:Fallback>
                <p:oleObj name="Формула" r:id="rId15" imgW="41891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708275"/>
                        <a:ext cx="1008063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8" name="Rectangle 10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8" name="Object 104"/>
          <p:cNvGraphicFramePr>
            <a:graphicFrameLocks noChangeAspect="1"/>
          </p:cNvGraphicFramePr>
          <p:nvPr/>
        </p:nvGraphicFramePr>
        <p:xfrm>
          <a:off x="6156325" y="2420938"/>
          <a:ext cx="10795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17" imgW="558558" imgH="444307" progId="Equation.3">
                  <p:embed/>
                </p:oleObj>
              </mc:Choice>
              <mc:Fallback>
                <p:oleObj name="Формула" r:id="rId17" imgW="55855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420938"/>
                        <a:ext cx="10795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" name="Rectangle 10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11" name="Object 107"/>
          <p:cNvGraphicFramePr>
            <a:graphicFrameLocks noChangeAspect="1"/>
          </p:cNvGraphicFramePr>
          <p:nvPr/>
        </p:nvGraphicFramePr>
        <p:xfrm>
          <a:off x="7235825" y="2276475"/>
          <a:ext cx="1081088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19" imgW="469900" imgH="457200" progId="Equation.3">
                  <p:embed/>
                </p:oleObj>
              </mc:Choice>
              <mc:Fallback>
                <p:oleObj name="Формула" r:id="rId19" imgW="469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276475"/>
                        <a:ext cx="1081088" cy="124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0" name="Rectangle 111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14" name="Object 110"/>
          <p:cNvGraphicFramePr>
            <a:graphicFrameLocks noChangeAspect="1"/>
          </p:cNvGraphicFramePr>
          <p:nvPr/>
        </p:nvGraphicFramePr>
        <p:xfrm>
          <a:off x="8459788" y="2565400"/>
          <a:ext cx="4508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21" imgW="126890" imgH="190335" progId="Equation.3">
                  <p:embed/>
                </p:oleObj>
              </mc:Choice>
              <mc:Fallback>
                <p:oleObj name="Формула" r:id="rId21" imgW="126890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9788" y="2565400"/>
                        <a:ext cx="45085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6" name="Oval 112"/>
          <p:cNvSpPr>
            <a:spLocks noChangeArrowheads="1"/>
          </p:cNvSpPr>
          <p:nvPr/>
        </p:nvSpPr>
        <p:spPr bwMode="auto">
          <a:xfrm>
            <a:off x="250825" y="4581525"/>
            <a:ext cx="914400" cy="914400"/>
          </a:xfrm>
          <a:prstGeom prst="ellipse">
            <a:avLst/>
          </a:prstGeom>
          <a:solidFill>
            <a:srgbClr val="FCB7B2"/>
          </a:solidFill>
          <a:ln w="9525">
            <a:solidFill>
              <a:srgbClr val="FCB7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i="0"/>
              <a:t>?</a:t>
            </a:r>
          </a:p>
        </p:txBody>
      </p:sp>
      <p:sp>
        <p:nvSpPr>
          <p:cNvPr id="21617" name="Rectangle 113"/>
          <p:cNvSpPr>
            <a:spLocks noChangeArrowheads="1"/>
          </p:cNvSpPr>
          <p:nvPr/>
        </p:nvSpPr>
        <p:spPr bwMode="auto">
          <a:xfrm>
            <a:off x="250825" y="5661025"/>
            <a:ext cx="5329238" cy="914400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БРАХМАГУПТА</a:t>
            </a:r>
          </a:p>
        </p:txBody>
      </p:sp>
    </p:spTree>
    <p:extLst>
      <p:ext uri="{BB962C8B-B14F-4D97-AF65-F5344CB8AC3E}">
        <p14:creationId xmlns:p14="http://schemas.microsoft.com/office/powerpoint/2010/main" val="242852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7" dur="20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81" grpId="0" animBg="1"/>
      <p:bldP spid="21582" grpId="0" animBg="1"/>
      <p:bldP spid="21584" grpId="0" animBg="1"/>
      <p:bldP spid="21585" grpId="0" animBg="1"/>
      <p:bldP spid="21586" grpId="0" animBg="1"/>
      <p:bldP spid="21587" grpId="0" animBg="1"/>
      <p:bldP spid="21588" grpId="0" animBg="1"/>
      <p:bldP spid="21589" grpId="0" animBg="1"/>
      <p:bldP spid="21592" grpId="0" animBg="1"/>
      <p:bldP spid="21616" grpId="0" animBg="1"/>
      <p:bldP spid="21616" grpId="1" animBg="1"/>
      <p:bldP spid="216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chemeClr val="accent2"/>
                </a:solidFill>
                <a:latin typeface="Georgia" pitchFamily="18" charset="0"/>
              </a:rPr>
              <a:t>Это  интересно!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73225"/>
            <a:ext cx="6227762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chemeClr val="accent2"/>
                </a:solidFill>
                <a:latin typeface="Georgia" pitchFamily="18" charset="0"/>
              </a:rPr>
              <a:t>    Брахмагупта –</a:t>
            </a:r>
            <a:r>
              <a:rPr lang="ru-RU" sz="2800" b="1" i="1" smtClean="0">
                <a:solidFill>
                  <a:srgbClr val="990000"/>
                </a:solidFill>
                <a:latin typeface="Georgia" pitchFamily="18" charset="0"/>
              </a:rPr>
              <a:t> индийский  математик,  который  жил  в  </a:t>
            </a:r>
            <a:r>
              <a:rPr lang="en-US" sz="2800" b="1" i="1" smtClean="0">
                <a:solidFill>
                  <a:srgbClr val="990000"/>
                </a:solidFill>
                <a:latin typeface="Georgia" pitchFamily="18" charset="0"/>
              </a:rPr>
              <a:t>VII</a:t>
            </a:r>
            <a:r>
              <a:rPr lang="ru-RU" sz="2800" b="1" i="1" smtClean="0">
                <a:solidFill>
                  <a:srgbClr val="990000"/>
                </a:solidFill>
                <a:latin typeface="Georgia" pitchFamily="18" charset="0"/>
              </a:rPr>
              <a:t> веке.</a:t>
            </a:r>
          </a:p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990000"/>
                </a:solidFill>
                <a:latin typeface="Georgia" pitchFamily="18" charset="0"/>
              </a:rPr>
              <a:t>    Одним  из первых  он  начал  использовать  положительные  и  отрицательные  числа.  Положительные  числа  он  называл  </a:t>
            </a:r>
            <a:r>
              <a:rPr lang="ru-RU" sz="2800" b="1" i="1" smtClean="0">
                <a:solidFill>
                  <a:srgbClr val="006600"/>
                </a:solidFill>
                <a:latin typeface="Georgia" pitchFamily="18" charset="0"/>
              </a:rPr>
              <a:t>«имущество»</a:t>
            </a:r>
            <a:r>
              <a:rPr lang="ru-RU" sz="2800" b="1" i="1" smtClean="0">
                <a:solidFill>
                  <a:srgbClr val="990000"/>
                </a:solidFill>
                <a:latin typeface="Georgia" pitchFamily="18" charset="0"/>
              </a:rPr>
              <a:t>, отрицательные – </a:t>
            </a:r>
            <a:r>
              <a:rPr lang="ru-RU" sz="2800" b="1" i="1" smtClean="0">
                <a:solidFill>
                  <a:srgbClr val="006600"/>
                </a:solidFill>
                <a:latin typeface="Georgia" pitchFamily="18" charset="0"/>
              </a:rPr>
              <a:t>«долги»</a:t>
            </a:r>
            <a:r>
              <a:rPr lang="ru-RU" sz="2800" b="1" i="1" smtClean="0">
                <a:solidFill>
                  <a:srgbClr val="99000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0825" y="1773238"/>
            <a:ext cx="2808288" cy="3960812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 rot="-983372">
            <a:off x="257175" y="2708275"/>
            <a:ext cx="2505075" cy="2587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Нет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портрета.</a:t>
            </a: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26638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86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 animBg="1"/>
      <p:bldP spid="235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89488" y="236355"/>
            <a:ext cx="3365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Вычислите </a:t>
            </a:r>
            <a:r>
              <a:rPr lang="ru-RU" sz="3200" dirty="0" err="1" smtClean="0"/>
              <a:t>усно</a:t>
            </a:r>
            <a:r>
              <a:rPr lang="ru-RU" sz="3200" dirty="0"/>
              <a:t>!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55467" y="1819223"/>
            <a:ext cx="1428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35+20=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04132" y="1819223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55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55958" y="1916832"/>
            <a:ext cx="1428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72+28=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73197" y="1916831"/>
            <a:ext cx="809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100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30445" y="2708919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0-2,1 </a:t>
            </a:r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3352" y="2721318"/>
            <a:ext cx="829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-2,1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51284" y="3687865"/>
            <a:ext cx="1646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5,3- 5,3</a:t>
            </a:r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56431" y="369866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30652" y="4653136"/>
            <a:ext cx="1473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-</a:t>
            </a:r>
            <a:r>
              <a:rPr lang="ru-RU" sz="3200" dirty="0" smtClean="0"/>
              <a:t>20-15=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34649" y="4644461"/>
            <a:ext cx="726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-35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919158" y="5517232"/>
            <a:ext cx="1944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-4,2 +1,2 </a:t>
            </a:r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80604" y="5517232"/>
            <a:ext cx="962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-3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48932" y="2708920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3,5 -</a:t>
            </a:r>
            <a:r>
              <a:rPr lang="ru-RU" sz="3200" dirty="0" smtClean="0"/>
              <a:t>0=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26718" y="2720806"/>
            <a:ext cx="704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3,5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15481" y="3687866"/>
            <a:ext cx="1566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- </a:t>
            </a:r>
            <a:r>
              <a:rPr lang="ru-RU" sz="3200" dirty="0" smtClean="0"/>
              <a:t>35-40=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856843" y="3687866"/>
            <a:ext cx="726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-75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19301" y="4639624"/>
            <a:ext cx="1758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-</a:t>
            </a:r>
            <a:r>
              <a:rPr lang="ru-RU" sz="3200" dirty="0" smtClean="0"/>
              <a:t>3,2+1,2=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914429" y="4639623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-2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138695" y="5517231"/>
            <a:ext cx="1851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-4,2 +4,2</a:t>
            </a:r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934670" y="551723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pic>
        <p:nvPicPr>
          <p:cNvPr id="29" name="Picture 6" descr="CBIZ0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" r="27046"/>
          <a:stretch>
            <a:fillRect/>
          </a:stretch>
        </p:blipFill>
        <p:spPr bwMode="auto">
          <a:xfrm>
            <a:off x="16274" y="-53251"/>
            <a:ext cx="1473910" cy="213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54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u="sng" smtClean="0">
                <a:solidFill>
                  <a:srgbClr val="0070C0"/>
                </a:solidFill>
              </a:rPr>
              <a:t>Содержание самостоятельной работы.</a:t>
            </a:r>
            <a:r>
              <a:rPr lang="ru-RU" sz="3200" smtClean="0">
                <a:solidFill>
                  <a:srgbClr val="0070C0"/>
                </a:solidFill>
              </a:rPr>
              <a:t/>
            </a:r>
            <a:br>
              <a:rPr lang="ru-RU" sz="3200" smtClean="0">
                <a:solidFill>
                  <a:srgbClr val="0070C0"/>
                </a:solidFill>
              </a:rPr>
            </a:br>
            <a:endParaRPr lang="ru-RU" sz="3200" smtClean="0">
              <a:solidFill>
                <a:srgbClr val="0070C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r>
              <a:rPr lang="ru-RU" sz="1800" smtClean="0">
                <a:solidFill>
                  <a:srgbClr val="002060"/>
                </a:solidFill>
              </a:rPr>
              <a:t>Вариант 1.                                                                          Вариант 2.                                                 </a:t>
            </a:r>
          </a:p>
          <a:p>
            <a:r>
              <a:rPr lang="ru-RU" sz="1800" i="1" smtClean="0">
                <a:solidFill>
                  <a:srgbClr val="002060"/>
                </a:solidFill>
              </a:rPr>
              <a:t>                             1.    Выполнить сложение.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а) -1 + (-3.25)                                                                  а) -2 + (-1.75)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б) -3/5 + (-2/3)                                                                б) -2/7 + (3/4)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в) -1/4 + (-2/9)                                                                 в) -4/7 + (-2/3)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                              2.   Решить уравнение.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х - (-3.5) = -12.7                                                                у - (-0.6) = -9.5</a:t>
            </a:r>
            <a:endParaRPr lang="ru-RU" sz="1800" smtClean="0">
              <a:solidFill>
                <a:srgbClr val="002060"/>
              </a:solidFill>
            </a:endParaRPr>
          </a:p>
          <a:p>
            <a:endParaRPr lang="ru-RU" sz="1800" smtClean="0">
              <a:solidFill>
                <a:srgbClr val="002060"/>
              </a:solidFill>
            </a:endParaRPr>
          </a:p>
          <a:p>
            <a:endParaRPr lang="ru-RU" sz="18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sz="1800" smtClean="0">
                <a:solidFill>
                  <a:srgbClr val="002060"/>
                </a:solidFill>
              </a:rPr>
              <a:t>  По окончанию работы учащимся предлагается проверить правильность ее выполнения друг у друга и исправить найденные ошибки.</a:t>
            </a:r>
          </a:p>
          <a:p>
            <a:pPr>
              <a:buFontTx/>
              <a:buNone/>
            </a:pPr>
            <a:r>
              <a:rPr lang="ru-RU" sz="1800" b="1" smtClean="0">
                <a:solidFill>
                  <a:srgbClr val="002060"/>
                </a:solidFill>
              </a:rPr>
              <a:t> </a:t>
            </a:r>
            <a:endParaRPr lang="ru-RU" sz="1800" smtClean="0">
              <a:solidFill>
                <a:srgbClr val="002060"/>
              </a:solidFill>
            </a:endParaRPr>
          </a:p>
          <a:p>
            <a:endParaRPr lang="ru-RU" sz="1800" smtClean="0">
              <a:solidFill>
                <a:srgbClr val="002060"/>
              </a:solidFill>
            </a:endParaRPr>
          </a:p>
        </p:txBody>
      </p:sp>
      <p:pic>
        <p:nvPicPr>
          <p:cNvPr id="4" name="Picture 5" descr="CBIZ0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7625" y="5429250"/>
            <a:ext cx="150018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45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u="sng" smtClean="0">
                <a:solidFill>
                  <a:srgbClr val="0070C0"/>
                </a:solidFill>
              </a:rPr>
              <a:t>Содержание самостоятельной работы.</a:t>
            </a:r>
            <a:r>
              <a:rPr lang="ru-RU" sz="3200" smtClean="0">
                <a:solidFill>
                  <a:srgbClr val="0070C0"/>
                </a:solidFill>
              </a:rPr>
              <a:t/>
            </a:r>
            <a:br>
              <a:rPr lang="ru-RU" sz="3200" smtClean="0">
                <a:solidFill>
                  <a:srgbClr val="0070C0"/>
                </a:solidFill>
              </a:rPr>
            </a:br>
            <a:endParaRPr lang="ru-RU" sz="3200" smtClean="0">
              <a:solidFill>
                <a:srgbClr val="0070C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r>
              <a:rPr lang="ru-RU" sz="1800" smtClean="0">
                <a:solidFill>
                  <a:srgbClr val="002060"/>
                </a:solidFill>
              </a:rPr>
              <a:t>Вариант 1.                                                                          Вариант 2.                                                 </a:t>
            </a:r>
          </a:p>
          <a:p>
            <a:r>
              <a:rPr lang="ru-RU" sz="1800" i="1" smtClean="0">
                <a:solidFill>
                  <a:srgbClr val="002060"/>
                </a:solidFill>
              </a:rPr>
              <a:t>                             1.    Выполнить сложение.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а) -1 + (-3.25)                                                                  а) -2 + (-1.75)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б) -3/5 + (-2/3)                                                                б) -2/7 + (3/4)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в) -1/4 + (-2/9)                                                                 в) -4/7 + (-2/3)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                              2.   Решить уравнение.</a:t>
            </a:r>
            <a:endParaRPr lang="ru-RU" sz="1800" smtClean="0">
              <a:solidFill>
                <a:srgbClr val="002060"/>
              </a:solidFill>
            </a:endParaRPr>
          </a:p>
          <a:p>
            <a:r>
              <a:rPr lang="ru-RU" sz="1800" i="1" smtClean="0">
                <a:solidFill>
                  <a:srgbClr val="002060"/>
                </a:solidFill>
              </a:rPr>
              <a:t>х - (-3.5) = -12.7                                                                у - (-0.6) = -9.5</a:t>
            </a:r>
            <a:endParaRPr lang="ru-RU" sz="1800" smtClean="0">
              <a:solidFill>
                <a:srgbClr val="002060"/>
              </a:solidFill>
            </a:endParaRPr>
          </a:p>
          <a:p>
            <a:endParaRPr lang="ru-RU" sz="1800" smtClean="0">
              <a:solidFill>
                <a:srgbClr val="002060"/>
              </a:solidFill>
            </a:endParaRPr>
          </a:p>
          <a:p>
            <a:endParaRPr lang="ru-RU" sz="18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sz="1800" smtClean="0">
                <a:solidFill>
                  <a:srgbClr val="002060"/>
                </a:solidFill>
              </a:rPr>
              <a:t>  По окончанию работы учащимся предлагается проверить правильность ее выполнения друг у друга и исправить найденные ошибки.</a:t>
            </a:r>
          </a:p>
          <a:p>
            <a:pPr>
              <a:buFontTx/>
              <a:buNone/>
            </a:pPr>
            <a:r>
              <a:rPr lang="ru-RU" sz="1800" b="1" smtClean="0">
                <a:solidFill>
                  <a:srgbClr val="002060"/>
                </a:solidFill>
              </a:rPr>
              <a:t> </a:t>
            </a:r>
            <a:endParaRPr lang="ru-RU" sz="1800" smtClean="0">
              <a:solidFill>
                <a:srgbClr val="002060"/>
              </a:solidFill>
            </a:endParaRPr>
          </a:p>
          <a:p>
            <a:endParaRPr lang="ru-RU" sz="1800" smtClean="0">
              <a:solidFill>
                <a:srgbClr val="002060"/>
              </a:solidFill>
            </a:endParaRPr>
          </a:p>
        </p:txBody>
      </p:sp>
      <p:pic>
        <p:nvPicPr>
          <p:cNvPr id="4" name="Picture 5" descr="CBIZ0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7625" y="5429250"/>
            <a:ext cx="150018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7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chemeClr val="accent2"/>
                </a:solidFill>
                <a:latin typeface="Georgia" pitchFamily="18" charset="0"/>
              </a:rPr>
              <a:t>Вопросы  повторения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20938"/>
            <a:ext cx="5651500" cy="38433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>
                <a:latin typeface="Georgia" pitchFamily="18" charset="0"/>
              </a:rPr>
              <a:t> </a:t>
            </a:r>
            <a:r>
              <a:rPr lang="ru-RU" sz="2800" b="1" i="1" smtClean="0">
                <a:latin typeface="Georgia" pitchFamily="18" charset="0"/>
              </a:rPr>
              <a:t>Устно.</a:t>
            </a:r>
            <a:r>
              <a:rPr lang="ru-RU" b="1" i="1" smtClean="0">
                <a:latin typeface="Georgia" pitchFamily="18" charset="0"/>
              </a:rPr>
              <a:t>  </a:t>
            </a:r>
            <a:r>
              <a:rPr lang="ru-RU" sz="2800" b="1" i="1" smtClean="0">
                <a:solidFill>
                  <a:srgbClr val="990000"/>
                </a:solidFill>
                <a:latin typeface="Georgia" pitchFamily="18" charset="0"/>
              </a:rPr>
              <a:t>Сравните числа </a:t>
            </a:r>
          </a:p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990000"/>
                </a:solidFill>
                <a:latin typeface="Georgia" pitchFamily="18" charset="0"/>
              </a:rPr>
              <a:t>и ответьте на вопросы.</a:t>
            </a:r>
          </a:p>
          <a:p>
            <a:pPr eaLnBrk="1" hangingPunct="1">
              <a:buFontTx/>
              <a:buNone/>
            </a:pPr>
            <a:r>
              <a:rPr lang="ru-RU" sz="2800" b="1" i="1" smtClean="0">
                <a:latin typeface="Georgia" pitchFamily="18" charset="0"/>
              </a:rPr>
              <a:t>   1.   Какое из чисел имеет  больший  модуль?</a:t>
            </a:r>
          </a:p>
          <a:p>
            <a:pPr eaLnBrk="1" hangingPunct="1">
              <a:buFontTx/>
              <a:buNone/>
            </a:pPr>
            <a:r>
              <a:rPr lang="ru-RU" sz="2800" b="1" i="1" smtClean="0">
                <a:latin typeface="Georgia" pitchFamily="18" charset="0"/>
              </a:rPr>
              <a:t>   2.  Какое  из  чисел  больше?</a:t>
            </a:r>
          </a:p>
        </p:txBody>
      </p:sp>
      <p:pic>
        <p:nvPicPr>
          <p:cNvPr id="9313" name="Picture 97" descr="CBIZ1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887413"/>
            <a:ext cx="3232150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4" name="Rectangle 98"/>
          <p:cNvSpPr>
            <a:spLocks noChangeArrowheads="1"/>
          </p:cNvSpPr>
          <p:nvPr/>
        </p:nvSpPr>
        <p:spPr bwMode="auto">
          <a:xfrm>
            <a:off x="5867400" y="1628775"/>
            <a:ext cx="2376488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i="0">
                <a:latin typeface="Times New Roman" pitchFamily="18" charset="0"/>
              </a:rPr>
              <a:t>-45  и  -22</a:t>
            </a:r>
          </a:p>
        </p:txBody>
      </p:sp>
      <p:sp>
        <p:nvSpPr>
          <p:cNvPr id="9315" name="Rectangle 99"/>
          <p:cNvSpPr>
            <a:spLocks noChangeArrowheads="1"/>
          </p:cNvSpPr>
          <p:nvPr/>
        </p:nvSpPr>
        <p:spPr bwMode="auto">
          <a:xfrm>
            <a:off x="6804025" y="1628775"/>
            <a:ext cx="504825" cy="914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&lt;</a:t>
            </a:r>
            <a:endParaRPr lang="ru-RU" sz="4000"/>
          </a:p>
        </p:txBody>
      </p:sp>
      <p:sp>
        <p:nvSpPr>
          <p:cNvPr id="9316" name="Rectangle 100"/>
          <p:cNvSpPr>
            <a:spLocks noChangeArrowheads="1"/>
          </p:cNvSpPr>
          <p:nvPr/>
        </p:nvSpPr>
        <p:spPr bwMode="auto">
          <a:xfrm>
            <a:off x="5867400" y="1628775"/>
            <a:ext cx="2376488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0">
                <a:latin typeface="Times New Roman" pitchFamily="18" charset="0"/>
              </a:rPr>
              <a:t>6</a:t>
            </a:r>
            <a:r>
              <a:rPr lang="ru-RU" sz="3600" i="0">
                <a:latin typeface="Times New Roman" pitchFamily="18" charset="0"/>
              </a:rPr>
              <a:t>  и  </a:t>
            </a:r>
            <a:r>
              <a:rPr lang="en-US" sz="3600" i="0">
                <a:latin typeface="Times New Roman" pitchFamily="18" charset="0"/>
              </a:rPr>
              <a:t>38</a:t>
            </a:r>
            <a:endParaRPr lang="ru-RU" sz="3600" i="0">
              <a:latin typeface="Times New Roman" pitchFamily="18" charset="0"/>
            </a:endParaRPr>
          </a:p>
        </p:txBody>
      </p:sp>
      <p:sp>
        <p:nvSpPr>
          <p:cNvPr id="9317" name="Rectangle 101"/>
          <p:cNvSpPr>
            <a:spLocks noChangeArrowheads="1"/>
          </p:cNvSpPr>
          <p:nvPr/>
        </p:nvSpPr>
        <p:spPr bwMode="auto">
          <a:xfrm>
            <a:off x="6732588" y="1628775"/>
            <a:ext cx="504825" cy="914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&lt;</a:t>
            </a:r>
            <a:endParaRPr lang="ru-RU" sz="4000"/>
          </a:p>
        </p:txBody>
      </p:sp>
      <p:sp>
        <p:nvSpPr>
          <p:cNvPr id="9318" name="Rectangle 102"/>
          <p:cNvSpPr>
            <a:spLocks noChangeArrowheads="1"/>
          </p:cNvSpPr>
          <p:nvPr/>
        </p:nvSpPr>
        <p:spPr bwMode="auto">
          <a:xfrm>
            <a:off x="5867400" y="1628775"/>
            <a:ext cx="2376488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0">
                <a:latin typeface="Times New Roman" pitchFamily="18" charset="0"/>
              </a:rPr>
              <a:t>-19</a:t>
            </a:r>
            <a:r>
              <a:rPr lang="ru-RU" sz="3600" i="0">
                <a:latin typeface="Times New Roman" pitchFamily="18" charset="0"/>
              </a:rPr>
              <a:t>  и  </a:t>
            </a:r>
            <a:r>
              <a:rPr lang="en-US" sz="3600" i="0">
                <a:latin typeface="Times New Roman" pitchFamily="18" charset="0"/>
              </a:rPr>
              <a:t>-20,8</a:t>
            </a:r>
            <a:endParaRPr lang="ru-RU" sz="3600" i="0">
              <a:latin typeface="Times New Roman" pitchFamily="18" charset="0"/>
            </a:endParaRPr>
          </a:p>
        </p:txBody>
      </p:sp>
      <p:sp>
        <p:nvSpPr>
          <p:cNvPr id="9319" name="Rectangle 103"/>
          <p:cNvSpPr>
            <a:spLocks noChangeArrowheads="1"/>
          </p:cNvSpPr>
          <p:nvPr/>
        </p:nvSpPr>
        <p:spPr bwMode="auto">
          <a:xfrm>
            <a:off x="6659563" y="1628775"/>
            <a:ext cx="504825" cy="914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&gt;</a:t>
            </a:r>
            <a:endParaRPr lang="ru-RU" sz="4000"/>
          </a:p>
        </p:txBody>
      </p:sp>
      <p:sp>
        <p:nvSpPr>
          <p:cNvPr id="9320" name="Rectangle 104"/>
          <p:cNvSpPr>
            <a:spLocks noChangeArrowheads="1"/>
          </p:cNvSpPr>
          <p:nvPr/>
        </p:nvSpPr>
        <p:spPr bwMode="auto">
          <a:xfrm>
            <a:off x="5867400" y="1628775"/>
            <a:ext cx="2376488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0">
                <a:latin typeface="Times New Roman" pitchFamily="18" charset="0"/>
              </a:rPr>
              <a:t>-128</a:t>
            </a:r>
            <a:r>
              <a:rPr lang="ru-RU" sz="3600" i="0">
                <a:latin typeface="Times New Roman" pitchFamily="18" charset="0"/>
              </a:rPr>
              <a:t>  и  </a:t>
            </a:r>
            <a:r>
              <a:rPr lang="en-US" sz="3600" i="0">
                <a:latin typeface="Times New Roman" pitchFamily="18" charset="0"/>
              </a:rPr>
              <a:t>-13</a:t>
            </a:r>
            <a:endParaRPr lang="ru-RU" sz="3600" i="0">
              <a:latin typeface="Times New Roman" pitchFamily="18" charset="0"/>
            </a:endParaRPr>
          </a:p>
        </p:txBody>
      </p:sp>
      <p:sp>
        <p:nvSpPr>
          <p:cNvPr id="9321" name="Rectangle 105"/>
          <p:cNvSpPr>
            <a:spLocks noChangeArrowheads="1"/>
          </p:cNvSpPr>
          <p:nvPr/>
        </p:nvSpPr>
        <p:spPr bwMode="auto">
          <a:xfrm>
            <a:off x="6877050" y="1628775"/>
            <a:ext cx="504825" cy="914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&lt;</a:t>
            </a:r>
            <a:endParaRPr lang="ru-RU" sz="4000"/>
          </a:p>
        </p:txBody>
      </p:sp>
      <p:sp>
        <p:nvSpPr>
          <p:cNvPr id="9322" name="Rectangle 106"/>
          <p:cNvSpPr>
            <a:spLocks noChangeArrowheads="1"/>
          </p:cNvSpPr>
          <p:nvPr/>
        </p:nvSpPr>
        <p:spPr bwMode="auto">
          <a:xfrm>
            <a:off x="5867400" y="1628775"/>
            <a:ext cx="2376488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0">
                <a:latin typeface="Times New Roman" pitchFamily="18" charset="0"/>
              </a:rPr>
              <a:t>54</a:t>
            </a:r>
            <a:r>
              <a:rPr lang="ru-RU" sz="3600" i="0">
                <a:latin typeface="Times New Roman" pitchFamily="18" charset="0"/>
              </a:rPr>
              <a:t>  и  </a:t>
            </a:r>
            <a:r>
              <a:rPr lang="en-US" sz="3600" i="0">
                <a:latin typeface="Times New Roman" pitchFamily="18" charset="0"/>
              </a:rPr>
              <a:t>-36</a:t>
            </a:r>
            <a:endParaRPr lang="ru-RU" sz="3600" i="0">
              <a:latin typeface="Times New Roman" pitchFamily="18" charset="0"/>
            </a:endParaRPr>
          </a:p>
        </p:txBody>
      </p:sp>
      <p:sp>
        <p:nvSpPr>
          <p:cNvPr id="9323" name="Rectangle 107"/>
          <p:cNvSpPr>
            <a:spLocks noChangeArrowheads="1"/>
          </p:cNvSpPr>
          <p:nvPr/>
        </p:nvSpPr>
        <p:spPr bwMode="auto">
          <a:xfrm>
            <a:off x="6732588" y="1628775"/>
            <a:ext cx="504825" cy="914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&gt;</a:t>
            </a:r>
            <a:endParaRPr lang="ru-RU" sz="4000"/>
          </a:p>
        </p:txBody>
      </p:sp>
      <p:sp>
        <p:nvSpPr>
          <p:cNvPr id="9324" name="Rectangle 108"/>
          <p:cNvSpPr>
            <a:spLocks noChangeArrowheads="1"/>
          </p:cNvSpPr>
          <p:nvPr/>
        </p:nvSpPr>
        <p:spPr bwMode="auto">
          <a:xfrm>
            <a:off x="5867400" y="1628775"/>
            <a:ext cx="2376488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 smtClean="0">
                <a:latin typeface="Times New Roman" pitchFamily="18" charset="0"/>
              </a:rPr>
              <a:t>105</a:t>
            </a:r>
            <a:r>
              <a:rPr lang="ru-RU" sz="3600" i="0" dirty="0" smtClean="0">
                <a:latin typeface="Times New Roman" pitchFamily="18" charset="0"/>
              </a:rPr>
              <a:t>  </a:t>
            </a:r>
            <a:r>
              <a:rPr lang="ru-RU" sz="3600" i="0" dirty="0">
                <a:latin typeface="Times New Roman" pitchFamily="18" charset="0"/>
              </a:rPr>
              <a:t>и  </a:t>
            </a:r>
            <a:r>
              <a:rPr lang="ru-RU" sz="3600" i="0" dirty="0" smtClean="0">
                <a:latin typeface="Times New Roman" pitchFamily="18" charset="0"/>
              </a:rPr>
              <a:t>-199</a:t>
            </a:r>
            <a:endParaRPr lang="ru-RU" sz="3600" i="0" dirty="0">
              <a:latin typeface="Times New Roman" pitchFamily="18" charset="0"/>
            </a:endParaRPr>
          </a:p>
        </p:txBody>
      </p:sp>
      <p:sp>
        <p:nvSpPr>
          <p:cNvPr id="9325" name="Rectangle 109"/>
          <p:cNvSpPr>
            <a:spLocks noChangeArrowheads="1"/>
          </p:cNvSpPr>
          <p:nvPr/>
        </p:nvSpPr>
        <p:spPr bwMode="auto">
          <a:xfrm>
            <a:off x="6804025" y="1628775"/>
            <a:ext cx="504825" cy="914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&gt;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342527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314" grpId="0" animBg="1"/>
      <p:bldP spid="9315" grpId="0" animBg="1"/>
      <p:bldP spid="9316" grpId="0" animBg="1"/>
      <p:bldP spid="9317" grpId="0" animBg="1"/>
      <p:bldP spid="9318" grpId="0" animBg="1"/>
      <p:bldP spid="9319" grpId="0" animBg="1"/>
      <p:bldP spid="9320" grpId="0" animBg="1"/>
      <p:bldP spid="9321" grpId="0" animBg="1"/>
      <p:bldP spid="9322" grpId="0" animBg="1"/>
      <p:bldP spid="9323" grpId="0" animBg="1"/>
      <p:bldP spid="9324" grpId="0" animBg="1"/>
      <p:bldP spid="93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accent2"/>
                </a:solidFill>
                <a:latin typeface="Georgia" pitchFamily="18" charset="0"/>
              </a:rPr>
              <a:t>Сложение  чисел  </a:t>
            </a:r>
            <a:br>
              <a:rPr lang="ru-RU" sz="4000" b="1" i="1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ru-RU" sz="4000" b="1" i="1" smtClean="0">
                <a:solidFill>
                  <a:schemeClr val="accent2"/>
                </a:solidFill>
                <a:latin typeface="Georgia" pitchFamily="18" charset="0"/>
              </a:rPr>
              <a:t>с  разными  знаками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>
                <a:latin typeface="Times New Roman" pitchFamily="18" charset="0"/>
              </a:rPr>
              <a:t>5 + (- 4 ) =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0825" y="3068638"/>
            <a:ext cx="8569325" cy="914400"/>
            <a:chOff x="158" y="1480"/>
            <a:chExt cx="5398" cy="576"/>
          </a:xfrm>
        </p:grpSpPr>
        <p:sp>
          <p:nvSpPr>
            <p:cNvPr id="15373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  <a:p>
              <a:r>
                <a:rPr lang="ru-RU" sz="2400"/>
                <a:t>       </a:t>
              </a:r>
              <a:r>
                <a:rPr lang="ru-RU" sz="2400" i="0">
                  <a:latin typeface="Times New Roman" pitchFamily="18" charset="0"/>
                </a:rPr>
                <a:t>-5      -4      -3      -2      -1       0       1       2        3       4       5    </a:t>
              </a:r>
              <a:r>
                <a:rPr lang="ru-RU" sz="2400">
                  <a:latin typeface="Times New Roman" pitchFamily="18" charset="0"/>
                </a:rPr>
                <a:t>х</a:t>
              </a:r>
              <a:endParaRPr lang="ru-RU" sz="2400"/>
            </a:p>
          </p:txBody>
        </p:sp>
        <p:sp>
          <p:nvSpPr>
            <p:cNvPr id="15374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7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Line 8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Line 10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Line 11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Line 12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0" name="Line 13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Line 14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Line 15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Line 16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Line 17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Line 18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027988" y="29241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sz="2800">
                <a:latin typeface="Times New Roman" pitchFamily="18" charset="0"/>
              </a:rPr>
              <a:t>А</a:t>
            </a:r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8101013" y="3429000"/>
            <a:ext cx="142875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Freeform 27"/>
          <p:cNvSpPr>
            <a:spLocks/>
          </p:cNvSpPr>
          <p:nvPr/>
        </p:nvSpPr>
        <p:spPr bwMode="auto">
          <a:xfrm>
            <a:off x="5292725" y="2924175"/>
            <a:ext cx="2887663" cy="538163"/>
          </a:xfrm>
          <a:custGeom>
            <a:avLst/>
            <a:gdLst>
              <a:gd name="T0" fmla="*/ 2147483647 w 1819"/>
              <a:gd name="T1" fmla="*/ 2147483647 h 339"/>
              <a:gd name="T2" fmla="*/ 2147483647 w 1819"/>
              <a:gd name="T3" fmla="*/ 2147483647 h 339"/>
              <a:gd name="T4" fmla="*/ 2147483647 w 1819"/>
              <a:gd name="T5" fmla="*/ 2147483647 h 339"/>
              <a:gd name="T6" fmla="*/ 2147483647 w 1819"/>
              <a:gd name="T7" fmla="*/ 2147483647 h 339"/>
              <a:gd name="T8" fmla="*/ 0 w 1819"/>
              <a:gd name="T9" fmla="*/ 2147483647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9"/>
              <a:gd name="T16" fmla="*/ 0 h 339"/>
              <a:gd name="T17" fmla="*/ 1819 w 181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076825" y="29241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sz="2800">
                <a:latin typeface="Times New Roman" pitchFamily="18" charset="0"/>
              </a:rPr>
              <a:t>В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443663" y="2492375"/>
            <a:ext cx="5699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sz="2800" b="0">
                <a:latin typeface="Times New Roman" pitchFamily="18" charset="0"/>
              </a:rPr>
              <a:t>- </a:t>
            </a:r>
            <a:r>
              <a:rPr lang="ru-RU" sz="2800" i="0">
                <a:latin typeface="Times New Roman" pitchFamily="18" charset="0"/>
              </a:rPr>
              <a:t>4</a:t>
            </a:r>
            <a:endParaRPr lang="ru-RU" sz="2800" b="0">
              <a:latin typeface="Times New Roman" pitchFamily="18" charset="0"/>
            </a:endParaRPr>
          </a:p>
        </p:txBody>
      </p:sp>
      <p:pic>
        <p:nvPicPr>
          <p:cNvPr id="10270" name="Picture 30" descr="CRCTR0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05263"/>
            <a:ext cx="190976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1" name="Picture 31" descr="CRCTR0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113" y="3933825"/>
            <a:ext cx="18732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5508625" y="1628775"/>
            <a:ext cx="503238" cy="482600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0">
                <a:latin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5208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50289E-6 L -0.31493 1.50289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61" grpId="0"/>
      <p:bldP spid="10264" grpId="0" animBg="1"/>
      <p:bldP spid="10264" grpId="1" animBg="1"/>
      <p:bldP spid="10267" grpId="0" animBg="1"/>
      <p:bldP spid="10268" grpId="0"/>
      <p:bldP spid="10269" grpId="0"/>
      <p:bldP spid="102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accent2"/>
                </a:solidFill>
                <a:latin typeface="Georgia" pitchFamily="18" charset="0"/>
              </a:rPr>
              <a:t>Сложение  чисел  </a:t>
            </a:r>
            <a:br>
              <a:rPr lang="ru-RU" sz="4000" b="1" i="1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ru-RU" sz="4000" b="1" i="1" smtClean="0">
                <a:solidFill>
                  <a:schemeClr val="accent2"/>
                </a:solidFill>
                <a:latin typeface="Georgia" pitchFamily="18" charset="0"/>
              </a:rPr>
              <a:t>с  разными  знаками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>
                <a:latin typeface="Times New Roman" pitchFamily="18" charset="0"/>
              </a:rPr>
              <a:t>4 + (- 7 ) =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50825" y="3068638"/>
            <a:ext cx="8569325" cy="914400"/>
            <a:chOff x="158" y="1480"/>
            <a:chExt cx="5398" cy="576"/>
          </a:xfrm>
        </p:grpSpPr>
        <p:sp>
          <p:nvSpPr>
            <p:cNvPr id="16397" name="Rectangle 5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  <a:p>
              <a:r>
                <a:rPr lang="ru-RU" sz="2400"/>
                <a:t>       </a:t>
              </a:r>
              <a:r>
                <a:rPr lang="ru-RU" sz="2400" i="0">
                  <a:latin typeface="Times New Roman" pitchFamily="18" charset="0"/>
                </a:rPr>
                <a:t>-5      -4      -3      -2      -1       0       1       2        3       4       5    </a:t>
              </a:r>
              <a:r>
                <a:rPr lang="ru-RU" sz="2400">
                  <a:latin typeface="Times New Roman" pitchFamily="18" charset="0"/>
                </a:rPr>
                <a:t>х</a:t>
              </a:r>
              <a:endParaRPr lang="ru-RU" sz="2400"/>
            </a:p>
          </p:txBody>
        </p:sp>
        <p:sp>
          <p:nvSpPr>
            <p:cNvPr id="16398" name="Line 6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7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Line 8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Line 9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Line 10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Line 11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Line 12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Line 13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Line 14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Line 15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Line 16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Line 17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235825" y="29241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sz="2800">
                <a:latin typeface="Times New Roman" pitchFamily="18" charset="0"/>
              </a:rPr>
              <a:t>А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7380288" y="3429000"/>
            <a:ext cx="142875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Freeform 21"/>
          <p:cNvSpPr>
            <a:spLocks/>
          </p:cNvSpPr>
          <p:nvPr/>
        </p:nvSpPr>
        <p:spPr bwMode="auto">
          <a:xfrm>
            <a:off x="2411413" y="2924175"/>
            <a:ext cx="5006975" cy="536575"/>
          </a:xfrm>
          <a:custGeom>
            <a:avLst/>
            <a:gdLst>
              <a:gd name="T0" fmla="*/ 2147483647 w 3154"/>
              <a:gd name="T1" fmla="*/ 2147483647 h 338"/>
              <a:gd name="T2" fmla="*/ 2147483647 w 3154"/>
              <a:gd name="T3" fmla="*/ 2147483647 h 338"/>
              <a:gd name="T4" fmla="*/ 2147483647 w 3154"/>
              <a:gd name="T5" fmla="*/ 0 h 338"/>
              <a:gd name="T6" fmla="*/ 2147483647 w 3154"/>
              <a:gd name="T7" fmla="*/ 2147483647 h 338"/>
              <a:gd name="T8" fmla="*/ 0 w 3154"/>
              <a:gd name="T9" fmla="*/ 2147483647 h 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54"/>
              <a:gd name="T16" fmla="*/ 0 h 338"/>
              <a:gd name="T17" fmla="*/ 3154 w 3154"/>
              <a:gd name="T18" fmla="*/ 338 h 3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54" h="338">
                <a:moveTo>
                  <a:pt x="3154" y="338"/>
                </a:moveTo>
                <a:cubicBezTo>
                  <a:pt x="3006" y="297"/>
                  <a:pt x="2517" y="147"/>
                  <a:pt x="2258" y="91"/>
                </a:cubicBezTo>
                <a:cubicBezTo>
                  <a:pt x="1999" y="35"/>
                  <a:pt x="1827" y="0"/>
                  <a:pt x="1600" y="0"/>
                </a:cubicBezTo>
                <a:cubicBezTo>
                  <a:pt x="1373" y="0"/>
                  <a:pt x="1163" y="35"/>
                  <a:pt x="896" y="91"/>
                </a:cubicBezTo>
                <a:cubicBezTo>
                  <a:pt x="629" y="147"/>
                  <a:pt x="187" y="287"/>
                  <a:pt x="0" y="33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195513" y="292417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sz="2800">
                <a:latin typeface="Times New Roman" pitchFamily="18" charset="0"/>
              </a:rPr>
              <a:t>В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643438" y="2349500"/>
            <a:ext cx="5699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sz="2800" b="0">
                <a:latin typeface="Times New Roman" pitchFamily="18" charset="0"/>
              </a:rPr>
              <a:t>- </a:t>
            </a:r>
            <a:r>
              <a:rPr lang="ru-RU" sz="2800" i="0">
                <a:latin typeface="Times New Roman" pitchFamily="18" charset="0"/>
              </a:rPr>
              <a:t>7</a:t>
            </a:r>
            <a:endParaRPr lang="ru-RU" sz="2800" b="0">
              <a:latin typeface="Times New Roman" pitchFamily="18" charset="0"/>
            </a:endParaRPr>
          </a:p>
        </p:txBody>
      </p:sp>
      <p:pic>
        <p:nvPicPr>
          <p:cNvPr id="16394" name="Picture 24" descr="CRCTR0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05263"/>
            <a:ext cx="190976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25" descr="CRCTR0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113" y="3933825"/>
            <a:ext cx="18732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508625" y="1557338"/>
            <a:ext cx="503238" cy="576262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0">
                <a:latin typeface="Times New Roman" pitchFamily="18" charset="0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97414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90751E-6 L -0.55121 0.0016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6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82" grpId="0"/>
      <p:bldP spid="11284" grpId="0" animBg="1"/>
      <p:bldP spid="11284" grpId="1" animBg="1"/>
      <p:bldP spid="11285" grpId="0" animBg="1"/>
      <p:bldP spid="11286" grpId="0"/>
      <p:bldP spid="11287" grpId="0"/>
      <p:bldP spid="112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32812" cy="2074863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chemeClr val="accent2"/>
                </a:solidFill>
                <a:latin typeface="Georgia" pitchFamily="18" charset="0"/>
              </a:rPr>
              <a:t>В  результате  сложения  чисел  с  разными  знаками  может получиться как   </a:t>
            </a:r>
            <a:r>
              <a:rPr lang="ru-RU" sz="3200" b="1" i="1" smtClean="0">
                <a:solidFill>
                  <a:srgbClr val="FF0000"/>
                </a:solidFill>
                <a:latin typeface="Georgia" pitchFamily="18" charset="0"/>
              </a:rPr>
              <a:t>положительное</a:t>
            </a:r>
            <a:r>
              <a:rPr lang="ru-RU" sz="3200" b="1" i="1" smtClean="0">
                <a:solidFill>
                  <a:schemeClr val="accent2"/>
                </a:solidFill>
                <a:latin typeface="Georgia" pitchFamily="18" charset="0"/>
              </a:rPr>
              <a:t>, так и </a:t>
            </a:r>
            <a:r>
              <a:rPr lang="ru-RU" sz="3200" b="1" i="1" smtClean="0">
                <a:solidFill>
                  <a:srgbClr val="FF0000"/>
                </a:solidFill>
                <a:latin typeface="Georgia" pitchFamily="18" charset="0"/>
              </a:rPr>
              <a:t>отрицательное </a:t>
            </a:r>
            <a:r>
              <a:rPr lang="ru-RU" sz="3200" b="1" i="1" smtClean="0">
                <a:solidFill>
                  <a:schemeClr val="accent2"/>
                </a:solidFill>
                <a:latin typeface="Georgia" pitchFamily="18" charset="0"/>
              </a:rPr>
              <a:t>число.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95288" y="4005263"/>
            <a:ext cx="3889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i="0" dirty="0">
                <a:latin typeface="Times New Roman" pitchFamily="18" charset="0"/>
              </a:rPr>
              <a:t>5 + </a:t>
            </a:r>
            <a:r>
              <a:rPr lang="ru-RU" sz="3200" i="0" dirty="0" smtClean="0">
                <a:latin typeface="Times New Roman" pitchFamily="18" charset="0"/>
              </a:rPr>
              <a:t>(-3) </a:t>
            </a:r>
            <a:r>
              <a:rPr lang="ru-RU" sz="3200" i="0" dirty="0">
                <a:latin typeface="Times New Roman" pitchFamily="18" charset="0"/>
              </a:rPr>
              <a:t>= </a:t>
            </a:r>
            <a:r>
              <a:rPr lang="ru-RU" sz="3200" i="0" dirty="0" smtClean="0">
                <a:latin typeface="Times New Roman" pitchFamily="18" charset="0"/>
              </a:rPr>
              <a:t>2</a:t>
            </a:r>
            <a:endParaRPr lang="ru-RU" sz="3200" i="0" dirty="0"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16463" y="4005263"/>
            <a:ext cx="3910012" cy="6477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4 + </a:t>
            </a:r>
            <a:r>
              <a:rPr lang="ru-RU" b="1" dirty="0" smtClean="0">
                <a:latin typeface="Times New Roman" pitchFamily="18" charset="0"/>
              </a:rPr>
              <a:t>(-9) </a:t>
            </a:r>
            <a:r>
              <a:rPr lang="ru-RU" b="1" dirty="0" smtClean="0">
                <a:latin typeface="Times New Roman" pitchFamily="18" charset="0"/>
              </a:rPr>
              <a:t>= </a:t>
            </a:r>
            <a:r>
              <a:rPr lang="ru-RU" b="1" dirty="0" smtClean="0">
                <a:latin typeface="Times New Roman" pitchFamily="18" charset="0"/>
              </a:rPr>
              <a:t>-5</a:t>
            </a: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356100" y="4724400"/>
            <a:ext cx="4052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i="0" dirty="0">
                <a:latin typeface="Times New Roman" pitchFamily="18" charset="0"/>
              </a:rPr>
              <a:t>-4 + </a:t>
            </a:r>
            <a:r>
              <a:rPr lang="ru-RU" sz="3200" i="0" dirty="0" smtClean="0">
                <a:latin typeface="Times New Roman" pitchFamily="18" charset="0"/>
              </a:rPr>
              <a:t>1 </a:t>
            </a:r>
            <a:r>
              <a:rPr lang="ru-RU" sz="3200" i="0" dirty="0">
                <a:latin typeface="Times New Roman" pitchFamily="18" charset="0"/>
              </a:rPr>
              <a:t>= </a:t>
            </a:r>
            <a:r>
              <a:rPr lang="ru-RU" sz="3200" i="0" dirty="0" smtClean="0">
                <a:latin typeface="Times New Roman" pitchFamily="18" charset="0"/>
              </a:rPr>
              <a:t>-3</a:t>
            </a:r>
            <a:endParaRPr lang="ru-RU" sz="3200" i="0" dirty="0">
              <a:latin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50825" y="4868863"/>
            <a:ext cx="3671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i="0" dirty="0" smtClean="0">
                <a:latin typeface="Times New Roman" pitchFamily="18" charset="0"/>
              </a:rPr>
              <a:t>-5 </a:t>
            </a:r>
            <a:r>
              <a:rPr lang="ru-RU" sz="3200" i="0" dirty="0">
                <a:latin typeface="Times New Roman" pitchFamily="18" charset="0"/>
              </a:rPr>
              <a:t>+ 8 = </a:t>
            </a:r>
            <a:r>
              <a:rPr lang="ru-RU" sz="3200" i="0" dirty="0" smtClean="0">
                <a:latin typeface="Times New Roman" pitchFamily="18" charset="0"/>
              </a:rPr>
              <a:t>3</a:t>
            </a:r>
            <a:endParaRPr lang="ru-RU" sz="3200" i="0" dirty="0">
              <a:latin typeface="Times New Roman" pitchFamily="18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928813" y="2643188"/>
            <a:ext cx="914400" cy="914400"/>
          </a:xfrm>
          <a:prstGeom prst="ellipse">
            <a:avLst/>
          </a:prstGeom>
          <a:solidFill>
            <a:srgbClr val="FCB7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+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227763" y="2636838"/>
            <a:ext cx="914400" cy="914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i="0"/>
              <a:t>–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1692275" y="5661025"/>
            <a:ext cx="604837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Как узнать знак суммы?</a:t>
            </a:r>
          </a:p>
        </p:txBody>
      </p:sp>
    </p:spTree>
    <p:extLst>
      <p:ext uri="{BB962C8B-B14F-4D97-AF65-F5344CB8AC3E}">
        <p14:creationId xmlns:p14="http://schemas.microsoft.com/office/powerpoint/2010/main" val="62800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build="p"/>
      <p:bldP spid="15365" grpId="0" build="p"/>
      <p:bldP spid="15366" grpId="0" build="p"/>
      <p:bldP spid="15367" grpId="0" build="p"/>
      <p:bldP spid="15368" grpId="0" animBg="1"/>
      <p:bldP spid="15369" grpId="0" animBg="1"/>
      <p:bldP spid="153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6632"/>
            <a:ext cx="8172450" cy="1125538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rgbClr val="990000"/>
                </a:solidFill>
                <a:latin typeface="Georgia" pitchFamily="18" charset="0"/>
              </a:rPr>
              <a:t>Выполните  сложение в тетради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2405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0" y="1125538"/>
          <a:ext cx="9144000" cy="483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4" imgW="3873500" imgH="2044700" progId="Equation.3">
                  <p:embed/>
                </p:oleObj>
              </mc:Choice>
              <mc:Fallback>
                <p:oleObj name="Формула" r:id="rId4" imgW="3873500" imgH="2044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144000" cy="483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02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</TotalTime>
  <Words>470</Words>
  <Application>Microsoft Office PowerPoint</Application>
  <PresentationFormat>Экран (4:3)</PresentationFormat>
  <Paragraphs>112</Paragraphs>
  <Slides>11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Исполнительная</vt:lpstr>
      <vt:lpstr>Microsoft Equation 3.0</vt:lpstr>
      <vt:lpstr>Сложение  чисел с  разными  знаками</vt:lpstr>
      <vt:lpstr>Презентация PowerPoint</vt:lpstr>
      <vt:lpstr>Содержание самостоятельной работы. </vt:lpstr>
      <vt:lpstr>Содержание самостоятельной работы. </vt:lpstr>
      <vt:lpstr>Вопросы  повторения</vt:lpstr>
      <vt:lpstr>Сложение  чисел   с  разными  знаками</vt:lpstr>
      <vt:lpstr>Сложение  чисел   с  разными  знаками</vt:lpstr>
      <vt:lpstr>В  результате  сложения  чисел  с  разными  знаками  может получиться как   положительное, так и отрицательное число.</vt:lpstr>
      <vt:lpstr>Выполните  сложение в тетради</vt:lpstr>
      <vt:lpstr>Замените  ответы  соответствующими  буквами. Расшифрованное  слово  запишите  в  тетради.</vt:lpstr>
      <vt:lpstr>Это  интересно!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 чисел с  разными  знаками</dc:title>
  <dc:creator>Юлия</dc:creator>
  <cp:lastModifiedBy>Юлия</cp:lastModifiedBy>
  <cp:revision>2</cp:revision>
  <dcterms:created xsi:type="dcterms:W3CDTF">2014-12-25T16:46:31Z</dcterms:created>
  <dcterms:modified xsi:type="dcterms:W3CDTF">2014-12-25T17:00:41Z</dcterms:modified>
</cp:coreProperties>
</file>