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77" r:id="rId5"/>
    <p:sldId id="258" r:id="rId6"/>
    <p:sldId id="259" r:id="rId7"/>
    <p:sldId id="261" r:id="rId8"/>
    <p:sldId id="260" r:id="rId9"/>
    <p:sldId id="276" r:id="rId10"/>
    <p:sldId id="263" r:id="rId11"/>
    <p:sldId id="262" r:id="rId12"/>
    <p:sldId id="264" r:id="rId13"/>
    <p:sldId id="265" r:id="rId14"/>
    <p:sldId id="266" r:id="rId15"/>
    <p:sldId id="269" r:id="rId16"/>
    <p:sldId id="270" r:id="rId17"/>
    <p:sldId id="271" r:id="rId18"/>
    <p:sldId id="272" r:id="rId19"/>
    <p:sldId id="278" r:id="rId20"/>
    <p:sldId id="267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00"/>
    <a:srgbClr val="FF0000"/>
    <a:srgbClr val="003399"/>
    <a:srgbClr val="FF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55D04-CC08-4486-A9A0-61B01653752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B7F90-8541-4FDA-BB87-0DC83671F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дежда\Desktop\pri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060848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Моллюски: </a:t>
            </a:r>
          </a:p>
          <a:p>
            <a:pPr algn="ctr"/>
            <a:r>
              <a:rPr lang="ru-RU" sz="6000" b="1" cap="none" spc="0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общая характеристика типа</a:t>
            </a:r>
            <a:endParaRPr lang="ru-RU" sz="6000" b="1" cap="none" spc="0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67744" y="0"/>
            <a:ext cx="4742656" cy="762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 dirty="0">
              <a:solidFill>
                <a:srgbClr val="FF33CC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67744" y="0"/>
            <a:ext cx="475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Тип Моллюски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524000"/>
            <a:ext cx="289560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Класс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Двустворчатые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248400" y="1524000"/>
            <a:ext cx="289560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Класс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Головоногие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124200" y="1524000"/>
            <a:ext cx="289560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Класс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Брюхоногие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1447800" y="838200"/>
            <a:ext cx="3200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4648200" y="9144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4648200" y="838200"/>
            <a:ext cx="3124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3124200"/>
            <a:ext cx="2895600" cy="3733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124200" y="3124200"/>
            <a:ext cx="2895600" cy="3733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6248400" y="3124200"/>
            <a:ext cx="2895600" cy="3733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0" y="4437112"/>
            <a:ext cx="29158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мидии 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устрицы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беззубки 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перловицы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жемчужницы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131840" y="4437112"/>
            <a:ext cx="28803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слизни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рапаны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улитки 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катушки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прудовики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6228184" y="4581128"/>
            <a:ext cx="29158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кальмары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осьминоги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наутилусы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каракатицы</a:t>
            </a:r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1371600" y="2667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7772400" y="2667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4572000" y="2667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25" name="Picture 33" descr="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3200400"/>
            <a:ext cx="2124075" cy="1257300"/>
          </a:xfrm>
          <a:prstGeom prst="rect">
            <a:avLst/>
          </a:prstGeom>
          <a:noFill/>
        </p:spPr>
      </p:pic>
      <p:pic>
        <p:nvPicPr>
          <p:cNvPr id="8226" name="Picture 34" descr="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5200" y="3200400"/>
            <a:ext cx="2124075" cy="1266825"/>
          </a:xfrm>
          <a:prstGeom prst="rect">
            <a:avLst/>
          </a:prstGeom>
          <a:noFill/>
        </p:spPr>
      </p:pic>
      <p:pic>
        <p:nvPicPr>
          <p:cNvPr id="8227" name="Picture 35" descr="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3200400"/>
            <a:ext cx="2124075" cy="1285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Строение раковины моллюсков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://im1-tub-ru.yandex.net/i?id=31617913-44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92696"/>
            <a:ext cx="3168352" cy="2376264"/>
          </a:xfrm>
          <a:prstGeom prst="rect">
            <a:avLst/>
          </a:prstGeom>
          <a:noFill/>
        </p:spPr>
      </p:pic>
      <p:pic>
        <p:nvPicPr>
          <p:cNvPr id="21508" name="Picture 4" descr="http://ol-lab-2011.narod.ru/olderfiles/1/1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284984"/>
            <a:ext cx="4968552" cy="31775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92080" y="3284984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Роговой слой</a:t>
            </a:r>
          </a:p>
          <a:p>
            <a:pPr marL="342900" indent="-342900">
              <a:buAutoNum type="arabicPeriod"/>
            </a:pPr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Фарфоровый слой</a:t>
            </a:r>
          </a:p>
          <a:p>
            <a:pPr marL="342900" indent="-342900">
              <a:buAutoNum type="arabicPeriod"/>
            </a:pPr>
            <a:endParaRPr lang="ru-RU" sz="2000" b="1" dirty="0" smtClean="0"/>
          </a:p>
          <a:p>
            <a:pPr marL="342900" indent="-342900">
              <a:buAutoNum type="arabicPeriod"/>
            </a:pPr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Перламутровый слой</a:t>
            </a:r>
          </a:p>
          <a:p>
            <a:pPr marL="342900" indent="-342900">
              <a:buAutoNum type="arabicPeriod"/>
            </a:pPr>
            <a:endParaRPr lang="ru-RU" sz="2000" b="1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Клетки мантии</a:t>
            </a:r>
            <a:endParaRPr lang="ru-RU" sz="2000" b="1" dirty="0"/>
          </a:p>
        </p:txBody>
      </p:sp>
      <p:pic>
        <p:nvPicPr>
          <p:cNvPr id="21510" name="Picture 6" descr="http://im2-tub-ru.yandex.net/i?id=178119193-48-72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692696"/>
            <a:ext cx="324036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Класс Двустворчатые моллюски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http://ol-lab-2011.narod.ru/olderfiles/1/10_copy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836712"/>
            <a:ext cx="864096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Класс Двустворчатые моллюски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://lib.znaimo.com.ua/tw_files2/urls_4/950/d-949972/img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20688"/>
            <a:ext cx="864096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Класс Брюхоногие моллюски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C:\Users\надежда\Desktop\risunok3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764704"/>
            <a:ext cx="8640959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9"/>
          <p:cNvPicPr>
            <a:picLocks noChangeAspect="1" noChangeArrowheads="1"/>
          </p:cNvPicPr>
          <p:nvPr/>
        </p:nvPicPr>
        <p:blipFill>
          <a:blip r:embed="rId2" cstate="screen"/>
          <a:srcRect l="1963" r="1963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2"/>
          <p:cNvPicPr>
            <a:picLocks noChangeAspect="1" noChangeArrowheads="1"/>
          </p:cNvPicPr>
          <p:nvPr/>
        </p:nvPicPr>
        <p:blipFill>
          <a:blip r:embed="rId2" cstate="screen"/>
          <a:srcRect l="1963" r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0"/>
          <p:cNvPicPr>
            <a:picLocks noChangeAspect="1" noChangeArrowheads="1"/>
          </p:cNvPicPr>
          <p:nvPr/>
        </p:nvPicPr>
        <p:blipFill>
          <a:blip r:embed="rId2" cstate="screen"/>
          <a:srcRect l="1963" r="19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3"/>
          <p:cNvPicPr>
            <a:picLocks noChangeAspect="1" noChangeArrowheads="1"/>
          </p:cNvPicPr>
          <p:nvPr/>
        </p:nvPicPr>
        <p:blipFill>
          <a:blip r:embed="rId2" cstate="screen"/>
          <a:srcRect l="1963" r="19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Сравнительная характеристика классов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20689"/>
          <a:ext cx="9144000" cy="623731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669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Признак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Класс типа Моллюски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Двустворчатые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Брюхоногие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Головоногие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Места обитания</a:t>
                      </a: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Симметрия тела</a:t>
                      </a: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Части тела</a:t>
                      </a: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Раковина</a:t>
                      </a: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Нога</a:t>
                      </a: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Представители</a:t>
                      </a: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7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Значение в природе и для человека</a:t>
                      </a: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7" marR="6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Цели урока: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Расширить знания о разнообразии моллюсков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Изучить их среду обитания и образ жизни</a:t>
            </a:r>
          </a:p>
          <a:p>
            <a:pPr marL="342900" indent="-342900">
              <a:buFontTx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Изучить классификацию типа Моллюски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Рассмотреть строение раковины моллюсков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Рассмотреть особенности строения организмов представителей различных классов данного типа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Дать сравнительную характеристику классам Моллюсков.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Picture 12" descr="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149080"/>
            <a:ext cx="4024486" cy="243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692696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b="1" dirty="0" smtClean="0"/>
              <a:t>Спинная складка - мантия.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smtClean="0"/>
              <a:t>У большинства 1 или неск. раковин.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smtClean="0"/>
              <a:t>Нервная система диффузно-узлового типа.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smtClean="0"/>
              <a:t>Органы чувств – органы химического чувства и равновесия, у многих глаза.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smtClean="0"/>
              <a:t>Кровеносная система незамкнутая, имеется сердце из желудочка и 1-2 предсердий.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smtClean="0"/>
              <a:t>Дыхательная </a:t>
            </a:r>
            <a:r>
              <a:rPr lang="ru-RU" sz="2800" b="1" dirty="0"/>
              <a:t>система: </a:t>
            </a:r>
            <a:r>
              <a:rPr lang="ru-RU" sz="2800" b="1" dirty="0" smtClean="0"/>
              <a:t>жабры или лёгкие.</a:t>
            </a:r>
            <a:endParaRPr lang="ru-RU" sz="2800" b="1" dirty="0"/>
          </a:p>
          <a:p>
            <a:pPr marL="342900" indent="-342900">
              <a:buFontTx/>
              <a:buAutoNum type="arabicPeriod"/>
            </a:pPr>
            <a:r>
              <a:rPr lang="ru-RU" sz="2800" b="1" dirty="0" smtClean="0"/>
              <a:t>Пищеварительная система: рот, глотка с теркой, желудок, печень, кишка и анальное отверстие.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smtClean="0"/>
              <a:t>Выделительная система: почки.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smtClean="0"/>
              <a:t>Половая система преимущественно раздельнопола, представлена гонадами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Общие черты в строении моллюсков: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Домашнее задание: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244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читать </a:t>
            </a:r>
            <a:r>
              <a:rPr lang="ru-RU" sz="3200" b="1" dirty="0" smtClean="0"/>
              <a:t>стр. 132-142</a:t>
            </a:r>
          </a:p>
          <a:p>
            <a:r>
              <a:rPr lang="ru-RU" sz="3200" dirty="0" smtClean="0"/>
              <a:t>2. заполнить </a:t>
            </a:r>
            <a:r>
              <a:rPr lang="ru-RU" sz="3200" b="1" dirty="0" smtClean="0"/>
              <a:t>таблицу</a:t>
            </a:r>
          </a:p>
          <a:p>
            <a:r>
              <a:rPr lang="ru-RU" sz="3200" dirty="0" smtClean="0"/>
              <a:t>3. сделать в тетради </a:t>
            </a:r>
            <a:r>
              <a:rPr lang="ru-RU" sz="3200" b="1" dirty="0" smtClean="0"/>
              <a:t>рисунок внутреннего строения</a:t>
            </a:r>
            <a:r>
              <a:rPr lang="ru-RU" sz="3200" dirty="0" smtClean="0"/>
              <a:t> </a:t>
            </a:r>
            <a:r>
              <a:rPr lang="ru-RU" sz="3200" b="1" dirty="0" smtClean="0"/>
              <a:t>улитки</a:t>
            </a:r>
            <a:r>
              <a:rPr lang="ru-RU" sz="3200" dirty="0" smtClean="0"/>
              <a:t> стр. 137 и </a:t>
            </a:r>
            <a:r>
              <a:rPr lang="ru-RU" sz="3200" b="1" dirty="0" smtClean="0"/>
              <a:t>беззубки</a:t>
            </a:r>
            <a:r>
              <a:rPr lang="ru-RU" sz="3200" dirty="0" smtClean="0"/>
              <a:t> стр. 139</a:t>
            </a:r>
            <a:endParaRPr lang="ru-RU" sz="3200" dirty="0"/>
          </a:p>
        </p:txBody>
      </p:sp>
      <p:pic>
        <p:nvPicPr>
          <p:cNvPr id="5" name="Picture 11" descr="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5" y="3933056"/>
            <a:ext cx="4104328" cy="260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33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Моллюски: общая характеристика типа</a:t>
            </a:r>
            <a:endParaRPr lang="ru-RU" sz="4000" b="1" cap="none" spc="0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33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Моллюски, или мягкотелые (от лат. «</a:t>
            </a:r>
            <a:r>
              <a:rPr lang="en-US" sz="3600" b="1" i="1" dirty="0" err="1" smtClean="0">
                <a:solidFill>
                  <a:srgbClr val="FF0000"/>
                </a:solidFill>
              </a:rPr>
              <a:t>molluskus</a:t>
            </a:r>
            <a:r>
              <a:rPr lang="ru-RU" sz="3600" b="1" i="1" dirty="0" smtClean="0">
                <a:solidFill>
                  <a:srgbClr val="FF0000"/>
                </a:solidFill>
              </a:rPr>
              <a:t>» - мягкий)</a:t>
            </a:r>
          </a:p>
          <a:p>
            <a:pPr>
              <a:buFont typeface="Arial" charset="0"/>
              <a:buNone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Малакология – раздел зоологи, изучающий моллюсков.</a:t>
            </a:r>
          </a:p>
          <a:p>
            <a:pPr>
              <a:buFont typeface="Arial" charset="0"/>
              <a:buNone/>
            </a:pPr>
            <a:endParaRPr lang="ru-RU" sz="2000" b="1" dirty="0" smtClean="0"/>
          </a:p>
          <a:p>
            <a:pPr>
              <a:buFont typeface="Arial" charset="0"/>
              <a:buNone/>
            </a:pPr>
            <a:r>
              <a:rPr lang="ru-RU" sz="3200" b="1" i="1" dirty="0" smtClean="0">
                <a:solidFill>
                  <a:srgbClr val="3333CC"/>
                </a:solidFill>
              </a:rPr>
              <a:t>Образуют обособленный тип беспозвоночных животных, ведущих начало от древних неспециализированных многощетинковых кольчатых червей. </a:t>
            </a:r>
          </a:p>
          <a:p>
            <a:r>
              <a:rPr lang="ru-RU" sz="3200" b="1" i="1" dirty="0" smtClean="0">
                <a:solidFill>
                  <a:srgbClr val="3333CC"/>
                </a:solidFill>
              </a:rPr>
              <a:t>Количество видов достигает 130 тысяч.</a:t>
            </a:r>
            <a:endParaRPr lang="ru-RU" sz="3200" b="1" i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Многообразие моллюсков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548680"/>
            <a:ext cx="421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Ископаемые остатки моллюсков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аммони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1029202"/>
            <a:ext cx="2195234" cy="26878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342900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Аммониты</a:t>
            </a:r>
            <a:endParaRPr lang="ru-RU" sz="2000" b="1" dirty="0"/>
          </a:p>
        </p:txBody>
      </p:sp>
      <p:pic>
        <p:nvPicPr>
          <p:cNvPr id="6" name="Picture 8" descr="Белемниты 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365104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5856" y="623731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Белемнит</a:t>
            </a:r>
            <a:endParaRPr lang="ru-RU" sz="20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620688"/>
            <a:ext cx="2520404" cy="33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347864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Фрагмокона</a:t>
            </a:r>
            <a:endParaRPr lang="ru-RU" sz="2000" b="1" dirty="0"/>
          </a:p>
        </p:txBody>
      </p:sp>
      <p:pic>
        <p:nvPicPr>
          <p:cNvPr id="10" name="Picture 5" descr="р-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3933056"/>
            <a:ext cx="3816350" cy="272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Многообразие моллюсков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http://im7-tub-ru.yandex.net/i?id=694835617-49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692696"/>
            <a:ext cx="2304256" cy="2880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76470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Морской гребешок</a:t>
            </a:r>
            <a:endParaRPr lang="ru-RU" sz="2000" b="1" dirty="0"/>
          </a:p>
        </p:txBody>
      </p:sp>
      <p:pic>
        <p:nvPicPr>
          <p:cNvPr id="16390" name="Picture 6" descr="http://wordteen.ru/uploads/posts/2012-10/thumbs/1349675929_octopus-vulgari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717032"/>
            <a:ext cx="3528834" cy="2348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609329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Осьминог</a:t>
            </a:r>
            <a:endParaRPr lang="ru-RU" sz="2000" b="1" dirty="0"/>
          </a:p>
        </p:txBody>
      </p:sp>
      <p:pic>
        <p:nvPicPr>
          <p:cNvPr id="16392" name="Picture 8" descr="http://stat18.privet.ru/lr/0a220255927e7293763ee6f3b2d2ea9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437112"/>
            <a:ext cx="3816424" cy="221286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32040" y="400506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Виноградная улитка </a:t>
            </a:r>
            <a:endParaRPr lang="ru-RU" sz="2000" b="1" dirty="0"/>
          </a:p>
        </p:txBody>
      </p:sp>
      <p:pic>
        <p:nvPicPr>
          <p:cNvPr id="11" name="Picture 14" descr="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836712"/>
            <a:ext cx="3672408" cy="2376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79912" y="242088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Рапана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Многообразие моллюсков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6237312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Каракатица</a:t>
            </a:r>
            <a:endParaRPr lang="ru-RU" sz="2000" b="1" dirty="0"/>
          </a:p>
        </p:txBody>
      </p:sp>
      <p:pic>
        <p:nvPicPr>
          <p:cNvPr id="17410" name="Picture 2" descr="http://xreferat.ru/image/102/1307347424_2.png"/>
          <p:cNvPicPr>
            <a:picLocks noChangeAspect="1" noChangeArrowheads="1"/>
          </p:cNvPicPr>
          <p:nvPr/>
        </p:nvPicPr>
        <p:blipFill>
          <a:blip r:embed="rId2" cstate="screen"/>
          <a:srcRect l="6000" t="9450"/>
          <a:stretch>
            <a:fillRect/>
          </a:stretch>
        </p:blipFill>
        <p:spPr bwMode="auto">
          <a:xfrm>
            <a:off x="3563888" y="3389142"/>
            <a:ext cx="5352678" cy="3273794"/>
          </a:xfrm>
          <a:prstGeom prst="rect">
            <a:avLst/>
          </a:prstGeom>
          <a:noFill/>
        </p:spPr>
      </p:pic>
      <p:pic>
        <p:nvPicPr>
          <p:cNvPr id="7" name="Picture 4" descr="http://creationwiki.org/pool/images/2/2a/Nautil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764704"/>
            <a:ext cx="3194720" cy="29305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35896" y="76470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Наутилус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Многообразие моллюсков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692696"/>
            <a:ext cx="536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Голожаберные моллюски</a:t>
            </a:r>
            <a:endParaRPr lang="ru-RU" sz="2000" b="1" dirty="0"/>
          </a:p>
        </p:txBody>
      </p:sp>
      <p:pic>
        <p:nvPicPr>
          <p:cNvPr id="19460" name="Picture 4" descr="http://im6-tub-ru.yandex.net/i?id=184391116-09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268760"/>
            <a:ext cx="3672408" cy="2364854"/>
          </a:xfrm>
          <a:prstGeom prst="rect">
            <a:avLst/>
          </a:prstGeom>
          <a:noFill/>
        </p:spPr>
      </p:pic>
      <p:pic>
        <p:nvPicPr>
          <p:cNvPr id="19462" name="Picture 6" descr="http://im1-tub-ru.yandex.net/i?id=195521138-55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692696"/>
            <a:ext cx="4455855" cy="3024336"/>
          </a:xfrm>
          <a:prstGeom prst="rect">
            <a:avLst/>
          </a:prstGeom>
          <a:noFill/>
        </p:spPr>
      </p:pic>
      <p:pic>
        <p:nvPicPr>
          <p:cNvPr id="19464" name="Picture 8" descr="http://im7-tub-ru.yandex.net/i?id=221180696-64-72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3861048"/>
            <a:ext cx="3705200" cy="2778900"/>
          </a:xfrm>
          <a:prstGeom prst="rect">
            <a:avLst/>
          </a:prstGeom>
          <a:noFill/>
        </p:spPr>
      </p:pic>
      <p:pic>
        <p:nvPicPr>
          <p:cNvPr id="19468" name="Picture 12" descr="http://im4-tub-ru.yandex.net/i?id=241126553-26-72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4005064"/>
            <a:ext cx="3750876" cy="258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wwf.ru/pic/foto/whiteseaunderwater/0_29dfd_ae0e0e7f_orig_1_.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1916832"/>
            <a:ext cx="4680520" cy="47251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Многообразие моллюсков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340768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Морской ангел</a:t>
            </a:r>
            <a:endParaRPr lang="ru-RU" sz="2000" b="1" dirty="0"/>
          </a:p>
        </p:txBody>
      </p:sp>
      <p:pic>
        <p:nvPicPr>
          <p:cNvPr id="18440" name="Picture 8" descr="http://im7-tub-ru.yandex.net/i?id=235273078-28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836712"/>
            <a:ext cx="3456384" cy="2304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328498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Морской чертик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Классификация типа Моллюски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35699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кл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Лопатоногие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80526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кл</a:t>
            </a:r>
            <a:r>
              <a:rPr lang="ru-RU" sz="2000" b="1" dirty="0" smtClean="0"/>
              <a:t>. Брюхоногие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02128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кл</a:t>
            </a:r>
            <a:r>
              <a:rPr lang="ru-RU" sz="2000" b="1" dirty="0" smtClean="0"/>
              <a:t>. Двустворчатые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335699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кл</a:t>
            </a:r>
            <a:r>
              <a:rPr lang="ru-RU" sz="2000" b="1" dirty="0" smtClean="0"/>
              <a:t>. Панцирные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602128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кл</a:t>
            </a:r>
            <a:r>
              <a:rPr lang="ru-RU" sz="2000" b="1" dirty="0" smtClean="0"/>
              <a:t>. Головоногие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335699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кл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Моноплакофоры</a:t>
            </a:r>
            <a:endParaRPr lang="ru-RU" sz="2000" b="1" dirty="0"/>
          </a:p>
        </p:txBody>
      </p:sp>
      <p:pic>
        <p:nvPicPr>
          <p:cNvPr id="26628" name="Picture 4" descr="http://im4-tub-ru.yandex.net/i?id=329363159-06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1196752"/>
            <a:ext cx="2808312" cy="2232248"/>
          </a:xfrm>
          <a:prstGeom prst="rect">
            <a:avLst/>
          </a:prstGeom>
          <a:noFill/>
        </p:spPr>
      </p:pic>
      <p:pic>
        <p:nvPicPr>
          <p:cNvPr id="26630" name="Picture 6" descr="http://www.mallyuski.ru/klassi/monoplakofory_clip_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1196752"/>
            <a:ext cx="2880320" cy="2160240"/>
          </a:xfrm>
          <a:prstGeom prst="rect">
            <a:avLst/>
          </a:prstGeom>
          <a:noFill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620688"/>
            <a:ext cx="1760984" cy="277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http://im0-tub-ru.yandex.net/i?id=169187115-54-72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4077072"/>
            <a:ext cx="2125677" cy="1944216"/>
          </a:xfrm>
          <a:prstGeom prst="rect">
            <a:avLst/>
          </a:prstGeom>
          <a:noFill/>
        </p:spPr>
      </p:pic>
      <p:pic>
        <p:nvPicPr>
          <p:cNvPr id="26634" name="Picture 10" descr="http://im0-tub-ru.yandex.net/i?id=135105524-25-72&amp;n=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1839" y="4077072"/>
            <a:ext cx="2580767" cy="1728192"/>
          </a:xfrm>
          <a:prstGeom prst="rect">
            <a:avLst/>
          </a:prstGeom>
          <a:noFill/>
        </p:spPr>
      </p:pic>
      <p:pic>
        <p:nvPicPr>
          <p:cNvPr id="26636" name="Picture 12" descr="http://im3-tub-ru.yandex.net/i?id=291468201-01-72&amp;n=2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6" y="4077072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324</Words>
  <Application>Microsoft Office PowerPoint</Application>
  <PresentationFormat>Экран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ЛЮЛЮ</dc:creator>
  <cp:lastModifiedBy>ЛЮЛЯКА</cp:lastModifiedBy>
  <cp:revision>20</cp:revision>
  <dcterms:created xsi:type="dcterms:W3CDTF">2014-02-01T05:56:29Z</dcterms:created>
  <dcterms:modified xsi:type="dcterms:W3CDTF">2014-04-10T07:10:51Z</dcterms:modified>
</cp:coreProperties>
</file>