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D6390-24AD-4A97-A8E0-9809F61E27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59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WordArt 3"/>
          <p:cNvSpPr>
            <a:spLocks noChangeArrowheads="1" noChangeShapeType="1" noTextEdit="1"/>
          </p:cNvSpPr>
          <p:nvPr/>
        </p:nvSpPr>
        <p:spPr bwMode="auto">
          <a:xfrm>
            <a:off x="2843213" y="765175"/>
            <a:ext cx="5759450" cy="2603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Неполные </a:t>
            </a:r>
          </a:p>
          <a:p>
            <a:r>
              <a:rPr lang="ru-RU" sz="3600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квадратные</a:t>
            </a:r>
          </a:p>
          <a:p>
            <a:r>
              <a:rPr lang="ru-RU" sz="3600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уравнения</a:t>
            </a:r>
          </a:p>
        </p:txBody>
      </p:sp>
      <p:sp>
        <p:nvSpPr>
          <p:cNvPr id="18435" name="WordArt 4"/>
          <p:cNvSpPr>
            <a:spLocks noChangeArrowheads="1" noChangeShapeType="1" noTextEdit="1"/>
          </p:cNvSpPr>
          <p:nvPr/>
        </p:nvSpPr>
        <p:spPr bwMode="auto">
          <a:xfrm>
            <a:off x="5003800" y="4365625"/>
            <a:ext cx="20161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8 класс.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3382963" y="5922963"/>
            <a:ext cx="5761037" cy="9350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ru-RU" sz="2400">
                <a:solidFill>
                  <a:srgbClr val="993300"/>
                </a:solidFill>
                <a:latin typeface="Times New Roman" pitchFamily="18" charset="0"/>
              </a:rPr>
              <a:t>Данька Алла Николаевна</a:t>
            </a:r>
          </a:p>
          <a:p>
            <a:r>
              <a:rPr lang="ru-RU" sz="2400">
                <a:solidFill>
                  <a:srgbClr val="993300"/>
                </a:solidFill>
                <a:latin typeface="Times New Roman" pitchFamily="18" charset="0"/>
              </a:rPr>
              <a:t>Г.Калининград</a:t>
            </a:r>
          </a:p>
        </p:txBody>
      </p:sp>
    </p:spTree>
    <p:extLst>
      <p:ext uri="{BB962C8B-B14F-4D97-AF65-F5344CB8AC3E}">
        <p14:creationId xmlns:p14="http://schemas.microsoft.com/office/powerpoint/2010/main" val="366850088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nimBg="1"/>
      <p:bldP spid="7783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684213" y="333375"/>
            <a:ext cx="7092950" cy="1052513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Text Box 3"/>
          <p:cNvSpPr txBox="1">
            <a:spLocks noChangeArrowheads="1"/>
          </p:cNvSpPr>
          <p:nvPr/>
        </p:nvSpPr>
        <p:spPr bwMode="auto">
          <a:xfrm>
            <a:off x="2463800" y="1004888"/>
            <a:ext cx="51323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endParaRPr lang="ru-RU" sz="1800" b="0">
              <a:latin typeface="Comic Sans MS" pitchFamily="66" charset="0"/>
            </a:endParaRPr>
          </a:p>
        </p:txBody>
      </p:sp>
      <p:sp>
        <p:nvSpPr>
          <p:cNvPr id="7176" name="Text Box 4"/>
          <p:cNvSpPr txBox="1">
            <a:spLocks noChangeArrowheads="1"/>
          </p:cNvSpPr>
          <p:nvPr/>
        </p:nvSpPr>
        <p:spPr bwMode="auto">
          <a:xfrm>
            <a:off x="1311275" y="1004888"/>
            <a:ext cx="67897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endParaRPr lang="ru-RU" sz="1800" b="0">
              <a:latin typeface="Comic Sans MS" pitchFamily="66" charset="0"/>
            </a:endParaRP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title" sz="quarter"/>
          </p:nvPr>
        </p:nvSpPr>
        <p:spPr>
          <a:xfrm>
            <a:off x="684213" y="0"/>
            <a:ext cx="6870700" cy="1600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b="1">
                <a:solidFill>
                  <a:schemeClr val="tx1"/>
                </a:solidFill>
              </a:rPr>
              <a:t>Выписать коэффициенты уравнений</a:t>
            </a:r>
          </a:p>
        </p:txBody>
      </p:sp>
      <p:graphicFrame>
        <p:nvGraphicFramePr>
          <p:cNvPr id="97286" name="Object 6"/>
          <p:cNvGraphicFramePr>
            <a:graphicFrameLocks noChangeAspect="1"/>
          </p:cNvGraphicFramePr>
          <p:nvPr>
            <p:ph sz="quarter" idx="1"/>
          </p:nvPr>
        </p:nvGraphicFramePr>
        <p:xfrm>
          <a:off x="531813" y="1852613"/>
          <a:ext cx="2386012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Формула" r:id="rId3" imgW="698400" imgH="203040" progId="Equation.3">
                  <p:embed/>
                </p:oleObj>
              </mc:Choice>
              <mc:Fallback>
                <p:oleObj name="Формула" r:id="rId3" imgW="698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1852613"/>
                        <a:ext cx="2386012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7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531813" y="3009900"/>
          <a:ext cx="2465387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Формула" r:id="rId5" imgW="711000" imgH="203040" progId="Equation.3">
                  <p:embed/>
                </p:oleObj>
              </mc:Choice>
              <mc:Fallback>
                <p:oleObj name="Формула" r:id="rId5" imgW="711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3009900"/>
                        <a:ext cx="2465387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1984375" y="4926013"/>
          <a:ext cx="977900" cy="23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Формула" r:id="rId7" imgW="914400" imgH="215640" progId="Equation.3">
                  <p:embed/>
                </p:oleObj>
              </mc:Choice>
              <mc:Fallback>
                <p:oleObj name="Формула" r:id="rId7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75" y="4926013"/>
                        <a:ext cx="977900" cy="23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9" name="Object 9"/>
          <p:cNvGraphicFramePr>
            <a:graphicFrameLocks noChangeAspect="1"/>
          </p:cNvGraphicFramePr>
          <p:nvPr>
            <p:ph sz="quarter" idx="4"/>
          </p:nvPr>
        </p:nvGraphicFramePr>
        <p:xfrm>
          <a:off x="492125" y="4043363"/>
          <a:ext cx="3273425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Формула" r:id="rId9" imgW="914400" imgH="203200" progId="Equation.3">
                  <p:embed/>
                </p:oleObj>
              </mc:Choice>
              <mc:Fallback>
                <p:oleObj name="Формула" r:id="rId9" imgW="9144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" y="4043363"/>
                        <a:ext cx="3273425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78" name="Group 13"/>
          <p:cNvGrpSpPr>
            <a:grpSpLocks/>
          </p:cNvGrpSpPr>
          <p:nvPr/>
        </p:nvGrpSpPr>
        <p:grpSpPr bwMode="auto">
          <a:xfrm>
            <a:off x="4857750" y="1571625"/>
            <a:ext cx="2900363" cy="3024188"/>
            <a:chOff x="3140" y="981"/>
            <a:chExt cx="1827" cy="1905"/>
          </a:xfrm>
        </p:grpSpPr>
        <p:sp>
          <p:nvSpPr>
            <p:cNvPr id="7179" name="Text Box 14"/>
            <p:cNvSpPr txBox="1">
              <a:spLocks noChangeArrowheads="1"/>
            </p:cNvSpPr>
            <p:nvPr/>
          </p:nvSpPr>
          <p:spPr bwMode="auto">
            <a:xfrm>
              <a:off x="3140" y="1903"/>
              <a:ext cx="164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endParaRPr lang="ru-RU" sz="1800" b="0">
                <a:latin typeface="Comic Sans MS" pitchFamily="66" charset="0"/>
              </a:endParaRPr>
            </a:p>
          </p:txBody>
        </p:sp>
        <p:sp>
          <p:nvSpPr>
            <p:cNvPr id="7180" name="Text Box 15"/>
            <p:cNvSpPr txBox="1">
              <a:spLocks noChangeArrowheads="1"/>
            </p:cNvSpPr>
            <p:nvPr/>
          </p:nvSpPr>
          <p:spPr bwMode="auto">
            <a:xfrm>
              <a:off x="3288" y="981"/>
              <a:ext cx="167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ru-RU" sz="2800" b="0" i="0">
                  <a:latin typeface="Comic Sans MS" pitchFamily="66" charset="0"/>
                </a:rPr>
                <a:t>а       б       с</a:t>
              </a:r>
            </a:p>
          </p:txBody>
        </p:sp>
        <p:sp>
          <p:nvSpPr>
            <p:cNvPr id="7181" name="Line 16"/>
            <p:cNvSpPr>
              <a:spLocks noChangeShapeType="1"/>
            </p:cNvSpPr>
            <p:nvPr/>
          </p:nvSpPr>
          <p:spPr bwMode="auto">
            <a:xfrm>
              <a:off x="3198" y="1298"/>
              <a:ext cx="16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2" name="Line 17"/>
            <p:cNvSpPr>
              <a:spLocks noChangeShapeType="1"/>
            </p:cNvSpPr>
            <p:nvPr/>
          </p:nvSpPr>
          <p:spPr bwMode="auto">
            <a:xfrm>
              <a:off x="3696" y="981"/>
              <a:ext cx="1" cy="19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3" name="Line 18"/>
            <p:cNvSpPr>
              <a:spLocks noChangeShapeType="1"/>
            </p:cNvSpPr>
            <p:nvPr/>
          </p:nvSpPr>
          <p:spPr bwMode="auto">
            <a:xfrm>
              <a:off x="4286" y="981"/>
              <a:ext cx="0" cy="19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0062286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684213" y="333375"/>
            <a:ext cx="7092950" cy="1052513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468313" y="260350"/>
            <a:ext cx="74882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u="sng">
                <a:latin typeface="Comic Sans MS" pitchFamily="66" charset="0"/>
              </a:rPr>
              <a:t>Виды неполных квадратных уравнений:</a:t>
            </a:r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4932363" y="1773238"/>
            <a:ext cx="3743325" cy="719137"/>
            <a:chOff x="3107" y="1253"/>
            <a:chExt cx="2358" cy="453"/>
          </a:xfrm>
        </p:grpSpPr>
        <p:sp>
          <p:nvSpPr>
            <p:cNvPr id="6194" name="Text Box 5"/>
            <p:cNvSpPr txBox="1">
              <a:spLocks noChangeArrowheads="1"/>
            </p:cNvSpPr>
            <p:nvPr/>
          </p:nvSpPr>
          <p:spPr bwMode="auto">
            <a:xfrm>
              <a:off x="3107" y="1264"/>
              <a:ext cx="104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ru-RU" b="0">
                  <a:solidFill>
                    <a:schemeClr val="tx2"/>
                  </a:solidFill>
                  <a:latin typeface="Comic Sans MS" pitchFamily="66" charset="0"/>
                </a:rPr>
                <a:t>а </a:t>
              </a:r>
              <a:r>
                <a:rPr lang="ru-RU" sz="2800" b="0">
                  <a:solidFill>
                    <a:schemeClr val="tx2"/>
                  </a:solidFill>
                  <a:latin typeface="Comic Sans MS" pitchFamily="66" charset="0"/>
                  <a:sym typeface="Symbol" pitchFamily="18" charset="2"/>
                </a:rPr>
                <a:t> </a:t>
              </a:r>
              <a:r>
                <a:rPr lang="ru-RU" sz="2800" b="0" i="0">
                  <a:solidFill>
                    <a:schemeClr val="tx2"/>
                  </a:solidFill>
                  <a:latin typeface="Comic Sans MS" pitchFamily="66" charset="0"/>
                  <a:sym typeface="Symbol" pitchFamily="18" charset="2"/>
                </a:rPr>
                <a:t>0</a:t>
              </a:r>
            </a:p>
          </p:txBody>
        </p:sp>
        <p:sp>
          <p:nvSpPr>
            <p:cNvPr id="6195" name="Text Box 6"/>
            <p:cNvSpPr txBox="1">
              <a:spLocks noChangeArrowheads="1"/>
            </p:cNvSpPr>
            <p:nvPr/>
          </p:nvSpPr>
          <p:spPr bwMode="auto">
            <a:xfrm>
              <a:off x="3878" y="1253"/>
              <a:ext cx="90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b="0">
                  <a:solidFill>
                    <a:schemeClr val="tx2"/>
                  </a:solidFill>
                  <a:latin typeface="Comic Sans MS" pitchFamily="66" charset="0"/>
                </a:rPr>
                <a:t>b</a:t>
              </a:r>
              <a:r>
                <a:rPr lang="ru-RU" b="0">
                  <a:solidFill>
                    <a:schemeClr val="tx2"/>
                  </a:solidFill>
                  <a:latin typeface="Comic Sans MS" pitchFamily="66" charset="0"/>
                </a:rPr>
                <a:t> </a:t>
              </a:r>
              <a:r>
                <a:rPr lang="ru-RU" sz="2800" b="0">
                  <a:solidFill>
                    <a:schemeClr val="tx2"/>
                  </a:solidFill>
                  <a:latin typeface="Comic Sans MS" pitchFamily="66" charset="0"/>
                  <a:sym typeface="Symbol" pitchFamily="18" charset="2"/>
                </a:rPr>
                <a:t> </a:t>
              </a:r>
              <a:r>
                <a:rPr lang="ru-RU" sz="2800" b="0" i="0">
                  <a:solidFill>
                    <a:schemeClr val="tx2"/>
                  </a:solidFill>
                  <a:latin typeface="Comic Sans MS" pitchFamily="66" charset="0"/>
                  <a:sym typeface="Symbol" pitchFamily="18" charset="2"/>
                </a:rPr>
                <a:t>0</a:t>
              </a:r>
            </a:p>
          </p:txBody>
        </p:sp>
        <p:sp>
          <p:nvSpPr>
            <p:cNvPr id="6196" name="Text Box 7"/>
            <p:cNvSpPr txBox="1">
              <a:spLocks noChangeArrowheads="1"/>
            </p:cNvSpPr>
            <p:nvPr/>
          </p:nvSpPr>
          <p:spPr bwMode="auto">
            <a:xfrm>
              <a:off x="4636" y="1253"/>
              <a:ext cx="82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b="0">
                  <a:solidFill>
                    <a:srgbClr val="6129FF"/>
                  </a:solidFill>
                  <a:latin typeface="Comic Sans MS" pitchFamily="66" charset="0"/>
                </a:rPr>
                <a:t>c </a:t>
              </a:r>
              <a:r>
                <a:rPr lang="en-US" sz="2800" b="0">
                  <a:solidFill>
                    <a:srgbClr val="6129FF"/>
                  </a:solidFill>
                  <a:latin typeface="Comic Sans MS" pitchFamily="66" charset="0"/>
                  <a:sym typeface="Symbol" pitchFamily="18" charset="2"/>
                </a:rPr>
                <a:t>=</a:t>
              </a:r>
              <a:r>
                <a:rPr lang="ru-RU" sz="2800" b="0">
                  <a:solidFill>
                    <a:srgbClr val="6129FF"/>
                  </a:solidFill>
                  <a:latin typeface="Comic Sans MS" pitchFamily="66" charset="0"/>
                  <a:sym typeface="Symbol" pitchFamily="18" charset="2"/>
                </a:rPr>
                <a:t> </a:t>
              </a:r>
              <a:r>
                <a:rPr lang="ru-RU" sz="2800" b="0" i="0">
                  <a:solidFill>
                    <a:srgbClr val="6129FF"/>
                  </a:solidFill>
                  <a:latin typeface="Comic Sans MS" pitchFamily="66" charset="0"/>
                  <a:sym typeface="Symbol" pitchFamily="18" charset="2"/>
                </a:rPr>
                <a:t>0</a:t>
              </a:r>
            </a:p>
          </p:txBody>
        </p:sp>
      </p:grpSp>
      <p:grpSp>
        <p:nvGrpSpPr>
          <p:cNvPr id="6150" name="Group 8"/>
          <p:cNvGrpSpPr>
            <a:grpSpLocks/>
          </p:cNvGrpSpPr>
          <p:nvPr/>
        </p:nvGrpSpPr>
        <p:grpSpPr bwMode="auto">
          <a:xfrm>
            <a:off x="250825" y="1700213"/>
            <a:ext cx="4392613" cy="1044575"/>
            <a:chOff x="385" y="1048"/>
            <a:chExt cx="2767" cy="658"/>
          </a:xfrm>
        </p:grpSpPr>
        <p:grpSp>
          <p:nvGrpSpPr>
            <p:cNvPr id="6181" name="Group 9"/>
            <p:cNvGrpSpPr>
              <a:grpSpLocks/>
            </p:cNvGrpSpPr>
            <p:nvPr/>
          </p:nvGrpSpPr>
          <p:grpSpPr bwMode="auto">
            <a:xfrm>
              <a:off x="385" y="1162"/>
              <a:ext cx="2767" cy="544"/>
              <a:chOff x="431" y="981"/>
              <a:chExt cx="3097" cy="544"/>
            </a:xfrm>
          </p:grpSpPr>
          <p:grpSp>
            <p:nvGrpSpPr>
              <p:cNvPr id="6186" name="Group 10"/>
              <p:cNvGrpSpPr>
                <a:grpSpLocks/>
              </p:cNvGrpSpPr>
              <p:nvPr/>
            </p:nvGrpSpPr>
            <p:grpSpPr bwMode="auto">
              <a:xfrm>
                <a:off x="657" y="981"/>
                <a:ext cx="2871" cy="519"/>
                <a:chOff x="657" y="981"/>
                <a:chExt cx="2871" cy="519"/>
              </a:xfrm>
            </p:grpSpPr>
            <p:sp>
              <p:nvSpPr>
                <p:cNvPr id="6188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338" y="1071"/>
                  <a:ext cx="363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l" eaLnBrk="1" hangingPunct="1"/>
                  <a:r>
                    <a:rPr lang="ru-RU" sz="3200" b="0">
                      <a:latin typeface="Comic Sans MS" pitchFamily="66" charset="0"/>
                    </a:rPr>
                    <a:t>+</a:t>
                  </a:r>
                </a:p>
              </p:txBody>
            </p:sp>
            <p:sp>
              <p:nvSpPr>
                <p:cNvPr id="61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565" y="981"/>
                  <a:ext cx="272" cy="5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sz="4800" b="0">
                      <a:solidFill>
                        <a:schemeClr val="tx2"/>
                      </a:solidFill>
                      <a:latin typeface="Comic Sans MS" pitchFamily="66" charset="0"/>
                    </a:rPr>
                    <a:t>b</a:t>
                  </a:r>
                  <a:endParaRPr lang="ru-RU" sz="4800" b="0">
                    <a:solidFill>
                      <a:schemeClr val="tx2"/>
                    </a:solidFill>
                    <a:latin typeface="Comic Sans MS" pitchFamily="66" charset="0"/>
                  </a:endParaRPr>
                </a:p>
              </p:txBody>
            </p:sp>
            <p:graphicFrame>
              <p:nvGraphicFramePr>
                <p:cNvPr id="6146" name="Object 13"/>
                <p:cNvGraphicFramePr>
                  <a:graphicFrameLocks noChangeAspect="1"/>
                </p:cNvGraphicFramePr>
                <p:nvPr/>
              </p:nvGraphicFramePr>
              <p:xfrm>
                <a:off x="1952" y="1042"/>
                <a:ext cx="152" cy="25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170" name="Формула" r:id="rId3" imgW="114120" imgH="215640" progId="Equation.3">
                        <p:embed/>
                      </p:oleObj>
                    </mc:Choice>
                    <mc:Fallback>
                      <p:oleObj name="Формула" r:id="rId3" imgW="114120" imgH="21564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952" y="1042"/>
                              <a:ext cx="152" cy="25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619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200" y="1071"/>
                  <a:ext cx="226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l" eaLnBrk="1" hangingPunct="1"/>
                  <a:r>
                    <a:rPr lang="ru-RU" sz="3200" b="0">
                      <a:latin typeface="Comic Sans MS" pitchFamily="66" charset="0"/>
                    </a:rPr>
                    <a:t>=</a:t>
                  </a:r>
                </a:p>
              </p:txBody>
            </p:sp>
            <p:sp>
              <p:nvSpPr>
                <p:cNvPr id="6191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426" y="981"/>
                  <a:ext cx="318" cy="5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l" eaLnBrk="1" hangingPunct="1"/>
                  <a:r>
                    <a:rPr lang="ru-RU" sz="4800" b="0">
                      <a:latin typeface="Comic Sans MS" pitchFamily="66" charset="0"/>
                    </a:rPr>
                    <a:t>0</a:t>
                  </a:r>
                </a:p>
              </p:txBody>
            </p:sp>
            <p:sp>
              <p:nvSpPr>
                <p:cNvPr id="619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699" y="1071"/>
                  <a:ext cx="82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l" eaLnBrk="1" hangingPunct="1"/>
                  <a:endParaRPr lang="ru-RU" sz="3200" b="0">
                    <a:latin typeface="Comic Sans MS" pitchFamily="66" charset="0"/>
                  </a:endParaRPr>
                </a:p>
              </p:txBody>
            </p:sp>
            <p:sp>
              <p:nvSpPr>
                <p:cNvPr id="6193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657" y="981"/>
                  <a:ext cx="353" cy="5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ru-RU" sz="4800" b="0" i="0">
                      <a:solidFill>
                        <a:schemeClr val="tx2"/>
                      </a:solidFill>
                      <a:latin typeface="Comic Sans MS" pitchFamily="66" charset="0"/>
                    </a:rPr>
                    <a:t>а</a:t>
                  </a:r>
                </a:p>
              </p:txBody>
            </p:sp>
          </p:grpSp>
          <p:sp>
            <p:nvSpPr>
              <p:cNvPr id="6187" name="Rectangle 18"/>
              <p:cNvSpPr>
                <a:spLocks noChangeArrowheads="1"/>
              </p:cNvSpPr>
              <p:nvPr/>
            </p:nvSpPr>
            <p:spPr bwMode="auto">
              <a:xfrm>
                <a:off x="431" y="981"/>
                <a:ext cx="3084" cy="544"/>
              </a:xfrm>
              <a:prstGeom prst="rect">
                <a:avLst/>
              </a:prstGeom>
              <a:noFill/>
              <a:ln w="28575">
                <a:solidFill>
                  <a:schemeClr val="fol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182" name="Group 19"/>
            <p:cNvGrpSpPr>
              <a:grpSpLocks noChangeAspect="1"/>
            </p:cNvGrpSpPr>
            <p:nvPr/>
          </p:nvGrpSpPr>
          <p:grpSpPr bwMode="auto">
            <a:xfrm>
              <a:off x="877" y="1048"/>
              <a:ext cx="370" cy="613"/>
              <a:chOff x="685" y="1117"/>
              <a:chExt cx="370" cy="613"/>
            </a:xfrm>
          </p:grpSpPr>
          <p:sp>
            <p:nvSpPr>
              <p:cNvPr id="6183" name="AutoShape 20"/>
              <p:cNvSpPr>
                <a:spLocks noChangeAspect="1" noChangeArrowheads="1" noTextEdit="1"/>
              </p:cNvSpPr>
              <p:nvPr/>
            </p:nvSpPr>
            <p:spPr bwMode="auto">
              <a:xfrm>
                <a:off x="685" y="1117"/>
                <a:ext cx="370" cy="5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4" name="Rectangle 21"/>
              <p:cNvSpPr>
                <a:spLocks noChangeArrowheads="1"/>
              </p:cNvSpPr>
              <p:nvPr/>
            </p:nvSpPr>
            <p:spPr bwMode="auto">
              <a:xfrm>
                <a:off x="909" y="1166"/>
                <a:ext cx="128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3200" b="0" i="0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ru-RU" sz="2800" b="0" i="0">
                  <a:latin typeface="Comic Sans MS" pitchFamily="66" charset="0"/>
                </a:endParaRPr>
              </a:p>
            </p:txBody>
          </p:sp>
          <p:sp>
            <p:nvSpPr>
              <p:cNvPr id="6185" name="Rectangle 22"/>
              <p:cNvSpPr>
                <a:spLocks noChangeArrowheads="1"/>
              </p:cNvSpPr>
              <p:nvPr/>
            </p:nvSpPr>
            <p:spPr bwMode="auto">
              <a:xfrm>
                <a:off x="748" y="1202"/>
                <a:ext cx="195" cy="5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5500" b="0">
                    <a:solidFill>
                      <a:srgbClr val="000000"/>
                    </a:solidFill>
                    <a:latin typeface="Times New Roman" pitchFamily="18" charset="0"/>
                  </a:rPr>
                  <a:t>х</a:t>
                </a:r>
                <a:endParaRPr lang="ru-RU" sz="2800" b="0" i="0">
                  <a:latin typeface="Comic Sans MS" pitchFamily="66" charset="0"/>
                </a:endParaRPr>
              </a:p>
            </p:txBody>
          </p:sp>
        </p:grpSp>
      </p:grpSp>
      <p:grpSp>
        <p:nvGrpSpPr>
          <p:cNvPr id="6151" name="Group 23"/>
          <p:cNvGrpSpPr>
            <a:grpSpLocks/>
          </p:cNvGrpSpPr>
          <p:nvPr/>
        </p:nvGrpSpPr>
        <p:grpSpPr bwMode="auto">
          <a:xfrm>
            <a:off x="323850" y="2997200"/>
            <a:ext cx="4373563" cy="1044575"/>
            <a:chOff x="204" y="2115"/>
            <a:chExt cx="2755" cy="658"/>
          </a:xfrm>
        </p:grpSpPr>
        <p:sp>
          <p:nvSpPr>
            <p:cNvPr id="6171" name="Text Box 24"/>
            <p:cNvSpPr txBox="1">
              <a:spLocks noChangeArrowheads="1"/>
            </p:cNvSpPr>
            <p:nvPr/>
          </p:nvSpPr>
          <p:spPr bwMode="auto">
            <a:xfrm>
              <a:off x="1014" y="2319"/>
              <a:ext cx="32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ru-RU" sz="3200" b="0">
                  <a:latin typeface="Comic Sans MS" pitchFamily="66" charset="0"/>
                </a:rPr>
                <a:t>+</a:t>
              </a:r>
            </a:p>
          </p:txBody>
        </p:sp>
        <p:sp>
          <p:nvSpPr>
            <p:cNvPr id="6172" name="Text Box 25"/>
            <p:cNvSpPr txBox="1">
              <a:spLocks noChangeArrowheads="1"/>
            </p:cNvSpPr>
            <p:nvPr/>
          </p:nvSpPr>
          <p:spPr bwMode="auto">
            <a:xfrm>
              <a:off x="1217" y="2229"/>
              <a:ext cx="243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4800" b="0">
                  <a:solidFill>
                    <a:schemeClr val="tx2"/>
                  </a:solidFill>
                  <a:latin typeface="Comic Sans MS" pitchFamily="66" charset="0"/>
                </a:rPr>
                <a:t>c</a:t>
              </a:r>
              <a:endParaRPr lang="ru-RU" sz="4800" b="0">
                <a:solidFill>
                  <a:schemeClr val="tx2"/>
                </a:solidFill>
                <a:latin typeface="Comic Sans MS" pitchFamily="66" charset="0"/>
              </a:endParaRPr>
            </a:p>
          </p:txBody>
        </p:sp>
        <p:sp>
          <p:nvSpPr>
            <p:cNvPr id="6173" name="Text Box 26"/>
            <p:cNvSpPr txBox="1">
              <a:spLocks noChangeArrowheads="1"/>
            </p:cNvSpPr>
            <p:nvPr/>
          </p:nvSpPr>
          <p:spPr bwMode="auto">
            <a:xfrm>
              <a:off x="1565" y="2341"/>
              <a:ext cx="2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ru-RU" sz="3200" b="0">
                  <a:latin typeface="Comic Sans MS" pitchFamily="66" charset="0"/>
                </a:rPr>
                <a:t>=</a:t>
              </a:r>
            </a:p>
          </p:txBody>
        </p:sp>
        <p:sp>
          <p:nvSpPr>
            <p:cNvPr id="6174" name="Text Box 27"/>
            <p:cNvSpPr txBox="1">
              <a:spLocks noChangeArrowheads="1"/>
            </p:cNvSpPr>
            <p:nvPr/>
          </p:nvSpPr>
          <p:spPr bwMode="auto">
            <a:xfrm>
              <a:off x="1791" y="2229"/>
              <a:ext cx="285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ru-RU" sz="4800" b="0">
                  <a:latin typeface="Comic Sans MS" pitchFamily="66" charset="0"/>
                </a:rPr>
                <a:t>0</a:t>
              </a:r>
            </a:p>
          </p:txBody>
        </p:sp>
        <p:sp>
          <p:nvSpPr>
            <p:cNvPr id="6175" name="Text Box 28"/>
            <p:cNvSpPr txBox="1">
              <a:spLocks noChangeArrowheads="1"/>
            </p:cNvSpPr>
            <p:nvPr/>
          </p:nvSpPr>
          <p:spPr bwMode="auto">
            <a:xfrm>
              <a:off x="406" y="2229"/>
              <a:ext cx="315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ru-RU" sz="4800" b="0" i="0">
                  <a:solidFill>
                    <a:schemeClr val="tx2"/>
                  </a:solidFill>
                  <a:latin typeface="Comic Sans MS" pitchFamily="66" charset="0"/>
                </a:rPr>
                <a:t>а</a:t>
              </a:r>
            </a:p>
          </p:txBody>
        </p:sp>
        <p:sp>
          <p:nvSpPr>
            <p:cNvPr id="6176" name="Rectangle 29"/>
            <p:cNvSpPr>
              <a:spLocks noChangeArrowheads="1"/>
            </p:cNvSpPr>
            <p:nvPr/>
          </p:nvSpPr>
          <p:spPr bwMode="auto">
            <a:xfrm>
              <a:off x="204" y="2229"/>
              <a:ext cx="2755" cy="544"/>
            </a:xfrm>
            <a:prstGeom prst="rect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177" name="Group 30"/>
            <p:cNvGrpSpPr>
              <a:grpSpLocks noChangeAspect="1"/>
            </p:cNvGrpSpPr>
            <p:nvPr/>
          </p:nvGrpSpPr>
          <p:grpSpPr bwMode="auto">
            <a:xfrm>
              <a:off x="696" y="2115"/>
              <a:ext cx="370" cy="613"/>
              <a:chOff x="685" y="1117"/>
              <a:chExt cx="370" cy="613"/>
            </a:xfrm>
          </p:grpSpPr>
          <p:sp>
            <p:nvSpPr>
              <p:cNvPr id="6178" name="AutoShape 31"/>
              <p:cNvSpPr>
                <a:spLocks noChangeAspect="1" noChangeArrowheads="1" noTextEdit="1"/>
              </p:cNvSpPr>
              <p:nvPr/>
            </p:nvSpPr>
            <p:spPr bwMode="auto">
              <a:xfrm>
                <a:off x="685" y="1117"/>
                <a:ext cx="370" cy="5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9" name="Rectangle 32"/>
              <p:cNvSpPr>
                <a:spLocks noChangeArrowheads="1"/>
              </p:cNvSpPr>
              <p:nvPr/>
            </p:nvSpPr>
            <p:spPr bwMode="auto">
              <a:xfrm>
                <a:off x="909" y="1166"/>
                <a:ext cx="128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3200" b="0" i="0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ru-RU" sz="2800" b="0" i="0">
                  <a:latin typeface="Comic Sans MS" pitchFamily="66" charset="0"/>
                </a:endParaRPr>
              </a:p>
            </p:txBody>
          </p:sp>
          <p:sp>
            <p:nvSpPr>
              <p:cNvPr id="6180" name="Rectangle 33"/>
              <p:cNvSpPr>
                <a:spLocks noChangeArrowheads="1"/>
              </p:cNvSpPr>
              <p:nvPr/>
            </p:nvSpPr>
            <p:spPr bwMode="auto">
              <a:xfrm>
                <a:off x="748" y="1202"/>
                <a:ext cx="195" cy="5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5500" b="0">
                    <a:solidFill>
                      <a:srgbClr val="000000"/>
                    </a:solidFill>
                    <a:latin typeface="Times New Roman" pitchFamily="18" charset="0"/>
                  </a:rPr>
                  <a:t>х</a:t>
                </a:r>
                <a:endParaRPr lang="ru-RU" sz="2800" b="0" i="0">
                  <a:latin typeface="Comic Sans MS" pitchFamily="66" charset="0"/>
                </a:endParaRPr>
              </a:p>
            </p:txBody>
          </p:sp>
        </p:grpSp>
      </p:grpSp>
      <p:grpSp>
        <p:nvGrpSpPr>
          <p:cNvPr id="6152" name="Group 34"/>
          <p:cNvGrpSpPr>
            <a:grpSpLocks/>
          </p:cNvGrpSpPr>
          <p:nvPr/>
        </p:nvGrpSpPr>
        <p:grpSpPr bwMode="auto">
          <a:xfrm>
            <a:off x="4932363" y="4581525"/>
            <a:ext cx="3743325" cy="719138"/>
            <a:chOff x="3107" y="1253"/>
            <a:chExt cx="2358" cy="453"/>
          </a:xfrm>
        </p:grpSpPr>
        <p:sp>
          <p:nvSpPr>
            <p:cNvPr id="6168" name="Text Box 35"/>
            <p:cNvSpPr txBox="1">
              <a:spLocks noChangeArrowheads="1"/>
            </p:cNvSpPr>
            <p:nvPr/>
          </p:nvSpPr>
          <p:spPr bwMode="auto">
            <a:xfrm>
              <a:off x="3107" y="1264"/>
              <a:ext cx="104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ru-RU" b="0">
                  <a:solidFill>
                    <a:schemeClr val="tx2"/>
                  </a:solidFill>
                  <a:latin typeface="Comic Sans MS" pitchFamily="66" charset="0"/>
                </a:rPr>
                <a:t>а </a:t>
              </a:r>
              <a:r>
                <a:rPr lang="ru-RU" sz="2800" b="0">
                  <a:solidFill>
                    <a:schemeClr val="tx2"/>
                  </a:solidFill>
                  <a:latin typeface="Comic Sans MS" pitchFamily="66" charset="0"/>
                  <a:sym typeface="Symbol" pitchFamily="18" charset="2"/>
                </a:rPr>
                <a:t> </a:t>
              </a:r>
              <a:r>
                <a:rPr lang="ru-RU" sz="2800" b="0" i="0">
                  <a:solidFill>
                    <a:schemeClr val="tx2"/>
                  </a:solidFill>
                  <a:latin typeface="Comic Sans MS" pitchFamily="66" charset="0"/>
                  <a:sym typeface="Symbol" pitchFamily="18" charset="2"/>
                </a:rPr>
                <a:t>0</a:t>
              </a:r>
            </a:p>
          </p:txBody>
        </p:sp>
        <p:sp>
          <p:nvSpPr>
            <p:cNvPr id="6169" name="Text Box 36"/>
            <p:cNvSpPr txBox="1">
              <a:spLocks noChangeArrowheads="1"/>
            </p:cNvSpPr>
            <p:nvPr/>
          </p:nvSpPr>
          <p:spPr bwMode="auto">
            <a:xfrm>
              <a:off x="3878" y="1253"/>
              <a:ext cx="90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b="0">
                  <a:solidFill>
                    <a:srgbClr val="6129FF"/>
                  </a:solidFill>
                  <a:latin typeface="Comic Sans MS" pitchFamily="66" charset="0"/>
                </a:rPr>
                <a:t>b</a:t>
              </a:r>
              <a:r>
                <a:rPr lang="ru-RU" b="0">
                  <a:solidFill>
                    <a:srgbClr val="6129FF"/>
                  </a:solidFill>
                  <a:latin typeface="Comic Sans MS" pitchFamily="66" charset="0"/>
                </a:rPr>
                <a:t> </a:t>
              </a:r>
              <a:r>
                <a:rPr lang="en-US" sz="2800" b="0">
                  <a:solidFill>
                    <a:srgbClr val="6129FF"/>
                  </a:solidFill>
                  <a:latin typeface="Comic Sans MS" pitchFamily="66" charset="0"/>
                  <a:sym typeface="Symbol" pitchFamily="18" charset="2"/>
                </a:rPr>
                <a:t>=</a:t>
              </a:r>
              <a:r>
                <a:rPr lang="ru-RU" sz="2800" b="0">
                  <a:solidFill>
                    <a:srgbClr val="6129FF"/>
                  </a:solidFill>
                  <a:latin typeface="Comic Sans MS" pitchFamily="66" charset="0"/>
                  <a:sym typeface="Symbol" pitchFamily="18" charset="2"/>
                </a:rPr>
                <a:t> </a:t>
              </a:r>
              <a:r>
                <a:rPr lang="ru-RU" sz="2800" b="0" i="0">
                  <a:solidFill>
                    <a:srgbClr val="6129FF"/>
                  </a:solidFill>
                  <a:latin typeface="Comic Sans MS" pitchFamily="66" charset="0"/>
                  <a:sym typeface="Symbol" pitchFamily="18" charset="2"/>
                </a:rPr>
                <a:t>0</a:t>
              </a:r>
            </a:p>
          </p:txBody>
        </p:sp>
        <p:sp>
          <p:nvSpPr>
            <p:cNvPr id="6170" name="Text Box 37"/>
            <p:cNvSpPr txBox="1">
              <a:spLocks noChangeArrowheads="1"/>
            </p:cNvSpPr>
            <p:nvPr/>
          </p:nvSpPr>
          <p:spPr bwMode="auto">
            <a:xfrm>
              <a:off x="4636" y="1253"/>
              <a:ext cx="82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b="0">
                  <a:solidFill>
                    <a:srgbClr val="6129FF"/>
                  </a:solidFill>
                  <a:latin typeface="Comic Sans MS" pitchFamily="66" charset="0"/>
                </a:rPr>
                <a:t>c </a:t>
              </a:r>
              <a:r>
                <a:rPr lang="en-US" sz="2800" b="0">
                  <a:solidFill>
                    <a:srgbClr val="6129FF"/>
                  </a:solidFill>
                  <a:latin typeface="Comic Sans MS" pitchFamily="66" charset="0"/>
                  <a:sym typeface="Symbol" pitchFamily="18" charset="2"/>
                </a:rPr>
                <a:t>=</a:t>
              </a:r>
              <a:r>
                <a:rPr lang="ru-RU" sz="2800" b="0">
                  <a:solidFill>
                    <a:srgbClr val="6129FF"/>
                  </a:solidFill>
                  <a:latin typeface="Comic Sans MS" pitchFamily="66" charset="0"/>
                  <a:sym typeface="Symbol" pitchFamily="18" charset="2"/>
                </a:rPr>
                <a:t> </a:t>
              </a:r>
              <a:r>
                <a:rPr lang="ru-RU" sz="2800" b="0" i="0">
                  <a:solidFill>
                    <a:srgbClr val="6129FF"/>
                  </a:solidFill>
                  <a:latin typeface="Comic Sans MS" pitchFamily="66" charset="0"/>
                  <a:sym typeface="Symbol" pitchFamily="18" charset="2"/>
                </a:rPr>
                <a:t>0</a:t>
              </a:r>
            </a:p>
          </p:txBody>
        </p:sp>
      </p:grpSp>
      <p:grpSp>
        <p:nvGrpSpPr>
          <p:cNvPr id="6153" name="Group 38"/>
          <p:cNvGrpSpPr>
            <a:grpSpLocks/>
          </p:cNvGrpSpPr>
          <p:nvPr/>
        </p:nvGrpSpPr>
        <p:grpSpPr bwMode="auto">
          <a:xfrm>
            <a:off x="323850" y="4365625"/>
            <a:ext cx="4373563" cy="1044575"/>
            <a:chOff x="204" y="2750"/>
            <a:chExt cx="2755" cy="658"/>
          </a:xfrm>
        </p:grpSpPr>
        <p:sp>
          <p:nvSpPr>
            <p:cNvPr id="6159" name="Text Box 39"/>
            <p:cNvSpPr txBox="1">
              <a:spLocks noChangeArrowheads="1"/>
            </p:cNvSpPr>
            <p:nvPr/>
          </p:nvSpPr>
          <p:spPr bwMode="auto">
            <a:xfrm>
              <a:off x="1217" y="2864"/>
              <a:ext cx="243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endParaRPr lang="ru-RU" sz="4800" b="0">
                <a:solidFill>
                  <a:schemeClr val="tx2"/>
                </a:solidFill>
                <a:latin typeface="Comic Sans MS" pitchFamily="66" charset="0"/>
              </a:endParaRPr>
            </a:p>
          </p:txBody>
        </p:sp>
        <p:sp>
          <p:nvSpPr>
            <p:cNvPr id="6160" name="Text Box 40"/>
            <p:cNvSpPr txBox="1">
              <a:spLocks noChangeArrowheads="1"/>
            </p:cNvSpPr>
            <p:nvPr/>
          </p:nvSpPr>
          <p:spPr bwMode="auto">
            <a:xfrm>
              <a:off x="1066" y="2974"/>
              <a:ext cx="2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ru-RU" sz="3200" b="0">
                  <a:latin typeface="Comic Sans MS" pitchFamily="66" charset="0"/>
                </a:rPr>
                <a:t>=</a:t>
              </a:r>
            </a:p>
          </p:txBody>
        </p:sp>
        <p:sp>
          <p:nvSpPr>
            <p:cNvPr id="6161" name="Text Box 41"/>
            <p:cNvSpPr txBox="1">
              <a:spLocks noChangeArrowheads="1"/>
            </p:cNvSpPr>
            <p:nvPr/>
          </p:nvSpPr>
          <p:spPr bwMode="auto">
            <a:xfrm>
              <a:off x="1338" y="2886"/>
              <a:ext cx="285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ru-RU" sz="4800" b="0">
                  <a:latin typeface="Comic Sans MS" pitchFamily="66" charset="0"/>
                </a:rPr>
                <a:t>0</a:t>
              </a:r>
            </a:p>
          </p:txBody>
        </p:sp>
        <p:sp>
          <p:nvSpPr>
            <p:cNvPr id="6162" name="Text Box 42"/>
            <p:cNvSpPr txBox="1">
              <a:spLocks noChangeArrowheads="1"/>
            </p:cNvSpPr>
            <p:nvPr/>
          </p:nvSpPr>
          <p:spPr bwMode="auto">
            <a:xfrm>
              <a:off x="406" y="2864"/>
              <a:ext cx="315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ru-RU" sz="4800" b="0" i="0">
                  <a:solidFill>
                    <a:schemeClr val="tx2"/>
                  </a:solidFill>
                  <a:latin typeface="Comic Sans MS" pitchFamily="66" charset="0"/>
                </a:rPr>
                <a:t>а</a:t>
              </a:r>
            </a:p>
          </p:txBody>
        </p:sp>
        <p:sp>
          <p:nvSpPr>
            <p:cNvPr id="6163" name="Rectangle 43"/>
            <p:cNvSpPr>
              <a:spLocks noChangeArrowheads="1"/>
            </p:cNvSpPr>
            <p:nvPr/>
          </p:nvSpPr>
          <p:spPr bwMode="auto">
            <a:xfrm>
              <a:off x="204" y="2864"/>
              <a:ext cx="2755" cy="544"/>
            </a:xfrm>
            <a:prstGeom prst="rect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164" name="Group 44"/>
            <p:cNvGrpSpPr>
              <a:grpSpLocks noChangeAspect="1"/>
            </p:cNvGrpSpPr>
            <p:nvPr/>
          </p:nvGrpSpPr>
          <p:grpSpPr bwMode="auto">
            <a:xfrm>
              <a:off x="696" y="2750"/>
              <a:ext cx="370" cy="613"/>
              <a:chOff x="685" y="1117"/>
              <a:chExt cx="370" cy="613"/>
            </a:xfrm>
          </p:grpSpPr>
          <p:sp>
            <p:nvSpPr>
              <p:cNvPr id="6165" name="AutoShape 45"/>
              <p:cNvSpPr>
                <a:spLocks noChangeAspect="1" noChangeArrowheads="1" noTextEdit="1"/>
              </p:cNvSpPr>
              <p:nvPr/>
            </p:nvSpPr>
            <p:spPr bwMode="auto">
              <a:xfrm>
                <a:off x="685" y="1117"/>
                <a:ext cx="370" cy="5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6" name="Rectangle 46"/>
              <p:cNvSpPr>
                <a:spLocks noChangeArrowheads="1"/>
              </p:cNvSpPr>
              <p:nvPr/>
            </p:nvSpPr>
            <p:spPr bwMode="auto">
              <a:xfrm>
                <a:off x="909" y="1166"/>
                <a:ext cx="128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3200" b="0" i="0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ru-RU" sz="2800" b="0" i="0">
                  <a:latin typeface="Comic Sans MS" pitchFamily="66" charset="0"/>
                </a:endParaRPr>
              </a:p>
            </p:txBody>
          </p:sp>
          <p:sp>
            <p:nvSpPr>
              <p:cNvPr id="6167" name="Rectangle 47"/>
              <p:cNvSpPr>
                <a:spLocks noChangeArrowheads="1"/>
              </p:cNvSpPr>
              <p:nvPr/>
            </p:nvSpPr>
            <p:spPr bwMode="auto">
              <a:xfrm>
                <a:off x="748" y="1202"/>
                <a:ext cx="195" cy="5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5500" b="0">
                    <a:solidFill>
                      <a:srgbClr val="000000"/>
                    </a:solidFill>
                    <a:latin typeface="Times New Roman" pitchFamily="18" charset="0"/>
                  </a:rPr>
                  <a:t>х</a:t>
                </a:r>
                <a:endParaRPr lang="ru-RU" sz="2800" b="0" i="0">
                  <a:latin typeface="Comic Sans MS" pitchFamily="66" charset="0"/>
                </a:endParaRPr>
              </a:p>
            </p:txBody>
          </p:sp>
        </p:grpSp>
      </p:grpSp>
      <p:grpSp>
        <p:nvGrpSpPr>
          <p:cNvPr id="6154" name="Group 48"/>
          <p:cNvGrpSpPr>
            <a:grpSpLocks/>
          </p:cNvGrpSpPr>
          <p:nvPr/>
        </p:nvGrpSpPr>
        <p:grpSpPr bwMode="auto">
          <a:xfrm>
            <a:off x="4932363" y="3141663"/>
            <a:ext cx="3743325" cy="719137"/>
            <a:chOff x="3107" y="1253"/>
            <a:chExt cx="2358" cy="453"/>
          </a:xfrm>
        </p:grpSpPr>
        <p:sp>
          <p:nvSpPr>
            <p:cNvPr id="6156" name="Text Box 49"/>
            <p:cNvSpPr txBox="1">
              <a:spLocks noChangeArrowheads="1"/>
            </p:cNvSpPr>
            <p:nvPr/>
          </p:nvSpPr>
          <p:spPr bwMode="auto">
            <a:xfrm>
              <a:off x="3107" y="1264"/>
              <a:ext cx="104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ru-RU" b="0">
                  <a:solidFill>
                    <a:schemeClr val="tx2"/>
                  </a:solidFill>
                  <a:latin typeface="Comic Sans MS" pitchFamily="66" charset="0"/>
                </a:rPr>
                <a:t>а </a:t>
              </a:r>
              <a:r>
                <a:rPr lang="ru-RU" sz="2800" b="0">
                  <a:solidFill>
                    <a:schemeClr val="tx2"/>
                  </a:solidFill>
                  <a:latin typeface="Comic Sans MS" pitchFamily="66" charset="0"/>
                  <a:sym typeface="Symbol" pitchFamily="18" charset="2"/>
                </a:rPr>
                <a:t> </a:t>
              </a:r>
              <a:r>
                <a:rPr lang="ru-RU" sz="2800" b="0" i="0">
                  <a:solidFill>
                    <a:schemeClr val="tx2"/>
                  </a:solidFill>
                  <a:latin typeface="Comic Sans MS" pitchFamily="66" charset="0"/>
                  <a:sym typeface="Symbol" pitchFamily="18" charset="2"/>
                </a:rPr>
                <a:t>0</a:t>
              </a:r>
            </a:p>
          </p:txBody>
        </p:sp>
        <p:sp>
          <p:nvSpPr>
            <p:cNvPr id="6157" name="Text Box 50"/>
            <p:cNvSpPr txBox="1">
              <a:spLocks noChangeArrowheads="1"/>
            </p:cNvSpPr>
            <p:nvPr/>
          </p:nvSpPr>
          <p:spPr bwMode="auto">
            <a:xfrm>
              <a:off x="3878" y="1253"/>
              <a:ext cx="90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b="0">
                  <a:solidFill>
                    <a:srgbClr val="6129FF"/>
                  </a:solidFill>
                  <a:latin typeface="Comic Sans MS" pitchFamily="66" charset="0"/>
                </a:rPr>
                <a:t>b</a:t>
              </a:r>
              <a:r>
                <a:rPr lang="ru-RU" b="0">
                  <a:solidFill>
                    <a:srgbClr val="6129FF"/>
                  </a:solidFill>
                  <a:latin typeface="Comic Sans MS" pitchFamily="66" charset="0"/>
                </a:rPr>
                <a:t> </a:t>
              </a:r>
              <a:r>
                <a:rPr lang="en-US" sz="2800" b="0">
                  <a:solidFill>
                    <a:srgbClr val="6129FF"/>
                  </a:solidFill>
                  <a:latin typeface="Comic Sans MS" pitchFamily="66" charset="0"/>
                  <a:sym typeface="Symbol" pitchFamily="18" charset="2"/>
                </a:rPr>
                <a:t>=</a:t>
              </a:r>
              <a:r>
                <a:rPr lang="ru-RU" sz="2800" b="0">
                  <a:solidFill>
                    <a:srgbClr val="6129FF"/>
                  </a:solidFill>
                  <a:latin typeface="Comic Sans MS" pitchFamily="66" charset="0"/>
                  <a:sym typeface="Symbol" pitchFamily="18" charset="2"/>
                </a:rPr>
                <a:t> </a:t>
              </a:r>
              <a:r>
                <a:rPr lang="ru-RU" sz="2800" b="0" i="0">
                  <a:solidFill>
                    <a:srgbClr val="6129FF"/>
                  </a:solidFill>
                  <a:latin typeface="Comic Sans MS" pitchFamily="66" charset="0"/>
                  <a:sym typeface="Symbol" pitchFamily="18" charset="2"/>
                </a:rPr>
                <a:t>0</a:t>
              </a:r>
            </a:p>
          </p:txBody>
        </p:sp>
        <p:sp>
          <p:nvSpPr>
            <p:cNvPr id="6158" name="Text Box 51"/>
            <p:cNvSpPr txBox="1">
              <a:spLocks noChangeArrowheads="1"/>
            </p:cNvSpPr>
            <p:nvPr/>
          </p:nvSpPr>
          <p:spPr bwMode="auto">
            <a:xfrm>
              <a:off x="4636" y="1253"/>
              <a:ext cx="82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40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0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b="0">
                  <a:solidFill>
                    <a:schemeClr val="tx2"/>
                  </a:solidFill>
                  <a:latin typeface="Comic Sans MS" pitchFamily="66" charset="0"/>
                </a:rPr>
                <a:t>c </a:t>
              </a:r>
              <a:r>
                <a:rPr lang="ru-RU" sz="2800" b="0">
                  <a:solidFill>
                    <a:schemeClr val="tx2"/>
                  </a:solidFill>
                  <a:latin typeface="Comic Sans MS" pitchFamily="66" charset="0"/>
                  <a:sym typeface="Symbol" pitchFamily="18" charset="2"/>
                </a:rPr>
                <a:t> </a:t>
              </a:r>
              <a:r>
                <a:rPr lang="ru-RU" sz="2800" b="0" i="0">
                  <a:solidFill>
                    <a:schemeClr val="tx2"/>
                  </a:solidFill>
                  <a:latin typeface="Comic Sans MS" pitchFamily="66" charset="0"/>
                  <a:sym typeface="Symbol" pitchFamily="18" charset="2"/>
                </a:rPr>
                <a:t>0</a:t>
              </a:r>
            </a:p>
          </p:txBody>
        </p:sp>
      </p:grpSp>
      <p:sp>
        <p:nvSpPr>
          <p:cNvPr id="6155" name="Rectangle 52"/>
          <p:cNvSpPr>
            <a:spLocks noChangeArrowheads="1"/>
          </p:cNvSpPr>
          <p:nvPr/>
        </p:nvSpPr>
        <p:spPr bwMode="auto">
          <a:xfrm>
            <a:off x="2411413" y="1916113"/>
            <a:ext cx="2936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ru-RU" sz="4400" b="0">
                <a:solidFill>
                  <a:srgbClr val="000000"/>
                </a:solidFill>
              </a:rPr>
              <a:t>х</a:t>
            </a:r>
          </a:p>
        </p:txBody>
      </p:sp>
    </p:spTree>
    <p:extLst>
      <p:ext uri="{BB962C8B-B14F-4D97-AF65-F5344CB8AC3E}">
        <p14:creationId xmlns:p14="http://schemas.microsoft.com/office/powerpoint/2010/main" val="827022933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2"/>
          <p:cNvSpPr>
            <a:spLocks/>
          </p:cNvSpPr>
          <p:nvPr/>
        </p:nvSpPr>
        <p:spPr bwMode="auto">
          <a:xfrm rot="778404">
            <a:off x="539750" y="2752725"/>
            <a:ext cx="7924800" cy="4105275"/>
          </a:xfrm>
          <a:custGeom>
            <a:avLst/>
            <a:gdLst>
              <a:gd name="T0" fmla="*/ 0 w 5095"/>
              <a:gd name="T1" fmla="*/ 3047300 h 2464"/>
              <a:gd name="T2" fmla="*/ 7478398 w 5095"/>
              <a:gd name="T3" fmla="*/ 176607 h 2464"/>
              <a:gd name="T4" fmla="*/ 2681522 w 5095"/>
              <a:gd name="T5" fmla="*/ 4105275 h 2464"/>
              <a:gd name="T6" fmla="*/ 0 60000 65536"/>
              <a:gd name="T7" fmla="*/ 0 60000 65536"/>
              <a:gd name="T8" fmla="*/ 0 60000 65536"/>
              <a:gd name="T9" fmla="*/ 0 w 5095"/>
              <a:gd name="T10" fmla="*/ 0 h 2464"/>
              <a:gd name="T11" fmla="*/ 5095 w 5095"/>
              <a:gd name="T12" fmla="*/ 2464 h 24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95" h="2464">
                <a:moveTo>
                  <a:pt x="0" y="1829"/>
                </a:moveTo>
                <a:cubicBezTo>
                  <a:pt x="2260" y="914"/>
                  <a:pt x="4521" y="0"/>
                  <a:pt x="4808" y="106"/>
                </a:cubicBezTo>
                <a:cubicBezTo>
                  <a:pt x="5095" y="212"/>
                  <a:pt x="3409" y="1338"/>
                  <a:pt x="1724" y="2464"/>
                </a:cubicBezTo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2995" name="Text Box 3"/>
          <p:cNvSpPr txBox="1">
            <a:spLocks noChangeArrowheads="1"/>
          </p:cNvSpPr>
          <p:nvPr/>
        </p:nvSpPr>
        <p:spPr bwMode="auto">
          <a:xfrm>
            <a:off x="250825" y="1341438"/>
            <a:ext cx="8497888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endParaRPr lang="ru-RU" sz="2400" i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/>
            <a:endParaRPr lang="ru-RU" sz="2400" i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/>
            <a:r>
              <a:rPr lang="ru-RU" sz="2400" i="0">
                <a:solidFill>
                  <a:srgbClr val="000099"/>
                </a:solidFill>
                <a:latin typeface="Comic Sans MS" pitchFamily="66" charset="0"/>
              </a:rPr>
              <a:t>уравнение вида </a:t>
            </a:r>
            <a:r>
              <a:rPr lang="ru-RU" sz="2400">
                <a:solidFill>
                  <a:srgbClr val="CC3300"/>
                </a:solidFill>
                <a:latin typeface="Comic Sans MS" pitchFamily="66" charset="0"/>
              </a:rPr>
              <a:t>ах</a:t>
            </a:r>
            <a:r>
              <a:rPr lang="ru-RU" sz="2400" baseline="30000">
                <a:solidFill>
                  <a:srgbClr val="CC3300"/>
                </a:solidFill>
                <a:latin typeface="Comic Sans MS" pitchFamily="66" charset="0"/>
              </a:rPr>
              <a:t>2 </a:t>
            </a:r>
            <a:r>
              <a:rPr lang="ru-RU" sz="2400">
                <a:solidFill>
                  <a:srgbClr val="CC3300"/>
                </a:solidFill>
                <a:latin typeface="Comic Sans MS" pitchFamily="66" charset="0"/>
              </a:rPr>
              <a:t>+ вх +с = 0</a:t>
            </a:r>
            <a:r>
              <a:rPr lang="ru-RU" sz="2400" i="0">
                <a:solidFill>
                  <a:srgbClr val="000099"/>
                </a:solidFill>
                <a:latin typeface="Comic Sans MS" pitchFamily="66" charset="0"/>
              </a:rPr>
              <a:t>, </a:t>
            </a:r>
          </a:p>
          <a:p>
            <a:pPr eaLnBrk="1" hangingPunct="1"/>
            <a:endParaRPr lang="ru-RU" sz="2400" i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/>
            <a:r>
              <a:rPr lang="ru-RU" sz="2400" i="0">
                <a:solidFill>
                  <a:srgbClr val="000099"/>
                </a:solidFill>
                <a:latin typeface="Comic Sans MS" pitchFamily="66" charset="0"/>
              </a:rPr>
              <a:t> где  </a:t>
            </a:r>
            <a:r>
              <a:rPr lang="ru-RU" sz="2400">
                <a:solidFill>
                  <a:srgbClr val="CC3300"/>
                </a:solidFill>
                <a:latin typeface="Comic Sans MS" pitchFamily="66" charset="0"/>
              </a:rPr>
              <a:t>х </a:t>
            </a:r>
            <a:r>
              <a:rPr lang="ru-RU" sz="2400" i="0">
                <a:solidFill>
                  <a:srgbClr val="000099"/>
                </a:solidFill>
                <a:latin typeface="Comic Sans MS" pitchFamily="66" charset="0"/>
              </a:rPr>
              <a:t>–переменная, </a:t>
            </a:r>
          </a:p>
          <a:p>
            <a:pPr eaLnBrk="1" hangingPunct="1"/>
            <a:endParaRPr lang="ru-RU" sz="2400" i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/>
            <a:r>
              <a:rPr lang="ru-RU" sz="2400" i="0">
                <a:solidFill>
                  <a:srgbClr val="000099"/>
                </a:solidFill>
                <a:latin typeface="Comic Sans MS" pitchFamily="66" charset="0"/>
              </a:rPr>
              <a:t>  </a:t>
            </a:r>
            <a:r>
              <a:rPr lang="ru-RU" sz="2400">
                <a:solidFill>
                  <a:srgbClr val="CC3300"/>
                </a:solidFill>
                <a:latin typeface="Comic Sans MS" pitchFamily="66" charset="0"/>
              </a:rPr>
              <a:t>а</a:t>
            </a:r>
            <a:r>
              <a:rPr lang="ru-RU" sz="2400">
                <a:solidFill>
                  <a:srgbClr val="000099"/>
                </a:solidFill>
                <a:latin typeface="Comic Sans MS" pitchFamily="66" charset="0"/>
              </a:rPr>
              <a:t>,</a:t>
            </a:r>
            <a:r>
              <a:rPr lang="ru-RU" sz="2400">
                <a:solidFill>
                  <a:srgbClr val="CC3300"/>
                </a:solidFill>
                <a:latin typeface="Comic Sans MS" pitchFamily="66" charset="0"/>
              </a:rPr>
              <a:t> в </a:t>
            </a:r>
            <a:r>
              <a:rPr lang="ru-RU" sz="2400">
                <a:solidFill>
                  <a:srgbClr val="000099"/>
                </a:solidFill>
                <a:latin typeface="Comic Sans MS" pitchFamily="66" charset="0"/>
              </a:rPr>
              <a:t>и</a:t>
            </a:r>
            <a:r>
              <a:rPr lang="ru-RU" sz="2400">
                <a:solidFill>
                  <a:srgbClr val="CC3300"/>
                </a:solidFill>
                <a:latin typeface="Comic Sans MS" pitchFamily="66" charset="0"/>
              </a:rPr>
              <a:t> с </a:t>
            </a:r>
            <a:r>
              <a:rPr lang="ru-RU" sz="240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2400" i="0">
                <a:solidFill>
                  <a:srgbClr val="000099"/>
                </a:solidFill>
                <a:latin typeface="Comic Sans MS" pitchFamily="66" charset="0"/>
              </a:rPr>
              <a:t>некоторые числа,</a:t>
            </a:r>
          </a:p>
          <a:p>
            <a:pPr eaLnBrk="1" hangingPunct="1"/>
            <a:endParaRPr lang="ru-RU" sz="2400" i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/>
            <a:r>
              <a:rPr lang="ru-RU" sz="2400" i="0">
                <a:solidFill>
                  <a:srgbClr val="000099"/>
                </a:solidFill>
                <a:latin typeface="Comic Sans MS" pitchFamily="66" charset="0"/>
              </a:rPr>
              <a:t> причем</a:t>
            </a:r>
            <a:r>
              <a:rPr lang="ru-RU" sz="240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2400">
                <a:solidFill>
                  <a:srgbClr val="CC3300"/>
                </a:solidFill>
                <a:latin typeface="Comic Sans MS" pitchFamily="66" charset="0"/>
              </a:rPr>
              <a:t>а     </a:t>
            </a:r>
            <a:r>
              <a:rPr lang="ru-RU" sz="2400" i="0">
                <a:solidFill>
                  <a:srgbClr val="CC3300"/>
                </a:solidFill>
                <a:latin typeface="Comic Sans MS" pitchFamily="66" charset="0"/>
              </a:rPr>
              <a:t>0</a:t>
            </a:r>
            <a:r>
              <a:rPr lang="ru-RU" sz="2400" i="0">
                <a:solidFill>
                  <a:srgbClr val="000099"/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endParaRPr lang="ru-RU" sz="2400" i="0">
              <a:solidFill>
                <a:srgbClr val="000099"/>
              </a:solidFill>
              <a:latin typeface="Comic Sans MS" pitchFamily="66" charset="0"/>
            </a:endParaRPr>
          </a:p>
          <a:p>
            <a:pPr algn="l" eaLnBrk="1" hangingPunct="1">
              <a:spcBef>
                <a:spcPct val="50000"/>
              </a:spcBef>
            </a:pPr>
            <a:endParaRPr lang="ru-RU" sz="2400" i="0">
              <a:solidFill>
                <a:srgbClr val="000099"/>
              </a:solidFill>
              <a:latin typeface="Comic Sans MS" pitchFamily="66" charset="0"/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Формула" r:id="rId5" imgW="114120" imgH="215640" progId="Equation.3">
                  <p:embed/>
                </p:oleObj>
              </mc:Choice>
              <mc:Fallback>
                <p:oleObj name="Формула" r:id="rId5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2999" name="Object 7"/>
          <p:cNvGraphicFramePr>
            <a:graphicFrameLocks noChangeAspect="1"/>
          </p:cNvGraphicFramePr>
          <p:nvPr/>
        </p:nvGraphicFramePr>
        <p:xfrm>
          <a:off x="5003800" y="4365625"/>
          <a:ext cx="2857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Формула" r:id="rId6" imgW="139680" imgH="139680" progId="Equation.3">
                  <p:embed/>
                </p:oleObj>
              </mc:Choice>
              <mc:Fallback>
                <p:oleObj name="Формула" r:id="rId6" imgW="1396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4365625"/>
                        <a:ext cx="285750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1763713" y="404813"/>
            <a:ext cx="6624637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u="sng">
                <a:solidFill>
                  <a:srgbClr val="CC3300"/>
                </a:solidFill>
                <a:latin typeface="Comic Sans MS" pitchFamily="66" charset="0"/>
              </a:rPr>
              <a:t>ОПРЕДЕЛЕНИЕ:</a:t>
            </a:r>
            <a:r>
              <a:rPr lang="ru-RU" sz="2400" b="0" i="0">
                <a:latin typeface="Comic Sans MS" pitchFamily="66" charset="0"/>
              </a:rPr>
              <a:t> </a:t>
            </a:r>
          </a:p>
          <a:p>
            <a:endParaRPr lang="ru-RU" sz="2400" b="0" i="0">
              <a:latin typeface="Comic Sans MS" pitchFamily="66" charset="0"/>
            </a:endParaRPr>
          </a:p>
          <a:p>
            <a:r>
              <a:rPr lang="ru-RU" sz="2800">
                <a:solidFill>
                  <a:srgbClr val="000099"/>
                </a:solidFill>
                <a:latin typeface="Comic Sans MS" pitchFamily="66" charset="0"/>
              </a:rPr>
              <a:t>Квадратным уравнением</a:t>
            </a:r>
            <a:r>
              <a:rPr lang="ru-RU" sz="240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2400" i="0">
                <a:solidFill>
                  <a:srgbClr val="000099"/>
                </a:solidFill>
                <a:latin typeface="Comic Sans MS" pitchFamily="66" charset="0"/>
              </a:rPr>
              <a:t>называется</a:t>
            </a:r>
          </a:p>
        </p:txBody>
      </p:sp>
      <p:graphicFrame>
        <p:nvGraphicFramePr>
          <p:cNvPr id="1029" name="Object 1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Формула" r:id="rId8" imgW="114120" imgH="215640" progId="Equation.3">
                  <p:embed/>
                </p:oleObj>
              </mc:Choice>
              <mc:Fallback>
                <p:oleObj name="Формула" r:id="rId8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1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Формула" r:id="rId9" imgW="114120" imgH="215640" progId="Equation.3">
                  <p:embed/>
                </p:oleObj>
              </mc:Choice>
              <mc:Fallback>
                <p:oleObj name="Формула" r:id="rId9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035487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2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539750" y="333375"/>
            <a:ext cx="74882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sz="3200" u="sng">
                <a:solidFill>
                  <a:srgbClr val="CC0000"/>
                </a:solidFill>
                <a:latin typeface="Comic Sans MS" pitchFamily="66" charset="0"/>
              </a:rPr>
              <a:t>Общий вид квадратного уравнения: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1187450" y="2708275"/>
            <a:ext cx="57610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b="0">
                <a:solidFill>
                  <a:srgbClr val="CC0000"/>
                </a:solidFill>
                <a:latin typeface="Comic Sans MS" pitchFamily="66" charset="0"/>
              </a:rPr>
              <a:t>а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1835150" y="2852738"/>
            <a:ext cx="59039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sz="3200" b="0">
                <a:latin typeface="Comic Sans MS" pitchFamily="66" charset="0"/>
              </a:rPr>
              <a:t>- Первый коэффициент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187450" y="3429000"/>
            <a:ext cx="7921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b="0">
                <a:solidFill>
                  <a:srgbClr val="CC0000"/>
                </a:solidFill>
                <a:latin typeface="Comic Sans MS" pitchFamily="66" charset="0"/>
              </a:rPr>
              <a:t>b</a:t>
            </a:r>
            <a:endParaRPr lang="ru-RU" b="0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1835150" y="3500438"/>
            <a:ext cx="5492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sz="3200" b="0">
                <a:latin typeface="Comic Sans MS" pitchFamily="66" charset="0"/>
              </a:rPr>
              <a:t>- Второй коэффициент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1187450" y="4076700"/>
            <a:ext cx="13160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b="0">
                <a:solidFill>
                  <a:srgbClr val="CC0000"/>
                </a:solidFill>
                <a:latin typeface="Comic Sans MS" pitchFamily="66" charset="0"/>
              </a:rPr>
              <a:t>c</a:t>
            </a:r>
            <a:endParaRPr lang="ru-RU" b="0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1816100" y="4173538"/>
            <a:ext cx="62118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3200" b="0">
                <a:latin typeface="Comic Sans MS" pitchFamily="66" charset="0"/>
              </a:rPr>
              <a:t>- </a:t>
            </a:r>
            <a:r>
              <a:rPr lang="ru-RU" sz="3200" b="0">
                <a:latin typeface="Comic Sans MS" pitchFamily="66" charset="0"/>
              </a:rPr>
              <a:t>Свободный коэффициент</a:t>
            </a:r>
          </a:p>
        </p:txBody>
      </p:sp>
      <p:grpSp>
        <p:nvGrpSpPr>
          <p:cNvPr id="2059" name="Group 9"/>
          <p:cNvGrpSpPr>
            <a:grpSpLocks/>
          </p:cNvGrpSpPr>
          <p:nvPr/>
        </p:nvGrpSpPr>
        <p:grpSpPr bwMode="auto">
          <a:xfrm>
            <a:off x="1835150" y="1196975"/>
            <a:ext cx="4916488" cy="1006475"/>
            <a:chOff x="1020" y="1117"/>
            <a:chExt cx="3097" cy="634"/>
          </a:xfrm>
        </p:grpSpPr>
        <p:graphicFrame>
          <p:nvGraphicFramePr>
            <p:cNvPr id="2050" name="Object 10"/>
            <p:cNvGraphicFramePr>
              <a:graphicFrameLocks noChangeAspect="1"/>
            </p:cNvGraphicFramePr>
            <p:nvPr/>
          </p:nvGraphicFramePr>
          <p:xfrm>
            <a:off x="1558" y="1117"/>
            <a:ext cx="415" cy="5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" name="Формула" r:id="rId3" imgW="177480" imgH="203040" progId="Equation.3">
                    <p:embed/>
                  </p:oleObj>
                </mc:Choice>
                <mc:Fallback>
                  <p:oleObj name="Формула" r:id="rId3" imgW="1774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58" y="1117"/>
                          <a:ext cx="415" cy="5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60" name="Group 11"/>
            <p:cNvGrpSpPr>
              <a:grpSpLocks/>
            </p:cNvGrpSpPr>
            <p:nvPr/>
          </p:nvGrpSpPr>
          <p:grpSpPr bwMode="auto">
            <a:xfrm>
              <a:off x="1020" y="1207"/>
              <a:ext cx="3097" cy="544"/>
              <a:chOff x="431" y="981"/>
              <a:chExt cx="3097" cy="544"/>
            </a:xfrm>
          </p:grpSpPr>
          <p:grpSp>
            <p:nvGrpSpPr>
              <p:cNvPr id="2061" name="Group 12"/>
              <p:cNvGrpSpPr>
                <a:grpSpLocks/>
              </p:cNvGrpSpPr>
              <p:nvPr/>
            </p:nvGrpSpPr>
            <p:grpSpPr bwMode="auto">
              <a:xfrm>
                <a:off x="657" y="981"/>
                <a:ext cx="2871" cy="519"/>
                <a:chOff x="657" y="981"/>
                <a:chExt cx="2871" cy="519"/>
              </a:xfrm>
            </p:grpSpPr>
            <p:sp>
              <p:nvSpPr>
                <p:cNvPr id="206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338" y="1071"/>
                  <a:ext cx="363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l" eaLnBrk="1" hangingPunct="1"/>
                  <a:r>
                    <a:rPr lang="ru-RU" sz="3200" b="0">
                      <a:latin typeface="Comic Sans MS" pitchFamily="66" charset="0"/>
                    </a:rPr>
                    <a:t>+</a:t>
                  </a:r>
                </a:p>
              </p:txBody>
            </p:sp>
            <p:sp>
              <p:nvSpPr>
                <p:cNvPr id="206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565" y="981"/>
                  <a:ext cx="272" cy="5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sz="4800" b="0">
                      <a:solidFill>
                        <a:srgbClr val="CC0000"/>
                      </a:solidFill>
                      <a:latin typeface="Comic Sans MS" pitchFamily="66" charset="0"/>
                    </a:rPr>
                    <a:t>b</a:t>
                  </a:r>
                  <a:endParaRPr lang="ru-RU" sz="4800" b="0">
                    <a:solidFill>
                      <a:srgbClr val="CC0000"/>
                    </a:solidFill>
                    <a:latin typeface="Comic Sans MS" pitchFamily="66" charset="0"/>
                  </a:endParaRPr>
                </a:p>
              </p:txBody>
            </p:sp>
            <p:graphicFrame>
              <p:nvGraphicFramePr>
                <p:cNvPr id="2051" name="Object 15"/>
                <p:cNvGraphicFramePr>
                  <a:graphicFrameLocks noChangeAspect="1"/>
                </p:cNvGraphicFramePr>
                <p:nvPr/>
              </p:nvGraphicFramePr>
              <p:xfrm>
                <a:off x="1927" y="1071"/>
                <a:ext cx="330" cy="36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51" name="Формула" r:id="rId5" imgW="126720" imgH="139680" progId="Equation.3">
                        <p:embed/>
                      </p:oleObj>
                    </mc:Choice>
                    <mc:Fallback>
                      <p:oleObj name="Формула" r:id="rId5" imgW="126720" imgH="1396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927" y="1071"/>
                              <a:ext cx="330" cy="36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06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0" y="1071"/>
                  <a:ext cx="226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l" eaLnBrk="1" hangingPunct="1"/>
                  <a:r>
                    <a:rPr lang="en-US" sz="3200" b="0">
                      <a:latin typeface="Comic Sans MS" pitchFamily="66" charset="0"/>
                    </a:rPr>
                    <a:t>+</a:t>
                  </a:r>
                  <a:endParaRPr lang="ru-RU" sz="3200" b="0">
                    <a:latin typeface="Comic Sans MS" pitchFamily="66" charset="0"/>
                  </a:endParaRPr>
                </a:p>
              </p:txBody>
            </p:sp>
            <p:sp>
              <p:nvSpPr>
                <p:cNvPr id="2066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426" y="981"/>
                  <a:ext cx="318" cy="5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l" eaLnBrk="1" hangingPunct="1"/>
                  <a:r>
                    <a:rPr lang="ru-RU" sz="4800" b="0">
                      <a:solidFill>
                        <a:srgbClr val="CC0000"/>
                      </a:solidFill>
                      <a:latin typeface="Comic Sans MS" pitchFamily="66" charset="0"/>
                    </a:rPr>
                    <a:t>с</a:t>
                  </a:r>
                </a:p>
              </p:txBody>
            </p:sp>
            <p:sp>
              <p:nvSpPr>
                <p:cNvPr id="206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699" y="1071"/>
                  <a:ext cx="82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l" eaLnBrk="1" hangingPunct="1"/>
                  <a:r>
                    <a:rPr lang="ru-RU" sz="3200" b="0">
                      <a:latin typeface="Comic Sans MS" pitchFamily="66" charset="0"/>
                    </a:rPr>
                    <a:t>= 0</a:t>
                  </a:r>
                </a:p>
              </p:txBody>
            </p:sp>
            <p:sp>
              <p:nvSpPr>
                <p:cNvPr id="2068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657" y="981"/>
                  <a:ext cx="353" cy="5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 b="1" i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ru-RU" sz="4800" b="0" i="0">
                      <a:solidFill>
                        <a:srgbClr val="CC0000"/>
                      </a:solidFill>
                      <a:latin typeface="Comic Sans MS" pitchFamily="66" charset="0"/>
                    </a:rPr>
                    <a:t>а</a:t>
                  </a:r>
                </a:p>
              </p:txBody>
            </p:sp>
          </p:grpSp>
          <p:sp>
            <p:nvSpPr>
              <p:cNvPr id="2062" name="Rectangle 20"/>
              <p:cNvSpPr>
                <a:spLocks noChangeArrowheads="1"/>
              </p:cNvSpPr>
              <p:nvPr/>
            </p:nvSpPr>
            <p:spPr bwMode="auto">
              <a:xfrm>
                <a:off x="431" y="981"/>
                <a:ext cx="3084" cy="544"/>
              </a:xfrm>
              <a:prstGeom prst="rect">
                <a:avLst/>
              </a:prstGeom>
              <a:noFill/>
              <a:ln w="28575">
                <a:solidFill>
                  <a:schemeClr val="fol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9623232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1" grpId="0"/>
      <p:bldP spid="83972" grpId="0"/>
      <p:bldP spid="83973" grpId="0"/>
      <p:bldP spid="83974" grpId="0"/>
      <p:bldP spid="83975" grpId="0"/>
      <p:bldP spid="839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reeform 2"/>
          <p:cNvSpPr>
            <a:spLocks/>
          </p:cNvSpPr>
          <p:nvPr/>
        </p:nvSpPr>
        <p:spPr bwMode="auto">
          <a:xfrm rot="765111">
            <a:off x="539750" y="2752725"/>
            <a:ext cx="7924800" cy="4105275"/>
          </a:xfrm>
          <a:custGeom>
            <a:avLst/>
            <a:gdLst>
              <a:gd name="T0" fmla="*/ 0 w 5095"/>
              <a:gd name="T1" fmla="*/ 3047300 h 2464"/>
              <a:gd name="T2" fmla="*/ 7478398 w 5095"/>
              <a:gd name="T3" fmla="*/ 176607 h 2464"/>
              <a:gd name="T4" fmla="*/ 2681522 w 5095"/>
              <a:gd name="T5" fmla="*/ 4105275 h 2464"/>
              <a:gd name="T6" fmla="*/ 0 60000 65536"/>
              <a:gd name="T7" fmla="*/ 0 60000 65536"/>
              <a:gd name="T8" fmla="*/ 0 60000 65536"/>
              <a:gd name="T9" fmla="*/ 0 w 5095"/>
              <a:gd name="T10" fmla="*/ 0 h 2464"/>
              <a:gd name="T11" fmla="*/ 5095 w 5095"/>
              <a:gd name="T12" fmla="*/ 2464 h 24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95" h="2464">
                <a:moveTo>
                  <a:pt x="0" y="1829"/>
                </a:moveTo>
                <a:cubicBezTo>
                  <a:pt x="2260" y="914"/>
                  <a:pt x="4521" y="0"/>
                  <a:pt x="4808" y="106"/>
                </a:cubicBezTo>
                <a:cubicBezTo>
                  <a:pt x="5095" y="212"/>
                  <a:pt x="3409" y="1338"/>
                  <a:pt x="1724" y="2464"/>
                </a:cubicBezTo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611188" y="1916113"/>
            <a:ext cx="3384550" cy="650875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>
                <a:solidFill>
                  <a:srgbClr val="000099"/>
                </a:solidFill>
                <a:latin typeface="Comic Sans MS" pitchFamily="66" charset="0"/>
              </a:rPr>
              <a:t>ПОЛНЫЕ</a:t>
            </a:r>
            <a:br>
              <a:rPr lang="ru-RU" sz="1800">
                <a:solidFill>
                  <a:srgbClr val="000099"/>
                </a:solidFill>
                <a:latin typeface="Comic Sans MS" pitchFamily="66" charset="0"/>
              </a:rPr>
            </a:br>
            <a:r>
              <a:rPr lang="ru-RU" sz="1800">
                <a:solidFill>
                  <a:srgbClr val="000099"/>
                </a:solidFill>
                <a:latin typeface="Comic Sans MS" pitchFamily="66" charset="0"/>
              </a:rPr>
              <a:t>КВАДРАТНЫЕ УРАВНЕНИЯ</a:t>
            </a:r>
          </a:p>
        </p:txBody>
      </p:sp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4787900" y="1916113"/>
            <a:ext cx="3384550" cy="650875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>
                <a:solidFill>
                  <a:srgbClr val="000099"/>
                </a:solidFill>
                <a:latin typeface="Comic Sans MS" pitchFamily="66" charset="0"/>
              </a:rPr>
              <a:t>НЕПОЛНЫЕ</a:t>
            </a:r>
            <a:br>
              <a:rPr lang="ru-RU" sz="1800">
                <a:solidFill>
                  <a:srgbClr val="000099"/>
                </a:solidFill>
                <a:latin typeface="Comic Sans MS" pitchFamily="66" charset="0"/>
              </a:rPr>
            </a:br>
            <a:r>
              <a:rPr lang="ru-RU" sz="1800">
                <a:solidFill>
                  <a:srgbClr val="000099"/>
                </a:solidFill>
                <a:latin typeface="Comic Sans MS" pitchFamily="66" charset="0"/>
              </a:rPr>
              <a:t>КВАДРАТНЫЕ УРАВНЕНИЯ</a:t>
            </a:r>
          </a:p>
        </p:txBody>
      </p:sp>
      <p:sp>
        <p:nvSpPr>
          <p:cNvPr id="192519" name="Text Box 7"/>
          <p:cNvSpPr txBox="1">
            <a:spLocks noChangeArrowheads="1"/>
          </p:cNvSpPr>
          <p:nvPr/>
        </p:nvSpPr>
        <p:spPr bwMode="auto">
          <a:xfrm>
            <a:off x="2555875" y="981075"/>
            <a:ext cx="4032250" cy="376238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>
                <a:solidFill>
                  <a:srgbClr val="000099"/>
                </a:solidFill>
                <a:latin typeface="Comic Sans MS" pitchFamily="66" charset="0"/>
              </a:rPr>
              <a:t>КВАДРАТНЫЕ УРАВНЕНИЯ</a:t>
            </a:r>
          </a:p>
        </p:txBody>
      </p:sp>
      <p:sp>
        <p:nvSpPr>
          <p:cNvPr id="192522" name="Line 10"/>
          <p:cNvSpPr>
            <a:spLocks noChangeShapeType="1"/>
          </p:cNvSpPr>
          <p:nvPr/>
        </p:nvSpPr>
        <p:spPr bwMode="auto">
          <a:xfrm flipH="1">
            <a:off x="2051050" y="1341438"/>
            <a:ext cx="1296988" cy="57467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2523" name="Line 11"/>
          <p:cNvSpPr>
            <a:spLocks noChangeShapeType="1"/>
          </p:cNvSpPr>
          <p:nvPr/>
        </p:nvSpPr>
        <p:spPr bwMode="auto">
          <a:xfrm>
            <a:off x="5219700" y="1341438"/>
            <a:ext cx="1296988" cy="57467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2524" name="Text Box 12"/>
          <p:cNvSpPr txBox="1">
            <a:spLocks noChangeArrowheads="1"/>
          </p:cNvSpPr>
          <p:nvPr/>
        </p:nvSpPr>
        <p:spPr bwMode="auto">
          <a:xfrm>
            <a:off x="971550" y="2924175"/>
            <a:ext cx="2879725" cy="376238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>
                <a:solidFill>
                  <a:srgbClr val="CC3300"/>
                </a:solidFill>
                <a:latin typeface="Comic Sans MS" pitchFamily="66" charset="0"/>
              </a:rPr>
              <a:t>а ≠ 0,  в ≠ 0,   с ≠ 0</a:t>
            </a:r>
          </a:p>
        </p:txBody>
      </p:sp>
      <p:sp>
        <p:nvSpPr>
          <p:cNvPr id="192528" name="Text Box 16"/>
          <p:cNvSpPr txBox="1">
            <a:spLocks noChangeArrowheads="1"/>
          </p:cNvSpPr>
          <p:nvPr/>
        </p:nvSpPr>
        <p:spPr bwMode="auto">
          <a:xfrm>
            <a:off x="5148263" y="2924175"/>
            <a:ext cx="3024187" cy="376238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>
                <a:solidFill>
                  <a:srgbClr val="CC3300"/>
                </a:solidFill>
                <a:latin typeface="Comic Sans MS" pitchFamily="66" charset="0"/>
              </a:rPr>
              <a:t>а ≠ 0,  в = 0,  с = 0</a:t>
            </a:r>
          </a:p>
        </p:txBody>
      </p:sp>
      <p:sp>
        <p:nvSpPr>
          <p:cNvPr id="192531" name="Line 19"/>
          <p:cNvSpPr>
            <a:spLocks noChangeShapeType="1"/>
          </p:cNvSpPr>
          <p:nvPr/>
        </p:nvSpPr>
        <p:spPr bwMode="auto">
          <a:xfrm>
            <a:off x="2124075" y="2565400"/>
            <a:ext cx="0" cy="35877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2532" name="Line 20"/>
          <p:cNvSpPr>
            <a:spLocks noChangeShapeType="1"/>
          </p:cNvSpPr>
          <p:nvPr/>
        </p:nvSpPr>
        <p:spPr bwMode="auto">
          <a:xfrm>
            <a:off x="6443663" y="2565400"/>
            <a:ext cx="0" cy="35877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2533" name="Text Box 21"/>
          <p:cNvSpPr txBox="1">
            <a:spLocks noChangeArrowheads="1"/>
          </p:cNvSpPr>
          <p:nvPr/>
        </p:nvSpPr>
        <p:spPr bwMode="auto">
          <a:xfrm>
            <a:off x="1258888" y="4221163"/>
            <a:ext cx="1728787" cy="1614487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>
                <a:solidFill>
                  <a:srgbClr val="000099"/>
                </a:solidFill>
              </a:rPr>
              <a:t>2х</a:t>
            </a:r>
            <a:r>
              <a:rPr lang="ru-RU" sz="1800" baseline="30000">
                <a:solidFill>
                  <a:srgbClr val="000099"/>
                </a:solidFill>
              </a:rPr>
              <a:t>2</a:t>
            </a:r>
            <a:r>
              <a:rPr lang="ru-RU" sz="1800">
                <a:solidFill>
                  <a:srgbClr val="000099"/>
                </a:solidFill>
              </a:rPr>
              <a:t>+6х-7=0</a:t>
            </a:r>
          </a:p>
          <a:p>
            <a:pPr eaLnBrk="1" hangingPunct="1">
              <a:spcBef>
                <a:spcPct val="50000"/>
              </a:spcBef>
            </a:pPr>
            <a:r>
              <a:rPr lang="ru-RU" sz="1800">
                <a:solidFill>
                  <a:srgbClr val="000099"/>
                </a:solidFill>
              </a:rPr>
              <a:t>7х+х</a:t>
            </a:r>
            <a:r>
              <a:rPr lang="ru-RU" sz="1800" baseline="30000">
                <a:solidFill>
                  <a:srgbClr val="000099"/>
                </a:solidFill>
              </a:rPr>
              <a:t>2</a:t>
            </a:r>
            <a:r>
              <a:rPr lang="ru-RU" sz="1800">
                <a:solidFill>
                  <a:srgbClr val="000099"/>
                </a:solidFill>
              </a:rPr>
              <a:t>-3=0</a:t>
            </a:r>
          </a:p>
          <a:p>
            <a:pPr eaLnBrk="1" hangingPunct="1">
              <a:spcBef>
                <a:spcPct val="50000"/>
              </a:spcBef>
            </a:pPr>
            <a:r>
              <a:rPr lang="ru-RU" sz="1800">
                <a:solidFill>
                  <a:srgbClr val="000099"/>
                </a:solidFill>
              </a:rPr>
              <a:t>Х</a:t>
            </a:r>
            <a:r>
              <a:rPr lang="ru-RU" sz="1800" baseline="30000">
                <a:solidFill>
                  <a:srgbClr val="000099"/>
                </a:solidFill>
              </a:rPr>
              <a:t>2</a:t>
            </a:r>
            <a:r>
              <a:rPr lang="ru-RU" sz="1800">
                <a:solidFill>
                  <a:srgbClr val="000099"/>
                </a:solidFill>
              </a:rPr>
              <a:t>-8х-7=0</a:t>
            </a:r>
          </a:p>
          <a:p>
            <a:pPr eaLnBrk="1" hangingPunct="1">
              <a:spcBef>
                <a:spcPct val="50000"/>
              </a:spcBef>
            </a:pPr>
            <a:r>
              <a:rPr lang="ru-RU" sz="1800">
                <a:solidFill>
                  <a:srgbClr val="000099"/>
                </a:solidFill>
              </a:rPr>
              <a:t>25-4х+х</a:t>
            </a:r>
            <a:r>
              <a:rPr lang="ru-RU" sz="1800" baseline="30000">
                <a:solidFill>
                  <a:srgbClr val="000099"/>
                </a:solidFill>
              </a:rPr>
              <a:t>2</a:t>
            </a:r>
            <a:r>
              <a:rPr lang="ru-RU" sz="1800">
                <a:solidFill>
                  <a:srgbClr val="000099"/>
                </a:solidFill>
              </a:rPr>
              <a:t>=0</a:t>
            </a:r>
          </a:p>
        </p:txBody>
      </p:sp>
      <p:sp>
        <p:nvSpPr>
          <p:cNvPr id="192534" name="Text Box 22"/>
          <p:cNvSpPr txBox="1">
            <a:spLocks noChangeArrowheads="1"/>
          </p:cNvSpPr>
          <p:nvPr/>
        </p:nvSpPr>
        <p:spPr bwMode="auto">
          <a:xfrm>
            <a:off x="5508625" y="4221163"/>
            <a:ext cx="1800225" cy="1614487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>
                <a:solidFill>
                  <a:srgbClr val="000099"/>
                </a:solidFill>
              </a:rPr>
              <a:t>5х</a:t>
            </a:r>
            <a:r>
              <a:rPr lang="ru-RU" sz="1800" baseline="30000">
                <a:solidFill>
                  <a:srgbClr val="000099"/>
                </a:solidFill>
              </a:rPr>
              <a:t>2</a:t>
            </a:r>
            <a:r>
              <a:rPr lang="ru-RU" sz="1800">
                <a:solidFill>
                  <a:srgbClr val="000099"/>
                </a:solidFill>
              </a:rPr>
              <a:t>-2х=0</a:t>
            </a:r>
          </a:p>
          <a:p>
            <a:pPr eaLnBrk="1" hangingPunct="1">
              <a:spcBef>
                <a:spcPct val="50000"/>
              </a:spcBef>
            </a:pPr>
            <a:r>
              <a:rPr lang="ru-RU" sz="1800">
                <a:solidFill>
                  <a:srgbClr val="000099"/>
                </a:solidFill>
              </a:rPr>
              <a:t>2х+х</a:t>
            </a:r>
            <a:r>
              <a:rPr lang="ru-RU" sz="1800" baseline="30000">
                <a:solidFill>
                  <a:srgbClr val="000099"/>
                </a:solidFill>
              </a:rPr>
              <a:t>2</a:t>
            </a:r>
            <a:r>
              <a:rPr lang="ru-RU" sz="1800">
                <a:solidFill>
                  <a:srgbClr val="000099"/>
                </a:solidFill>
              </a:rPr>
              <a:t>=0</a:t>
            </a:r>
          </a:p>
          <a:p>
            <a:pPr eaLnBrk="1" hangingPunct="1">
              <a:spcBef>
                <a:spcPct val="50000"/>
              </a:spcBef>
            </a:pPr>
            <a:r>
              <a:rPr lang="ru-RU" sz="1800">
                <a:solidFill>
                  <a:srgbClr val="000099"/>
                </a:solidFill>
              </a:rPr>
              <a:t>125+7х</a:t>
            </a:r>
            <a:r>
              <a:rPr lang="ru-RU" sz="1800" baseline="30000">
                <a:solidFill>
                  <a:srgbClr val="000099"/>
                </a:solidFill>
              </a:rPr>
              <a:t>2</a:t>
            </a:r>
            <a:r>
              <a:rPr lang="ru-RU" sz="1800">
                <a:solidFill>
                  <a:srgbClr val="000099"/>
                </a:solidFill>
              </a:rPr>
              <a:t>=0</a:t>
            </a:r>
          </a:p>
          <a:p>
            <a:pPr eaLnBrk="1" hangingPunct="1">
              <a:spcBef>
                <a:spcPct val="50000"/>
              </a:spcBef>
            </a:pPr>
            <a:r>
              <a:rPr lang="ru-RU" sz="1800">
                <a:solidFill>
                  <a:srgbClr val="000099"/>
                </a:solidFill>
              </a:rPr>
              <a:t>49х</a:t>
            </a:r>
            <a:r>
              <a:rPr lang="ru-RU" sz="1800" baseline="30000">
                <a:solidFill>
                  <a:srgbClr val="000099"/>
                </a:solidFill>
              </a:rPr>
              <a:t>2</a:t>
            </a:r>
            <a:r>
              <a:rPr lang="ru-RU" sz="1800">
                <a:solidFill>
                  <a:srgbClr val="000099"/>
                </a:solidFill>
              </a:rPr>
              <a:t>-98=0</a:t>
            </a:r>
          </a:p>
        </p:txBody>
      </p:sp>
      <p:sp>
        <p:nvSpPr>
          <p:cNvPr id="192535" name="Line 23"/>
          <p:cNvSpPr>
            <a:spLocks noChangeShapeType="1"/>
          </p:cNvSpPr>
          <p:nvPr/>
        </p:nvSpPr>
        <p:spPr bwMode="auto">
          <a:xfrm>
            <a:off x="2124075" y="3284538"/>
            <a:ext cx="0" cy="9366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2536" name="Line 24"/>
          <p:cNvSpPr>
            <a:spLocks noChangeShapeType="1"/>
          </p:cNvSpPr>
          <p:nvPr/>
        </p:nvSpPr>
        <p:spPr bwMode="auto">
          <a:xfrm>
            <a:off x="6443663" y="3284538"/>
            <a:ext cx="0" cy="9366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07756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9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2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2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9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9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9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6" grpId="0" animBg="1"/>
      <p:bldP spid="192517" grpId="0" animBg="1"/>
      <p:bldP spid="192519" grpId="0" animBg="1"/>
      <p:bldP spid="192522" grpId="0" animBg="1"/>
      <p:bldP spid="192523" grpId="0" animBg="1"/>
      <p:bldP spid="192524" grpId="0" animBg="1"/>
      <p:bldP spid="192528" grpId="0" animBg="1"/>
      <p:bldP spid="192531" grpId="0" animBg="1"/>
      <p:bldP spid="192532" grpId="0" animBg="1"/>
      <p:bldP spid="192533" grpId="0" animBg="1"/>
      <p:bldP spid="192534" grpId="0" animBg="1"/>
      <p:bldP spid="192535" grpId="0" animBg="1"/>
      <p:bldP spid="1925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Freeform 2"/>
          <p:cNvSpPr>
            <a:spLocks/>
          </p:cNvSpPr>
          <p:nvPr/>
        </p:nvSpPr>
        <p:spPr bwMode="auto">
          <a:xfrm rot="778404">
            <a:off x="539750" y="2752725"/>
            <a:ext cx="7924800" cy="4105275"/>
          </a:xfrm>
          <a:custGeom>
            <a:avLst/>
            <a:gdLst>
              <a:gd name="T0" fmla="*/ 0 w 5095"/>
              <a:gd name="T1" fmla="*/ 3047300 h 2464"/>
              <a:gd name="T2" fmla="*/ 7478398 w 5095"/>
              <a:gd name="T3" fmla="*/ 176607 h 2464"/>
              <a:gd name="T4" fmla="*/ 2681522 w 5095"/>
              <a:gd name="T5" fmla="*/ 4105275 h 2464"/>
              <a:gd name="T6" fmla="*/ 0 60000 65536"/>
              <a:gd name="T7" fmla="*/ 0 60000 65536"/>
              <a:gd name="T8" fmla="*/ 0 60000 65536"/>
              <a:gd name="T9" fmla="*/ 0 w 5095"/>
              <a:gd name="T10" fmla="*/ 0 h 2464"/>
              <a:gd name="T11" fmla="*/ 5095 w 5095"/>
              <a:gd name="T12" fmla="*/ 2464 h 24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95" h="2464">
                <a:moveTo>
                  <a:pt x="0" y="1829"/>
                </a:moveTo>
                <a:cubicBezTo>
                  <a:pt x="2260" y="914"/>
                  <a:pt x="4521" y="0"/>
                  <a:pt x="4808" y="106"/>
                </a:cubicBezTo>
                <a:cubicBezTo>
                  <a:pt x="5095" y="212"/>
                  <a:pt x="3409" y="1338"/>
                  <a:pt x="1724" y="2464"/>
                </a:cubicBezTo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Формула" r:id="rId5" imgW="114120" imgH="215640" progId="Equation.3">
                  <p:embed/>
                </p:oleObj>
              </mc:Choice>
              <mc:Fallback>
                <p:oleObj name="Формула" r:id="rId5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3549" name="Text Box 13"/>
          <p:cNvSpPr txBox="1">
            <a:spLocks noChangeArrowheads="1"/>
          </p:cNvSpPr>
          <p:nvPr/>
        </p:nvSpPr>
        <p:spPr bwMode="auto">
          <a:xfrm>
            <a:off x="395288" y="2492375"/>
            <a:ext cx="4105275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sz="2400">
                <a:solidFill>
                  <a:srgbClr val="0000CC"/>
                </a:solidFill>
                <a:latin typeface="Comic Sans MS" pitchFamily="66" charset="0"/>
              </a:rPr>
              <a:t>а) 4х</a:t>
            </a:r>
            <a:r>
              <a:rPr lang="ru-RU" sz="2400" baseline="30000">
                <a:solidFill>
                  <a:srgbClr val="0000CC"/>
                </a:solidFill>
                <a:latin typeface="Comic Sans MS" pitchFamily="66" charset="0"/>
              </a:rPr>
              <a:t>2 </a:t>
            </a:r>
            <a:r>
              <a:rPr lang="ru-RU" sz="2400">
                <a:solidFill>
                  <a:srgbClr val="0000CC"/>
                </a:solidFill>
                <a:latin typeface="Comic Sans MS" pitchFamily="66" charset="0"/>
              </a:rPr>
              <a:t> – х  + 4  =  0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2400">
                <a:solidFill>
                  <a:srgbClr val="0000CC"/>
                </a:solidFill>
                <a:latin typeface="Comic Sans MS" pitchFamily="66" charset="0"/>
              </a:rPr>
              <a:t>б) 7х  -  х</a:t>
            </a:r>
            <a:r>
              <a:rPr lang="ru-RU" sz="2400" baseline="30000">
                <a:solidFill>
                  <a:srgbClr val="0000CC"/>
                </a:solidFill>
                <a:latin typeface="Comic Sans MS" pitchFamily="66" charset="0"/>
              </a:rPr>
              <a:t>2 </a:t>
            </a:r>
            <a:r>
              <a:rPr lang="ru-RU" sz="2400">
                <a:solidFill>
                  <a:srgbClr val="0000CC"/>
                </a:solidFill>
                <a:latin typeface="Comic Sans MS" pitchFamily="66" charset="0"/>
              </a:rPr>
              <a:t> +  7  =  0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2400">
                <a:solidFill>
                  <a:srgbClr val="0000CC"/>
                </a:solidFill>
                <a:latin typeface="Comic Sans MS" pitchFamily="66" charset="0"/>
              </a:rPr>
              <a:t>в) 10+ 5х</a:t>
            </a:r>
            <a:r>
              <a:rPr lang="ru-RU" sz="2400" baseline="30000">
                <a:solidFill>
                  <a:srgbClr val="0000CC"/>
                </a:solidFill>
                <a:latin typeface="Comic Sans MS" pitchFamily="66" charset="0"/>
              </a:rPr>
              <a:t>2</a:t>
            </a:r>
            <a:r>
              <a:rPr lang="ru-RU" sz="2400">
                <a:solidFill>
                  <a:srgbClr val="0000CC"/>
                </a:solidFill>
                <a:latin typeface="Comic Sans MS" pitchFamily="66" charset="0"/>
              </a:rPr>
              <a:t> = 0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2400">
                <a:solidFill>
                  <a:srgbClr val="0000CC"/>
                </a:solidFill>
                <a:latin typeface="Comic Sans MS" pitchFamily="66" charset="0"/>
              </a:rPr>
              <a:t>г) х – 3х</a:t>
            </a:r>
            <a:r>
              <a:rPr lang="ru-RU" sz="2400" baseline="30000">
                <a:solidFill>
                  <a:srgbClr val="0000CC"/>
                </a:solidFill>
                <a:latin typeface="Comic Sans MS" pitchFamily="66" charset="0"/>
              </a:rPr>
              <a:t>2</a:t>
            </a:r>
            <a:r>
              <a:rPr lang="ru-RU" sz="2400">
                <a:solidFill>
                  <a:srgbClr val="0000CC"/>
                </a:solidFill>
                <a:latin typeface="Comic Sans MS" pitchFamily="66" charset="0"/>
              </a:rPr>
              <a:t> = 0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2400">
                <a:solidFill>
                  <a:srgbClr val="0000CC"/>
                </a:solidFill>
                <a:latin typeface="Comic Sans MS" pitchFamily="66" charset="0"/>
              </a:rPr>
              <a:t>д) - х + х</a:t>
            </a:r>
            <a:r>
              <a:rPr lang="ru-RU" sz="2400" baseline="30000">
                <a:solidFill>
                  <a:srgbClr val="0000CC"/>
                </a:solidFill>
                <a:latin typeface="Comic Sans MS" pitchFamily="66" charset="0"/>
              </a:rPr>
              <a:t>2</a:t>
            </a:r>
            <a:r>
              <a:rPr lang="ru-RU" sz="2400">
                <a:solidFill>
                  <a:srgbClr val="0000CC"/>
                </a:solidFill>
                <a:latin typeface="Comic Sans MS" pitchFamily="66" charset="0"/>
              </a:rPr>
              <a:t> = 24</a:t>
            </a:r>
          </a:p>
          <a:p>
            <a:pPr algn="l" eaLnBrk="1" hangingPunct="1">
              <a:spcBef>
                <a:spcPct val="50000"/>
              </a:spcBef>
            </a:pPr>
            <a:endParaRPr lang="ru-RU" sz="2400" b="0">
              <a:solidFill>
                <a:srgbClr val="0000CC"/>
              </a:solidFill>
              <a:latin typeface="Comic Sans MS" pitchFamily="66" charset="0"/>
            </a:endParaRPr>
          </a:p>
          <a:p>
            <a:pPr algn="l" eaLnBrk="1" hangingPunct="1">
              <a:spcBef>
                <a:spcPct val="50000"/>
              </a:spcBef>
            </a:pPr>
            <a:endParaRPr lang="ru-RU" sz="2400" b="0">
              <a:solidFill>
                <a:srgbClr val="CC3300"/>
              </a:solidFill>
            </a:endParaRPr>
          </a:p>
        </p:txBody>
      </p:sp>
      <p:sp>
        <p:nvSpPr>
          <p:cNvPr id="193552" name="Text Box 16"/>
          <p:cNvSpPr txBox="1">
            <a:spLocks noChangeArrowheads="1"/>
          </p:cNvSpPr>
          <p:nvPr/>
        </p:nvSpPr>
        <p:spPr bwMode="auto">
          <a:xfrm>
            <a:off x="4716463" y="2420938"/>
            <a:ext cx="395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sz="2400">
                <a:solidFill>
                  <a:srgbClr val="CC33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93555" name="Text Box 19"/>
          <p:cNvSpPr txBox="1">
            <a:spLocks noChangeArrowheads="1"/>
          </p:cNvSpPr>
          <p:nvPr/>
        </p:nvSpPr>
        <p:spPr bwMode="auto">
          <a:xfrm>
            <a:off x="1835150" y="333375"/>
            <a:ext cx="59769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Определите коэффициенты </a:t>
            </a:r>
          </a:p>
          <a:p>
            <a:pPr>
              <a:defRPr/>
            </a:pPr>
            <a:r>
              <a:rPr lang="ru-RU" sz="3200" b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квадратного уравнения:</a:t>
            </a:r>
            <a:endParaRPr lang="ru-RU" sz="3200" b="0" i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528232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3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3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9" grpId="0"/>
      <p:bldP spid="193552" grpId="0"/>
      <p:bldP spid="1935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611188" y="260350"/>
            <a:ext cx="7092950" cy="1052513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468313" y="188913"/>
            <a:ext cx="73453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>
                <a:solidFill>
                  <a:srgbClr val="6129FF"/>
                </a:solidFill>
                <a:latin typeface="Comic Sans MS" pitchFamily="66" charset="0"/>
              </a:rPr>
              <a:t>Восстановите квадратное уравнение по его коэффициентам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900113" y="1557338"/>
            <a:ext cx="3514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sz="2400" b="0">
                <a:solidFill>
                  <a:schemeClr val="tx2"/>
                </a:solidFill>
                <a:latin typeface="Comic Sans MS" pitchFamily="66" charset="0"/>
              </a:rPr>
              <a:t>1) а </a:t>
            </a:r>
            <a:r>
              <a:rPr lang="ru-RU" sz="2400" b="0">
                <a:latin typeface="Comic Sans MS" pitchFamily="66" charset="0"/>
              </a:rPr>
              <a:t>= 3     </a:t>
            </a:r>
            <a:r>
              <a:rPr lang="en-US" sz="2400" b="0">
                <a:solidFill>
                  <a:schemeClr val="tx2"/>
                </a:solidFill>
                <a:latin typeface="Comic Sans MS" pitchFamily="66" charset="0"/>
              </a:rPr>
              <a:t>b</a:t>
            </a:r>
            <a:r>
              <a:rPr lang="en-US" sz="2400" b="0">
                <a:latin typeface="Comic Sans MS" pitchFamily="66" charset="0"/>
              </a:rPr>
              <a:t> = -2    </a:t>
            </a:r>
            <a:r>
              <a:rPr lang="ru-RU" sz="2400" b="0">
                <a:solidFill>
                  <a:schemeClr val="tx2"/>
                </a:solidFill>
                <a:latin typeface="Comic Sans MS" pitchFamily="66" charset="0"/>
              </a:rPr>
              <a:t>с </a:t>
            </a:r>
            <a:r>
              <a:rPr lang="ru-RU" sz="2400" b="0">
                <a:latin typeface="Comic Sans MS" pitchFamily="66" charset="0"/>
              </a:rPr>
              <a:t>= 1</a:t>
            </a:r>
            <a:r>
              <a:rPr lang="en-US" sz="2400" b="0">
                <a:latin typeface="Comic Sans MS" pitchFamily="66" charset="0"/>
              </a:rPr>
              <a:t>  </a:t>
            </a:r>
            <a:endParaRPr lang="ru-RU" sz="2400" b="0">
              <a:latin typeface="Comic Sans MS" pitchFamily="66" charset="0"/>
            </a:endParaRP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900113" y="2276475"/>
            <a:ext cx="432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sz="2400" b="0">
                <a:latin typeface="Comic Sans MS" pitchFamily="66" charset="0"/>
              </a:rPr>
              <a:t>2) </a:t>
            </a:r>
            <a:r>
              <a:rPr lang="ru-RU" sz="2400" b="0">
                <a:solidFill>
                  <a:schemeClr val="tx2"/>
                </a:solidFill>
                <a:latin typeface="Comic Sans MS" pitchFamily="66" charset="0"/>
              </a:rPr>
              <a:t>а </a:t>
            </a:r>
            <a:r>
              <a:rPr lang="ru-RU" sz="2400" b="0">
                <a:latin typeface="Comic Sans MS" pitchFamily="66" charset="0"/>
              </a:rPr>
              <a:t>= 1      </a:t>
            </a:r>
            <a:r>
              <a:rPr lang="en-US" sz="2400" b="0">
                <a:solidFill>
                  <a:schemeClr val="tx2"/>
                </a:solidFill>
                <a:latin typeface="Comic Sans MS" pitchFamily="66" charset="0"/>
              </a:rPr>
              <a:t>b</a:t>
            </a:r>
            <a:r>
              <a:rPr lang="en-US" sz="2400" b="0">
                <a:latin typeface="Comic Sans MS" pitchFamily="66" charset="0"/>
              </a:rPr>
              <a:t> = 2    </a:t>
            </a:r>
            <a:r>
              <a:rPr lang="ru-RU" sz="2400" b="0">
                <a:latin typeface="Comic Sans MS" pitchFamily="66" charset="0"/>
              </a:rPr>
              <a:t> </a:t>
            </a:r>
            <a:r>
              <a:rPr lang="en-US" sz="2400" b="0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ru-RU" sz="2400" b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b="0">
                <a:latin typeface="Comic Sans MS" pitchFamily="66" charset="0"/>
              </a:rPr>
              <a:t>=</a:t>
            </a:r>
            <a:r>
              <a:rPr lang="ru-RU" sz="2400" b="0">
                <a:latin typeface="Comic Sans MS" pitchFamily="66" charset="0"/>
              </a:rPr>
              <a:t> </a:t>
            </a:r>
            <a:r>
              <a:rPr lang="en-US" sz="2400" b="0">
                <a:latin typeface="Comic Sans MS" pitchFamily="66" charset="0"/>
              </a:rPr>
              <a:t>0</a:t>
            </a:r>
            <a:endParaRPr lang="ru-RU" sz="2400" b="0">
              <a:latin typeface="Comic Sans MS" pitchFamily="66" charset="0"/>
            </a:endParaRP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827088" y="2924175"/>
            <a:ext cx="3959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sz="2400" b="0">
                <a:latin typeface="Comic Sans MS" pitchFamily="66" charset="0"/>
              </a:rPr>
              <a:t>3) </a:t>
            </a:r>
            <a:r>
              <a:rPr lang="ru-RU" sz="2400" b="0">
                <a:solidFill>
                  <a:schemeClr val="tx2"/>
                </a:solidFill>
                <a:latin typeface="Comic Sans MS" pitchFamily="66" charset="0"/>
              </a:rPr>
              <a:t>а </a:t>
            </a:r>
            <a:r>
              <a:rPr lang="ru-RU" sz="2400" b="0">
                <a:latin typeface="Comic Sans MS" pitchFamily="66" charset="0"/>
              </a:rPr>
              <a:t>= 3     </a:t>
            </a:r>
            <a:r>
              <a:rPr lang="en-US" sz="2400" b="0">
                <a:solidFill>
                  <a:schemeClr val="tx2"/>
                </a:solidFill>
                <a:latin typeface="Comic Sans MS" pitchFamily="66" charset="0"/>
              </a:rPr>
              <a:t>b </a:t>
            </a:r>
            <a:r>
              <a:rPr lang="ru-RU" sz="2400" b="0">
                <a:latin typeface="Comic Sans MS" pitchFamily="66" charset="0"/>
              </a:rPr>
              <a:t>= 0     </a:t>
            </a:r>
            <a:r>
              <a:rPr lang="ru-RU" sz="2400" b="0">
                <a:solidFill>
                  <a:schemeClr val="tx2"/>
                </a:solidFill>
                <a:latin typeface="Comic Sans MS" pitchFamily="66" charset="0"/>
              </a:rPr>
              <a:t>с </a:t>
            </a:r>
            <a:r>
              <a:rPr lang="ru-RU" sz="2400" b="0">
                <a:latin typeface="Comic Sans MS" pitchFamily="66" charset="0"/>
              </a:rPr>
              <a:t>= 4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755650" y="3573463"/>
            <a:ext cx="3887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sz="2400" b="0">
                <a:solidFill>
                  <a:schemeClr val="tx2"/>
                </a:solidFill>
                <a:latin typeface="Comic Sans MS" pitchFamily="66" charset="0"/>
              </a:rPr>
              <a:t>4) а </a:t>
            </a:r>
            <a:r>
              <a:rPr lang="ru-RU" sz="2400" b="0">
                <a:latin typeface="Comic Sans MS" pitchFamily="66" charset="0"/>
              </a:rPr>
              <a:t>= -4    </a:t>
            </a:r>
            <a:r>
              <a:rPr lang="en-US" sz="2400" b="0">
                <a:solidFill>
                  <a:schemeClr val="tx2"/>
                </a:solidFill>
                <a:latin typeface="Comic Sans MS" pitchFamily="66" charset="0"/>
              </a:rPr>
              <a:t>b</a:t>
            </a:r>
            <a:r>
              <a:rPr lang="en-US" sz="2400" b="0">
                <a:latin typeface="Comic Sans MS" pitchFamily="66" charset="0"/>
              </a:rPr>
              <a:t> = 0     </a:t>
            </a:r>
            <a:r>
              <a:rPr lang="ru-RU" sz="2400" b="0">
                <a:solidFill>
                  <a:schemeClr val="tx2"/>
                </a:solidFill>
                <a:latin typeface="Comic Sans MS" pitchFamily="66" charset="0"/>
              </a:rPr>
              <a:t>с </a:t>
            </a:r>
            <a:r>
              <a:rPr lang="ru-RU" sz="2400" b="0">
                <a:latin typeface="Comic Sans MS" pitchFamily="66" charset="0"/>
              </a:rPr>
              <a:t>= 0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827088" y="4221163"/>
            <a:ext cx="3800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sz="2400" b="0">
                <a:solidFill>
                  <a:schemeClr val="tx2"/>
                </a:solidFill>
                <a:latin typeface="Comic Sans MS" pitchFamily="66" charset="0"/>
              </a:rPr>
              <a:t>5) а</a:t>
            </a:r>
            <a:r>
              <a:rPr lang="ru-RU" sz="2400" b="0">
                <a:latin typeface="Comic Sans MS" pitchFamily="66" charset="0"/>
              </a:rPr>
              <a:t> = 9     </a:t>
            </a:r>
            <a:r>
              <a:rPr lang="en-US" sz="2400" b="0">
                <a:solidFill>
                  <a:schemeClr val="tx2"/>
                </a:solidFill>
                <a:latin typeface="Comic Sans MS" pitchFamily="66" charset="0"/>
              </a:rPr>
              <a:t>b</a:t>
            </a:r>
            <a:r>
              <a:rPr lang="en-US" sz="2400" b="0">
                <a:latin typeface="Comic Sans MS" pitchFamily="66" charset="0"/>
              </a:rPr>
              <a:t> = 0     </a:t>
            </a:r>
            <a:r>
              <a:rPr lang="en-US" sz="2400" b="0">
                <a:solidFill>
                  <a:schemeClr val="tx2"/>
                </a:solidFill>
                <a:latin typeface="Comic Sans MS" pitchFamily="66" charset="0"/>
              </a:rPr>
              <a:t>c </a:t>
            </a:r>
            <a:r>
              <a:rPr lang="en-US" sz="2400" b="0">
                <a:latin typeface="Comic Sans MS" pitchFamily="66" charset="0"/>
              </a:rPr>
              <a:t>= -4</a:t>
            </a:r>
            <a:endParaRPr lang="ru-RU" sz="2400" b="0">
              <a:latin typeface="Comic Sans MS" pitchFamily="66" charset="0"/>
            </a:endParaRP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827088" y="4868863"/>
            <a:ext cx="3714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sz="2400" b="0">
                <a:solidFill>
                  <a:schemeClr val="tx2"/>
                </a:solidFill>
                <a:latin typeface="Comic Sans MS" pitchFamily="66" charset="0"/>
              </a:rPr>
              <a:t>6) а</a:t>
            </a:r>
            <a:r>
              <a:rPr lang="ru-RU" sz="2400" b="0">
                <a:latin typeface="Comic Sans MS" pitchFamily="66" charset="0"/>
              </a:rPr>
              <a:t> = 3    </a:t>
            </a:r>
            <a:r>
              <a:rPr lang="en-US" sz="2400" b="0">
                <a:solidFill>
                  <a:schemeClr val="tx2"/>
                </a:solidFill>
                <a:latin typeface="Comic Sans MS" pitchFamily="66" charset="0"/>
              </a:rPr>
              <a:t>b </a:t>
            </a:r>
            <a:r>
              <a:rPr lang="en-US" sz="2400" b="0">
                <a:latin typeface="Comic Sans MS" pitchFamily="66" charset="0"/>
              </a:rPr>
              <a:t>= -4    </a:t>
            </a:r>
            <a:r>
              <a:rPr lang="ru-RU" sz="2400" b="0">
                <a:latin typeface="Comic Sans MS" pitchFamily="66" charset="0"/>
              </a:rPr>
              <a:t> </a:t>
            </a:r>
            <a:r>
              <a:rPr lang="en-US" sz="2400" b="0">
                <a:solidFill>
                  <a:schemeClr val="tx2"/>
                </a:solidFill>
                <a:latin typeface="Comic Sans MS" pitchFamily="66" charset="0"/>
              </a:rPr>
              <a:t>c </a:t>
            </a:r>
            <a:r>
              <a:rPr lang="en-US" sz="2400" b="0">
                <a:latin typeface="Comic Sans MS" pitchFamily="66" charset="0"/>
              </a:rPr>
              <a:t>= 0</a:t>
            </a:r>
            <a:endParaRPr lang="ru-RU" sz="2400" b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064670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animBg="1"/>
      <p:bldP spid="91139" grpId="0"/>
      <p:bldP spid="91140" grpId="0"/>
      <p:bldP spid="91141" grpId="0"/>
      <p:bldP spid="91142" grpId="0"/>
      <p:bldP spid="91143" grpId="0"/>
      <p:bldP spid="91144" grpId="0"/>
      <p:bldP spid="911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Freeform 2"/>
          <p:cNvSpPr>
            <a:spLocks/>
          </p:cNvSpPr>
          <p:nvPr/>
        </p:nvSpPr>
        <p:spPr bwMode="auto">
          <a:xfrm rot="765111">
            <a:off x="539750" y="2752725"/>
            <a:ext cx="7924800" cy="4105275"/>
          </a:xfrm>
          <a:custGeom>
            <a:avLst/>
            <a:gdLst>
              <a:gd name="T0" fmla="*/ 0 w 5095"/>
              <a:gd name="T1" fmla="*/ 3047300 h 2464"/>
              <a:gd name="T2" fmla="*/ 7478398 w 5095"/>
              <a:gd name="T3" fmla="*/ 176607 h 2464"/>
              <a:gd name="T4" fmla="*/ 2681522 w 5095"/>
              <a:gd name="T5" fmla="*/ 4105275 h 2464"/>
              <a:gd name="T6" fmla="*/ 0 60000 65536"/>
              <a:gd name="T7" fmla="*/ 0 60000 65536"/>
              <a:gd name="T8" fmla="*/ 0 60000 65536"/>
              <a:gd name="T9" fmla="*/ 0 w 5095"/>
              <a:gd name="T10" fmla="*/ 0 h 2464"/>
              <a:gd name="T11" fmla="*/ 5095 w 5095"/>
              <a:gd name="T12" fmla="*/ 2464 h 24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95" h="2464">
                <a:moveTo>
                  <a:pt x="0" y="1829"/>
                </a:moveTo>
                <a:cubicBezTo>
                  <a:pt x="2260" y="914"/>
                  <a:pt x="4521" y="0"/>
                  <a:pt x="4808" y="106"/>
                </a:cubicBezTo>
                <a:cubicBezTo>
                  <a:pt x="5095" y="212"/>
                  <a:pt x="3409" y="1338"/>
                  <a:pt x="1724" y="2464"/>
                </a:cubicBezTo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612" name="Text Box 4"/>
          <p:cNvSpPr txBox="1">
            <a:spLocks noChangeArrowheads="1"/>
          </p:cNvSpPr>
          <p:nvPr/>
        </p:nvSpPr>
        <p:spPr bwMode="auto">
          <a:xfrm>
            <a:off x="1187450" y="549275"/>
            <a:ext cx="6624638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i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РЕШЕНИЕ </a:t>
            </a:r>
          </a:p>
          <a:p>
            <a:pPr>
              <a:spcBef>
                <a:spcPct val="50000"/>
              </a:spcBef>
              <a:defRPr/>
            </a:pPr>
            <a:r>
              <a:rPr lang="ru-RU" sz="2000" i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НЕПОЛНЫХ   КВАДРАТНЫХ  УРАВНЕНИЙ</a:t>
            </a:r>
          </a:p>
        </p:txBody>
      </p:sp>
      <p:sp>
        <p:nvSpPr>
          <p:cNvPr id="196613" name="Text Box 5"/>
          <p:cNvSpPr txBox="1">
            <a:spLocks noChangeArrowheads="1"/>
          </p:cNvSpPr>
          <p:nvPr/>
        </p:nvSpPr>
        <p:spPr bwMode="auto">
          <a:xfrm>
            <a:off x="900113" y="2133600"/>
            <a:ext cx="1585912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>
                <a:solidFill>
                  <a:srgbClr val="CC3300"/>
                </a:solidFill>
                <a:latin typeface="Comic Sans MS" pitchFamily="66" charset="0"/>
              </a:rPr>
              <a:t>в=0</a:t>
            </a:r>
          </a:p>
          <a:p>
            <a:pPr eaLnBrk="1" hangingPunct="1">
              <a:spcBef>
                <a:spcPct val="50000"/>
              </a:spcBef>
            </a:pPr>
            <a:r>
              <a:rPr lang="ru-RU" sz="2000">
                <a:solidFill>
                  <a:srgbClr val="CC3300"/>
                </a:solidFill>
                <a:latin typeface="Comic Sans MS" pitchFamily="66" charset="0"/>
              </a:rPr>
              <a:t>ах</a:t>
            </a:r>
            <a:r>
              <a:rPr lang="ru-RU" sz="2000" baseline="30000">
                <a:solidFill>
                  <a:srgbClr val="CC3300"/>
                </a:solidFill>
                <a:latin typeface="Comic Sans MS" pitchFamily="66" charset="0"/>
              </a:rPr>
              <a:t>2</a:t>
            </a:r>
            <a:r>
              <a:rPr lang="ru-RU" sz="2000">
                <a:solidFill>
                  <a:srgbClr val="CC3300"/>
                </a:solidFill>
                <a:latin typeface="Comic Sans MS" pitchFamily="66" charset="0"/>
              </a:rPr>
              <a:t>+с=0</a:t>
            </a:r>
          </a:p>
        </p:txBody>
      </p:sp>
      <p:sp>
        <p:nvSpPr>
          <p:cNvPr id="196614" name="Text Box 6"/>
          <p:cNvSpPr txBox="1">
            <a:spLocks noChangeArrowheads="1"/>
          </p:cNvSpPr>
          <p:nvPr/>
        </p:nvSpPr>
        <p:spPr bwMode="auto">
          <a:xfrm>
            <a:off x="3708400" y="2133600"/>
            <a:ext cx="1657350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>
                <a:solidFill>
                  <a:srgbClr val="CC3300"/>
                </a:solidFill>
                <a:latin typeface="Comic Sans MS" pitchFamily="66" charset="0"/>
              </a:rPr>
              <a:t>с=0</a:t>
            </a:r>
          </a:p>
          <a:p>
            <a:pPr eaLnBrk="1" hangingPunct="1">
              <a:spcBef>
                <a:spcPct val="50000"/>
              </a:spcBef>
            </a:pPr>
            <a:r>
              <a:rPr lang="ru-RU" sz="2000">
                <a:solidFill>
                  <a:srgbClr val="CC3300"/>
                </a:solidFill>
                <a:latin typeface="Comic Sans MS" pitchFamily="66" charset="0"/>
              </a:rPr>
              <a:t>ах</a:t>
            </a:r>
            <a:r>
              <a:rPr lang="ru-RU" sz="2000" baseline="30000">
                <a:solidFill>
                  <a:srgbClr val="CC3300"/>
                </a:solidFill>
                <a:latin typeface="Comic Sans MS" pitchFamily="66" charset="0"/>
              </a:rPr>
              <a:t>2</a:t>
            </a:r>
            <a:r>
              <a:rPr lang="ru-RU" sz="2000">
                <a:solidFill>
                  <a:srgbClr val="CC3300"/>
                </a:solidFill>
                <a:latin typeface="Comic Sans MS" pitchFamily="66" charset="0"/>
              </a:rPr>
              <a:t>+вх=0</a:t>
            </a:r>
          </a:p>
        </p:txBody>
      </p:sp>
      <p:sp>
        <p:nvSpPr>
          <p:cNvPr id="196615" name="Text Box 7"/>
          <p:cNvSpPr txBox="1">
            <a:spLocks noChangeArrowheads="1"/>
          </p:cNvSpPr>
          <p:nvPr/>
        </p:nvSpPr>
        <p:spPr bwMode="auto">
          <a:xfrm>
            <a:off x="6516688" y="2133600"/>
            <a:ext cx="1584325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>
                <a:solidFill>
                  <a:srgbClr val="CC3300"/>
                </a:solidFill>
                <a:latin typeface="Comic Sans MS" pitchFamily="66" charset="0"/>
              </a:rPr>
              <a:t>в,с=0</a:t>
            </a:r>
          </a:p>
          <a:p>
            <a:pPr eaLnBrk="1" hangingPunct="1">
              <a:spcBef>
                <a:spcPct val="50000"/>
              </a:spcBef>
            </a:pPr>
            <a:r>
              <a:rPr lang="ru-RU" sz="2000">
                <a:solidFill>
                  <a:srgbClr val="CC3300"/>
                </a:solidFill>
                <a:latin typeface="Comic Sans MS" pitchFamily="66" charset="0"/>
              </a:rPr>
              <a:t>ах</a:t>
            </a:r>
            <a:r>
              <a:rPr lang="ru-RU" sz="2000" baseline="30000">
                <a:solidFill>
                  <a:srgbClr val="CC3300"/>
                </a:solidFill>
                <a:latin typeface="Comic Sans MS" pitchFamily="66" charset="0"/>
              </a:rPr>
              <a:t>2</a:t>
            </a:r>
            <a:r>
              <a:rPr lang="ru-RU" sz="2000">
                <a:solidFill>
                  <a:srgbClr val="CC3300"/>
                </a:solidFill>
                <a:latin typeface="Comic Sans MS" pitchFamily="66" charset="0"/>
              </a:rPr>
              <a:t>=0</a:t>
            </a:r>
          </a:p>
        </p:txBody>
      </p:sp>
      <p:sp>
        <p:nvSpPr>
          <p:cNvPr id="196616" name="Line 8"/>
          <p:cNvSpPr>
            <a:spLocks noChangeShapeType="1"/>
          </p:cNvSpPr>
          <p:nvPr/>
        </p:nvSpPr>
        <p:spPr bwMode="auto">
          <a:xfrm flipH="1">
            <a:off x="1258888" y="1412875"/>
            <a:ext cx="865187" cy="7207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617" name="Line 9"/>
          <p:cNvSpPr>
            <a:spLocks noChangeShapeType="1"/>
          </p:cNvSpPr>
          <p:nvPr/>
        </p:nvSpPr>
        <p:spPr bwMode="auto">
          <a:xfrm>
            <a:off x="4500563" y="1412875"/>
            <a:ext cx="0" cy="7207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618" name="Line 10"/>
          <p:cNvSpPr>
            <a:spLocks noChangeShapeType="1"/>
          </p:cNvSpPr>
          <p:nvPr/>
        </p:nvSpPr>
        <p:spPr bwMode="auto">
          <a:xfrm>
            <a:off x="6588125" y="1412875"/>
            <a:ext cx="863600" cy="7207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619" name="Text Box 11"/>
          <p:cNvSpPr txBox="1">
            <a:spLocks noChangeArrowheads="1"/>
          </p:cNvSpPr>
          <p:nvPr/>
        </p:nvSpPr>
        <p:spPr bwMode="auto">
          <a:xfrm>
            <a:off x="250825" y="3409950"/>
            <a:ext cx="2881313" cy="32480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sz="1800">
                <a:solidFill>
                  <a:srgbClr val="000099"/>
                </a:solidFill>
              </a:rPr>
              <a:t> </a:t>
            </a:r>
            <a:r>
              <a:rPr lang="ru-RU" sz="1400">
                <a:solidFill>
                  <a:srgbClr val="000099"/>
                </a:solidFill>
                <a:latin typeface="Comic Sans MS" pitchFamily="66" charset="0"/>
              </a:rPr>
              <a:t>1.Перенос </a:t>
            </a:r>
            <a:r>
              <a:rPr lang="ru-RU" sz="1400">
                <a:solidFill>
                  <a:srgbClr val="CC3300"/>
                </a:solidFill>
                <a:latin typeface="Comic Sans MS" pitchFamily="66" charset="0"/>
              </a:rPr>
              <a:t>с</a:t>
            </a:r>
            <a:r>
              <a:rPr lang="ru-RU" sz="1400">
                <a:solidFill>
                  <a:srgbClr val="000099"/>
                </a:solidFill>
                <a:latin typeface="Comic Sans MS" pitchFamily="66" charset="0"/>
              </a:rPr>
              <a:t> в правую часть уравнения.</a:t>
            </a:r>
          </a:p>
          <a:p>
            <a:pPr eaLnBrk="1" hangingPunct="1">
              <a:spcBef>
                <a:spcPct val="50000"/>
              </a:spcBef>
            </a:pPr>
            <a:r>
              <a:rPr lang="ru-RU" sz="1400">
                <a:solidFill>
                  <a:srgbClr val="000099"/>
                </a:solidFill>
                <a:latin typeface="Comic Sans MS" pitchFamily="66" charset="0"/>
              </a:rPr>
              <a:t>ах</a:t>
            </a:r>
            <a:r>
              <a:rPr lang="ru-RU" sz="1400" baseline="30000">
                <a:solidFill>
                  <a:srgbClr val="000099"/>
                </a:solidFill>
                <a:latin typeface="Comic Sans MS" pitchFamily="66" charset="0"/>
              </a:rPr>
              <a:t>2</a:t>
            </a:r>
            <a:r>
              <a:rPr lang="ru-RU" sz="1400">
                <a:solidFill>
                  <a:srgbClr val="000099"/>
                </a:solidFill>
                <a:latin typeface="Comic Sans MS" pitchFamily="66" charset="0"/>
              </a:rPr>
              <a:t>= -с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1400">
                <a:solidFill>
                  <a:srgbClr val="000099"/>
                </a:solidFill>
                <a:latin typeface="Comic Sans MS" pitchFamily="66" charset="0"/>
              </a:rPr>
              <a:t>2.Деление обеих частей уравнения на </a:t>
            </a:r>
            <a:r>
              <a:rPr lang="ru-RU" sz="1400">
                <a:solidFill>
                  <a:srgbClr val="CC3300"/>
                </a:solidFill>
                <a:latin typeface="Comic Sans MS" pitchFamily="66" charset="0"/>
              </a:rPr>
              <a:t>а</a:t>
            </a:r>
            <a:r>
              <a:rPr lang="ru-RU" sz="1400">
                <a:solidFill>
                  <a:srgbClr val="000099"/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ru-RU" sz="1400">
                <a:solidFill>
                  <a:srgbClr val="000099"/>
                </a:solidFill>
                <a:latin typeface="Comic Sans MS" pitchFamily="66" charset="0"/>
              </a:rPr>
              <a:t>х</a:t>
            </a:r>
            <a:r>
              <a:rPr lang="ru-RU" sz="1400" baseline="30000">
                <a:solidFill>
                  <a:srgbClr val="000099"/>
                </a:solidFill>
                <a:latin typeface="Comic Sans MS" pitchFamily="66" charset="0"/>
              </a:rPr>
              <a:t>2</a:t>
            </a:r>
            <a:r>
              <a:rPr lang="ru-RU" sz="1400">
                <a:solidFill>
                  <a:srgbClr val="000099"/>
                </a:solidFill>
                <a:latin typeface="Comic Sans MS" pitchFamily="66" charset="0"/>
              </a:rPr>
              <a:t>= -с/а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1400">
                <a:solidFill>
                  <a:srgbClr val="000099"/>
                </a:solidFill>
                <a:latin typeface="Comic Sans MS" pitchFamily="66" charset="0"/>
              </a:rPr>
              <a:t>3.Если </a:t>
            </a:r>
            <a:r>
              <a:rPr lang="ru-RU" sz="1400">
                <a:solidFill>
                  <a:srgbClr val="CC3300"/>
                </a:solidFill>
                <a:latin typeface="Comic Sans MS" pitchFamily="66" charset="0"/>
              </a:rPr>
              <a:t>–с/а</a:t>
            </a:r>
            <a:r>
              <a:rPr lang="en-US" sz="1400">
                <a:solidFill>
                  <a:srgbClr val="CC3300"/>
                </a:solidFill>
                <a:latin typeface="Comic Sans MS" pitchFamily="66" charset="0"/>
                <a:cs typeface="Arial" charset="0"/>
              </a:rPr>
              <a:t>&gt;</a:t>
            </a:r>
            <a:r>
              <a:rPr lang="ru-RU" sz="1400">
                <a:solidFill>
                  <a:srgbClr val="CC3300"/>
                </a:solidFill>
                <a:latin typeface="Comic Sans MS" pitchFamily="66" charset="0"/>
                <a:cs typeface="Arial" charset="0"/>
              </a:rPr>
              <a:t>0</a:t>
            </a:r>
            <a:r>
              <a:rPr lang="ru-RU" sz="1400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 -два решения: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1400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   </a:t>
            </a:r>
            <a:r>
              <a:rPr lang="ru-RU" sz="1400">
                <a:solidFill>
                  <a:srgbClr val="CC3300"/>
                </a:solidFill>
                <a:latin typeface="Comic Sans MS" pitchFamily="66" charset="0"/>
                <a:cs typeface="Arial" charset="0"/>
              </a:rPr>
              <a:t>х</a:t>
            </a:r>
            <a:r>
              <a:rPr lang="ru-RU" sz="1400" baseline="-25000">
                <a:solidFill>
                  <a:srgbClr val="CC3300"/>
                </a:solidFill>
                <a:latin typeface="Comic Sans MS" pitchFamily="66" charset="0"/>
                <a:cs typeface="Arial" charset="0"/>
              </a:rPr>
              <a:t>1</a:t>
            </a:r>
            <a:r>
              <a:rPr lang="ru-RU" sz="1400">
                <a:solidFill>
                  <a:srgbClr val="CC3300"/>
                </a:solidFill>
                <a:latin typeface="Comic Sans MS" pitchFamily="66" charset="0"/>
                <a:cs typeface="Arial" charset="0"/>
              </a:rPr>
              <a:t> =          и  х</a:t>
            </a:r>
            <a:r>
              <a:rPr lang="ru-RU" sz="1400" baseline="-25000">
                <a:solidFill>
                  <a:srgbClr val="CC3300"/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ru-RU" sz="1400">
                <a:solidFill>
                  <a:srgbClr val="CC3300"/>
                </a:solidFill>
                <a:latin typeface="Comic Sans MS" pitchFamily="66" charset="0"/>
                <a:cs typeface="Arial" charset="0"/>
              </a:rPr>
              <a:t> = -</a:t>
            </a:r>
            <a:endParaRPr lang="ru-RU" sz="1400">
              <a:solidFill>
                <a:srgbClr val="000099"/>
              </a:solidFill>
              <a:latin typeface="Comic Sans MS" pitchFamily="66" charset="0"/>
              <a:cs typeface="Arial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ru-RU" sz="1400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   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1400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Если </a:t>
            </a:r>
            <a:r>
              <a:rPr lang="ru-RU" sz="1400">
                <a:solidFill>
                  <a:srgbClr val="CC3300"/>
                </a:solidFill>
                <a:latin typeface="Comic Sans MS" pitchFamily="66" charset="0"/>
                <a:cs typeface="Arial" charset="0"/>
              </a:rPr>
              <a:t>–с/а</a:t>
            </a:r>
            <a:r>
              <a:rPr lang="en-US" sz="1400">
                <a:solidFill>
                  <a:srgbClr val="CC3300"/>
                </a:solidFill>
                <a:latin typeface="Comic Sans MS" pitchFamily="66" charset="0"/>
                <a:cs typeface="Arial" charset="0"/>
              </a:rPr>
              <a:t>&lt;</a:t>
            </a:r>
            <a:r>
              <a:rPr lang="ru-RU" sz="1400">
                <a:solidFill>
                  <a:srgbClr val="CC3300"/>
                </a:solidFill>
                <a:latin typeface="Comic Sans MS" pitchFamily="66" charset="0"/>
                <a:cs typeface="Arial" charset="0"/>
              </a:rPr>
              <a:t>0 </a:t>
            </a:r>
            <a:r>
              <a:rPr lang="ru-RU" sz="1400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- нет решений </a:t>
            </a:r>
            <a:endParaRPr lang="ru-RU" sz="180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196621" name="Text Box 13"/>
          <p:cNvSpPr txBox="1">
            <a:spLocks noChangeArrowheads="1"/>
          </p:cNvSpPr>
          <p:nvPr/>
        </p:nvSpPr>
        <p:spPr bwMode="auto">
          <a:xfrm>
            <a:off x="3348038" y="3573463"/>
            <a:ext cx="2663825" cy="24415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AutoNum type="arabicPeriod"/>
            </a:pPr>
            <a:r>
              <a:rPr lang="ru-RU" sz="1400">
                <a:solidFill>
                  <a:srgbClr val="000099"/>
                </a:solidFill>
                <a:latin typeface="Comic Sans MS" pitchFamily="66" charset="0"/>
              </a:rPr>
              <a:t> Вынесение </a:t>
            </a:r>
            <a:r>
              <a:rPr lang="ru-RU" sz="1400">
                <a:solidFill>
                  <a:srgbClr val="CC3300"/>
                </a:solidFill>
                <a:latin typeface="Comic Sans MS" pitchFamily="66" charset="0"/>
              </a:rPr>
              <a:t>х </a:t>
            </a:r>
            <a:r>
              <a:rPr lang="ru-RU" sz="1400">
                <a:solidFill>
                  <a:srgbClr val="000099"/>
                </a:solidFill>
                <a:latin typeface="Comic Sans MS" pitchFamily="66" charset="0"/>
              </a:rPr>
              <a:t>за скобки: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1400">
                <a:solidFill>
                  <a:srgbClr val="000099"/>
                </a:solidFill>
                <a:latin typeface="Comic Sans MS" pitchFamily="66" charset="0"/>
              </a:rPr>
              <a:t>      х(ах + в) = 0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1400">
                <a:solidFill>
                  <a:srgbClr val="000099"/>
                </a:solidFill>
                <a:latin typeface="Comic Sans MS" pitchFamily="66" charset="0"/>
              </a:rPr>
              <a:t>2.   Разбиение уравнения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1400">
                <a:solidFill>
                  <a:srgbClr val="000099"/>
                </a:solidFill>
                <a:latin typeface="Comic Sans MS" pitchFamily="66" charset="0"/>
              </a:rPr>
              <a:t>     на два равносильных:</a:t>
            </a:r>
          </a:p>
          <a:p>
            <a:pPr eaLnBrk="1" hangingPunct="1">
              <a:spcBef>
                <a:spcPct val="50000"/>
              </a:spcBef>
            </a:pPr>
            <a:r>
              <a:rPr lang="ru-RU" sz="1400">
                <a:solidFill>
                  <a:srgbClr val="000099"/>
                </a:solidFill>
                <a:latin typeface="Comic Sans MS" pitchFamily="66" charset="0"/>
              </a:rPr>
              <a:t>х=0     и     ах + в = 0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1400">
                <a:solidFill>
                  <a:srgbClr val="000099"/>
                </a:solidFill>
                <a:latin typeface="Comic Sans MS" pitchFamily="66" charset="0"/>
              </a:rPr>
              <a:t>3.  Два решения: 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1400">
                <a:solidFill>
                  <a:srgbClr val="CC3300"/>
                </a:solidFill>
                <a:latin typeface="Comic Sans MS" pitchFamily="66" charset="0"/>
              </a:rPr>
              <a:t>    х = 0</a:t>
            </a:r>
            <a:r>
              <a:rPr lang="ru-RU" sz="1400">
                <a:solidFill>
                  <a:srgbClr val="000099"/>
                </a:solidFill>
                <a:latin typeface="Comic Sans MS" pitchFamily="66" charset="0"/>
              </a:rPr>
              <a:t>  и  </a:t>
            </a:r>
            <a:r>
              <a:rPr lang="ru-RU" sz="1400">
                <a:solidFill>
                  <a:srgbClr val="CC3300"/>
                </a:solidFill>
                <a:latin typeface="Comic Sans MS" pitchFamily="66" charset="0"/>
              </a:rPr>
              <a:t>х = -в/а</a:t>
            </a:r>
            <a:endParaRPr lang="ru-RU" sz="140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196622" name="Text Box 14"/>
          <p:cNvSpPr txBox="1">
            <a:spLocks noChangeArrowheads="1"/>
          </p:cNvSpPr>
          <p:nvPr/>
        </p:nvSpPr>
        <p:spPr bwMode="auto">
          <a:xfrm>
            <a:off x="6300788" y="3573463"/>
            <a:ext cx="2519362" cy="1484312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sz="1400">
                <a:solidFill>
                  <a:srgbClr val="000099"/>
                </a:solidFill>
                <a:latin typeface="Comic Sans MS" pitchFamily="66" charset="0"/>
              </a:rPr>
              <a:t>1.Деление обеих частей уравнения на </a:t>
            </a:r>
            <a:r>
              <a:rPr lang="ru-RU" sz="1400">
                <a:solidFill>
                  <a:srgbClr val="CC3300"/>
                </a:solidFill>
                <a:latin typeface="Comic Sans MS" pitchFamily="66" charset="0"/>
              </a:rPr>
              <a:t>а.</a:t>
            </a:r>
          </a:p>
          <a:p>
            <a:pPr eaLnBrk="1" hangingPunct="1">
              <a:spcBef>
                <a:spcPct val="50000"/>
              </a:spcBef>
            </a:pPr>
            <a:r>
              <a:rPr lang="ru-RU" sz="1400">
                <a:solidFill>
                  <a:srgbClr val="000099"/>
                </a:solidFill>
                <a:latin typeface="Comic Sans MS" pitchFamily="66" charset="0"/>
              </a:rPr>
              <a:t>х</a:t>
            </a:r>
            <a:r>
              <a:rPr lang="ru-RU" sz="1400" baseline="30000">
                <a:solidFill>
                  <a:srgbClr val="000099"/>
                </a:solidFill>
                <a:latin typeface="Comic Sans MS" pitchFamily="66" charset="0"/>
              </a:rPr>
              <a:t>2</a:t>
            </a:r>
            <a:r>
              <a:rPr lang="ru-RU" sz="1400">
                <a:solidFill>
                  <a:srgbClr val="000099"/>
                </a:solidFill>
                <a:latin typeface="Comic Sans MS" pitchFamily="66" charset="0"/>
              </a:rPr>
              <a:t> = 0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1400">
                <a:solidFill>
                  <a:srgbClr val="000099"/>
                </a:solidFill>
                <a:latin typeface="Comic Sans MS" pitchFamily="66" charset="0"/>
              </a:rPr>
              <a:t>2.Одно решение: </a:t>
            </a:r>
            <a:r>
              <a:rPr lang="ru-RU" sz="1400">
                <a:solidFill>
                  <a:srgbClr val="CC3300"/>
                </a:solidFill>
                <a:latin typeface="Comic Sans MS" pitchFamily="66" charset="0"/>
              </a:rPr>
              <a:t>х = 0.</a:t>
            </a:r>
          </a:p>
          <a:p>
            <a:pPr algn="l" eaLnBrk="1" hangingPunct="1">
              <a:spcBef>
                <a:spcPct val="50000"/>
              </a:spcBef>
            </a:pPr>
            <a:endParaRPr lang="ru-RU" sz="1400">
              <a:latin typeface="Comic Sans MS" pitchFamily="66" charset="0"/>
            </a:endParaRPr>
          </a:p>
        </p:txBody>
      </p:sp>
      <p:sp>
        <p:nvSpPr>
          <p:cNvPr id="196623" name="Line 15"/>
          <p:cNvSpPr>
            <a:spLocks noChangeShapeType="1"/>
          </p:cNvSpPr>
          <p:nvPr/>
        </p:nvSpPr>
        <p:spPr bwMode="auto">
          <a:xfrm>
            <a:off x="4500563" y="2997200"/>
            <a:ext cx="0" cy="576263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624" name="Line 16"/>
          <p:cNvSpPr>
            <a:spLocks noChangeShapeType="1"/>
          </p:cNvSpPr>
          <p:nvPr/>
        </p:nvSpPr>
        <p:spPr bwMode="auto">
          <a:xfrm>
            <a:off x="1619250" y="2997200"/>
            <a:ext cx="0" cy="576263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625" name="Line 17"/>
          <p:cNvSpPr>
            <a:spLocks noChangeShapeType="1"/>
          </p:cNvSpPr>
          <p:nvPr/>
        </p:nvSpPr>
        <p:spPr bwMode="auto">
          <a:xfrm>
            <a:off x="7308850" y="2997200"/>
            <a:ext cx="0" cy="576263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4098" name="Object 2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630" name="Object 22"/>
          <p:cNvGraphicFramePr>
            <a:graphicFrameLocks noChangeAspect="1"/>
          </p:cNvGraphicFramePr>
          <p:nvPr/>
        </p:nvGraphicFramePr>
        <p:xfrm>
          <a:off x="971550" y="5589588"/>
          <a:ext cx="4318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Формула" r:id="rId5" imgW="380880" imgH="444240" progId="Equation.3">
                  <p:embed/>
                </p:oleObj>
              </mc:Choice>
              <mc:Fallback>
                <p:oleObj name="Формула" r:id="rId5" imgW="3808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5589588"/>
                        <a:ext cx="43180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631" name="Object 23"/>
          <p:cNvGraphicFramePr>
            <a:graphicFrameLocks noChangeAspect="1"/>
          </p:cNvGraphicFramePr>
          <p:nvPr/>
        </p:nvGraphicFramePr>
        <p:xfrm>
          <a:off x="2555875" y="5589588"/>
          <a:ext cx="4318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Формула" r:id="rId7" imgW="380880" imgH="444240" progId="Equation.3">
                  <p:embed/>
                </p:oleObj>
              </mc:Choice>
              <mc:Fallback>
                <p:oleObj name="Формула" r:id="rId7" imgW="3808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5589588"/>
                        <a:ext cx="43180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2470345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6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6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6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96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6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96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6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96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9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96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9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9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196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196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2" grpId="0" animBg="1"/>
      <p:bldP spid="196613" grpId="0" animBg="1"/>
      <p:bldP spid="196614" grpId="0" animBg="1"/>
      <p:bldP spid="196615" grpId="0" animBg="1"/>
      <p:bldP spid="196616" grpId="0" animBg="1"/>
      <p:bldP spid="196617" grpId="0" animBg="1"/>
      <p:bldP spid="196618" grpId="0" animBg="1"/>
      <p:bldP spid="196619" grpId="0" animBg="1"/>
      <p:bldP spid="196621" grpId="0" animBg="1"/>
      <p:bldP spid="196622" grpId="0" animBg="1"/>
      <p:bldP spid="196623" grpId="0" animBg="1"/>
      <p:bldP spid="196624" grpId="0" animBg="1"/>
      <p:bldP spid="1966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reeform 2"/>
          <p:cNvSpPr>
            <a:spLocks/>
          </p:cNvSpPr>
          <p:nvPr/>
        </p:nvSpPr>
        <p:spPr bwMode="auto">
          <a:xfrm rot="765111">
            <a:off x="539750" y="2752725"/>
            <a:ext cx="7924800" cy="4105275"/>
          </a:xfrm>
          <a:custGeom>
            <a:avLst/>
            <a:gdLst>
              <a:gd name="T0" fmla="*/ 0 w 5095"/>
              <a:gd name="T1" fmla="*/ 3047300 h 2464"/>
              <a:gd name="T2" fmla="*/ 7478398 w 5095"/>
              <a:gd name="T3" fmla="*/ 176607 h 2464"/>
              <a:gd name="T4" fmla="*/ 2681522 w 5095"/>
              <a:gd name="T5" fmla="*/ 4105275 h 2464"/>
              <a:gd name="T6" fmla="*/ 0 60000 65536"/>
              <a:gd name="T7" fmla="*/ 0 60000 65536"/>
              <a:gd name="T8" fmla="*/ 0 60000 65536"/>
              <a:gd name="T9" fmla="*/ 0 w 5095"/>
              <a:gd name="T10" fmla="*/ 0 h 2464"/>
              <a:gd name="T11" fmla="*/ 5095 w 5095"/>
              <a:gd name="T12" fmla="*/ 2464 h 24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95" h="2464">
                <a:moveTo>
                  <a:pt x="0" y="1829"/>
                </a:moveTo>
                <a:cubicBezTo>
                  <a:pt x="2260" y="914"/>
                  <a:pt x="4521" y="0"/>
                  <a:pt x="4808" y="106"/>
                </a:cubicBezTo>
                <a:cubicBezTo>
                  <a:pt x="5095" y="212"/>
                  <a:pt x="3409" y="1338"/>
                  <a:pt x="1724" y="2464"/>
                </a:cubicBezTo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755650" y="549275"/>
            <a:ext cx="467995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ru-RU" sz="2000" baseline="-25000"/>
          </a:p>
        </p:txBody>
      </p:sp>
      <p:sp>
        <p:nvSpPr>
          <p:cNvPr id="201738" name="Text Box 10"/>
          <p:cNvSpPr txBox="1">
            <a:spLocks noChangeArrowheads="1"/>
          </p:cNvSpPr>
          <p:nvPr/>
        </p:nvSpPr>
        <p:spPr bwMode="auto">
          <a:xfrm>
            <a:off x="468313" y="476250"/>
            <a:ext cx="8064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u="sng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РЕШИ  САМОСТОЯТЕЛЬНО  УРАВНЕНИЯ</a:t>
            </a:r>
            <a:r>
              <a:rPr lang="ru-RU" sz="3200" u="sng">
                <a:solidFill>
                  <a:srgbClr val="CC3300"/>
                </a:solidFill>
                <a:latin typeface="Comic Sans MS" pitchFamily="66" charset="0"/>
              </a:rPr>
              <a:t> :</a:t>
            </a:r>
          </a:p>
        </p:txBody>
      </p:sp>
      <p:sp>
        <p:nvSpPr>
          <p:cNvPr id="5126" name="Text Box 11"/>
          <p:cNvSpPr txBox="1">
            <a:spLocks noChangeArrowheads="1"/>
          </p:cNvSpPr>
          <p:nvPr/>
        </p:nvSpPr>
        <p:spPr bwMode="auto">
          <a:xfrm>
            <a:off x="1042988" y="1916113"/>
            <a:ext cx="61928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ru-RU" sz="1800" baseline="-25000">
              <a:solidFill>
                <a:srgbClr val="000000"/>
              </a:solidFill>
            </a:endParaRP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827088" y="1268413"/>
            <a:ext cx="770572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sz="2000">
                <a:solidFill>
                  <a:srgbClr val="CC3300"/>
                </a:solidFill>
                <a:latin typeface="Comic Sans MS" pitchFamily="66" charset="0"/>
              </a:rPr>
              <a:t>1 вариант: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2000" b="0">
                <a:solidFill>
                  <a:srgbClr val="000000"/>
                </a:solidFill>
              </a:rPr>
              <a:t>а)</a:t>
            </a:r>
            <a:r>
              <a:rPr lang="ru-RU" sz="2000"/>
              <a:t>                                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2000" b="0">
                <a:solidFill>
                  <a:srgbClr val="000000"/>
                </a:solidFill>
              </a:rPr>
              <a:t>б) ( х -5)</a:t>
            </a:r>
            <a:r>
              <a:rPr lang="ru-RU" sz="2000" b="0" baseline="30000">
                <a:solidFill>
                  <a:srgbClr val="000000"/>
                </a:solidFill>
              </a:rPr>
              <a:t>2</a:t>
            </a:r>
            <a:r>
              <a:rPr lang="ru-RU" sz="2000" b="0">
                <a:solidFill>
                  <a:srgbClr val="000000"/>
                </a:solidFill>
              </a:rPr>
              <a:t> + ( х -3)</a:t>
            </a:r>
            <a:r>
              <a:rPr lang="ru-RU" sz="2000" b="0" baseline="30000">
                <a:solidFill>
                  <a:srgbClr val="000000"/>
                </a:solidFill>
              </a:rPr>
              <a:t>2</a:t>
            </a:r>
            <a:r>
              <a:rPr lang="ru-RU" sz="2000" b="0">
                <a:solidFill>
                  <a:srgbClr val="000000"/>
                </a:solidFill>
              </a:rPr>
              <a:t>  = 2</a:t>
            </a:r>
          </a:p>
          <a:p>
            <a:pPr algn="l" eaLnBrk="1" hangingPunct="1">
              <a:spcBef>
                <a:spcPct val="50000"/>
              </a:spcBef>
            </a:pPr>
            <a:endParaRPr lang="ru-RU" sz="2000" b="0">
              <a:solidFill>
                <a:srgbClr val="000000"/>
              </a:solidFill>
            </a:endParaRPr>
          </a:p>
          <a:p>
            <a:pPr algn="l" eaLnBrk="1" hangingPunct="1">
              <a:spcBef>
                <a:spcPct val="50000"/>
              </a:spcBef>
            </a:pPr>
            <a:r>
              <a:rPr lang="ru-RU" sz="2000">
                <a:solidFill>
                  <a:srgbClr val="CC3300"/>
                </a:solidFill>
                <a:latin typeface="Comic Sans MS" pitchFamily="66" charset="0"/>
              </a:rPr>
              <a:t>2 вариант: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2000" b="0">
                <a:solidFill>
                  <a:srgbClr val="000000"/>
                </a:solidFill>
              </a:rPr>
              <a:t>а) 2х + х</a:t>
            </a:r>
            <a:r>
              <a:rPr lang="ru-RU" sz="2000" b="0" baseline="30000">
                <a:solidFill>
                  <a:srgbClr val="000000"/>
                </a:solidFill>
              </a:rPr>
              <a:t>2</a:t>
            </a:r>
            <a:r>
              <a:rPr lang="ru-RU" sz="2000" b="0">
                <a:solidFill>
                  <a:srgbClr val="000000"/>
                </a:solidFill>
              </a:rPr>
              <a:t>= 0             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2000" b="0">
                <a:solidFill>
                  <a:srgbClr val="000000"/>
                </a:solidFill>
              </a:rPr>
              <a:t>б) 49х</a:t>
            </a:r>
            <a:r>
              <a:rPr lang="ru-RU" sz="2000" b="0" baseline="30000">
                <a:solidFill>
                  <a:srgbClr val="000000"/>
                </a:solidFill>
              </a:rPr>
              <a:t>2</a:t>
            </a:r>
            <a:r>
              <a:rPr lang="ru-RU" sz="2000" b="0">
                <a:solidFill>
                  <a:srgbClr val="000000"/>
                </a:solidFill>
              </a:rPr>
              <a:t> – 98 = 0</a:t>
            </a:r>
          </a:p>
          <a:p>
            <a:pPr algn="l" eaLnBrk="1" hangingPunct="1">
              <a:spcBef>
                <a:spcPct val="50000"/>
              </a:spcBef>
            </a:pPr>
            <a:endParaRPr lang="ru-RU" sz="2000">
              <a:solidFill>
                <a:srgbClr val="000000"/>
              </a:solidFill>
            </a:endParaRPr>
          </a:p>
          <a:p>
            <a:pPr algn="l" eaLnBrk="1" hangingPunct="1">
              <a:spcBef>
                <a:spcPct val="50000"/>
              </a:spcBef>
            </a:pPr>
            <a:r>
              <a:rPr lang="ru-RU" sz="2000">
                <a:solidFill>
                  <a:srgbClr val="CC3300"/>
                </a:solidFill>
                <a:latin typeface="Comic Sans MS" pitchFamily="66" charset="0"/>
              </a:rPr>
              <a:t>3 вариант: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2000" b="0">
                <a:solidFill>
                  <a:srgbClr val="000000"/>
                </a:solidFill>
              </a:rPr>
              <a:t>а) 5х</a:t>
            </a:r>
            <a:r>
              <a:rPr lang="ru-RU" sz="2000" b="0" baseline="30000">
                <a:solidFill>
                  <a:srgbClr val="000000"/>
                </a:solidFill>
              </a:rPr>
              <a:t>2</a:t>
            </a:r>
            <a:r>
              <a:rPr lang="ru-RU" sz="2000" b="0">
                <a:solidFill>
                  <a:srgbClr val="000000"/>
                </a:solidFill>
              </a:rPr>
              <a:t> – 2х = 0            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2000" b="0">
                <a:solidFill>
                  <a:srgbClr val="000000"/>
                </a:solidFill>
              </a:rPr>
              <a:t>б) 125 + 5х</a:t>
            </a:r>
            <a:r>
              <a:rPr lang="ru-RU" sz="2000" b="0" baseline="30000">
                <a:solidFill>
                  <a:srgbClr val="000000"/>
                </a:solidFill>
              </a:rPr>
              <a:t>2</a:t>
            </a:r>
            <a:r>
              <a:rPr lang="ru-RU" sz="2000" b="0">
                <a:solidFill>
                  <a:srgbClr val="000000"/>
                </a:solidFill>
              </a:rPr>
              <a:t> = 0</a:t>
            </a:r>
          </a:p>
        </p:txBody>
      </p:sp>
      <p:graphicFrame>
        <p:nvGraphicFramePr>
          <p:cNvPr id="5122" name="Object 15"/>
          <p:cNvGraphicFramePr>
            <a:graphicFrameLocks noChangeAspect="1"/>
          </p:cNvGraphicFramePr>
          <p:nvPr/>
        </p:nvGraphicFramePr>
        <p:xfrm>
          <a:off x="1214438" y="1747838"/>
          <a:ext cx="172878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Формула" r:id="rId3" imgW="838080" imgH="203040" progId="Equation.3">
                  <p:embed/>
                </p:oleObj>
              </mc:Choice>
              <mc:Fallback>
                <p:oleObj name="Формула" r:id="rId3" imgW="838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1747838"/>
                        <a:ext cx="1728787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5003251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836712"/>
            <a:ext cx="8551659" cy="602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221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458</Words>
  <Application>Microsoft Office PowerPoint</Application>
  <PresentationFormat>Экран (4:3)</PresentationFormat>
  <Paragraphs>129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Microsoft Equation 3.0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Выписать коэффициенты уравнений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Алла</dc:creator>
  <cp:lastModifiedBy>Алла</cp:lastModifiedBy>
  <cp:revision>1</cp:revision>
  <dcterms:created xsi:type="dcterms:W3CDTF">2014-12-12T21:38:55Z</dcterms:created>
  <dcterms:modified xsi:type="dcterms:W3CDTF">2014-12-12T21:40:07Z</dcterms:modified>
</cp:coreProperties>
</file>