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5" r:id="rId3"/>
    <p:sldId id="257" r:id="rId4"/>
    <p:sldId id="258" r:id="rId5"/>
    <p:sldId id="259" r:id="rId6"/>
    <p:sldId id="274" r:id="rId7"/>
    <p:sldId id="260" r:id="rId8"/>
    <p:sldId id="263" r:id="rId9"/>
    <p:sldId id="264" r:id="rId10"/>
    <p:sldId id="275" r:id="rId11"/>
    <p:sldId id="265" r:id="rId12"/>
    <p:sldId id="278" r:id="rId13"/>
    <p:sldId id="266" r:id="rId14"/>
    <p:sldId id="277" r:id="rId15"/>
    <p:sldId id="267" r:id="rId16"/>
    <p:sldId id="276" r:id="rId17"/>
    <p:sldId id="279" r:id="rId18"/>
    <p:sldId id="268" r:id="rId19"/>
    <p:sldId id="269" r:id="rId20"/>
    <p:sldId id="270" r:id="rId21"/>
    <p:sldId id="280" r:id="rId22"/>
    <p:sldId id="281" r:id="rId23"/>
    <p:sldId id="271" r:id="rId24"/>
    <p:sldId id="283" r:id="rId25"/>
    <p:sldId id="284" r:id="rId26"/>
    <p:sldId id="286" r:id="rId27"/>
    <p:sldId id="287" r:id="rId28"/>
    <p:sldId id="288" r:id="rId29"/>
    <p:sldId id="291" r:id="rId30"/>
    <p:sldId id="292" r:id="rId31"/>
    <p:sldId id="293" r:id="rId32"/>
    <p:sldId id="272" r:id="rId33"/>
    <p:sldId id="294" r:id="rId34"/>
    <p:sldId id="290" r:id="rId35"/>
    <p:sldId id="289" r:id="rId36"/>
    <p:sldId id="285" r:id="rId37"/>
    <p:sldId id="282" r:id="rId38"/>
    <p:sldId id="296" r:id="rId39"/>
    <p:sldId id="297" r:id="rId40"/>
    <p:sldId id="30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22.xml"/><Relationship Id="rId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285860"/>
            <a:ext cx="6172216" cy="492922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Решение текстовых задач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9-11 классы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 учитель математики школы №654 Санкт-Петербурга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Мавчун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Елизавета Марковна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Ход решения 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186766" cy="5688158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увеличении вдвое зарплаты мужа общий доход семьи увеличивается на одну его зарплату.</a:t>
            </a: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Следовательно, зарплата мужа составляет 67% всего дохода семьи.</a:t>
            </a: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уменьшении втрое стипендии дочери общий доход семьи сокращается на две трети её стипендии.</a:t>
            </a: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Следовательно, две трети её стипендии составляют 4% от общего дохода, а вся стипендия дочери составляет 6% общего дохода семьи. </a:t>
            </a: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 зарплата жены составляет:</a:t>
            </a: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100-67-6=27</a:t>
            </a: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27%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72518" cy="4525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понедельник акции компании подорожали на некоторое количество процентов, а во вторник подешевели на то же самое количество процентов. В результате они стали стоить на 4% дешевле, чем при открытии торгов в понедельник. На сколько процентов подорожали акции компании в понедельник?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 решения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072494" cy="5616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Для решения этой задачи удобно воспользоваться приведённой в теоретической части формулой.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Примем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начальную цену акций, а искомый процент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Тогда после повышения и последующего понижения цены она достигла величины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а(1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0,01р)(1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0,01р)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по условию составило 96% от первоначальной цены. По условию задачи составляем уравнение 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а(1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0,01р)(1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0,01р)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0,96а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= 0,96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так как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число положительное, то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0,01р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Ответ: в понедельник акции подорожали на 20%.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42910" y="4071942"/>
            <a:ext cx="1285884" cy="357190"/>
          </a:xfrm>
          <a:prstGeom prst="rect">
            <a:avLst/>
          </a:prstGeom>
          <a:noFill/>
        </p:spPr>
      </p:pic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0" y="8382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Задача №3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786874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Смешали некоторое количество 15-процентного  раствора некоторого  вещества с таким же количеством  19-процентного раствора этого вещества.  Сколько процентов составляет концентрация  получившегося раствора?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/>
              <a:t>Ход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215370" cy="54024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 раствор        +        2 раствор    =   новый раствор</a:t>
            </a:r>
          </a:p>
          <a:p>
            <a:pPr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 </a:t>
            </a:r>
            <a:endParaRPr lang="ru-RU" sz="1800" dirty="0" smtClean="0">
              <a:latin typeface="Calibri"/>
              <a:ea typeface="Times New Roman"/>
              <a:cs typeface="Times New Roman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fontAlgn="t">
              <a:buNone/>
            </a:pPr>
            <a:r>
              <a:rPr lang="ru-RU" dirty="0" smtClean="0"/>
              <a:t>   Примем за 1 количество вещества в первом растворе, тогда по условию задачи количество второго раствора тоже 1. Примем за </a:t>
            </a:r>
            <a:r>
              <a:rPr lang="ru-RU" b="1" dirty="0" smtClean="0"/>
              <a:t>Х </a:t>
            </a:r>
            <a:r>
              <a:rPr lang="ru-RU" dirty="0" smtClean="0"/>
              <a:t>концентрацию получившегося раствора. Тогда по условию задачи составим уравнение</a:t>
            </a:r>
          </a:p>
          <a:p>
            <a:pPr fontAlgn="t">
              <a:buNone/>
            </a:pPr>
            <a:r>
              <a:rPr lang="ru-RU" dirty="0" smtClean="0"/>
              <a:t>   0,15 + 0,19 = 2у</a:t>
            </a:r>
          </a:p>
          <a:p>
            <a:pPr fontAlgn="t">
              <a:buNone/>
            </a:pPr>
            <a:r>
              <a:rPr lang="ru-RU" dirty="0" smtClean="0"/>
              <a:t>   у = 0,34:2</a:t>
            </a:r>
          </a:p>
          <a:p>
            <a:pPr fontAlgn="t">
              <a:buNone/>
            </a:pPr>
            <a:r>
              <a:rPr lang="ru-RU" dirty="0" smtClean="0"/>
              <a:t>   у = 0,17</a:t>
            </a:r>
          </a:p>
          <a:p>
            <a:pPr fontAlgn="t">
              <a:buNone/>
            </a:pPr>
            <a:r>
              <a:rPr lang="ru-RU" dirty="0" smtClean="0"/>
              <a:t>   Ответ: концентрация получившегося раствора 17%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2000264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143008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15% вещества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00364" y="1500174"/>
          <a:ext cx="2143140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071570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19% вещества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5008" y="1500174"/>
          <a:ext cx="1904992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119174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r>
                        <a:rPr lang="ru-RU" baseline="0" dirty="0" smtClean="0"/>
                        <a:t>  вещества в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Задача №4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Первый сплав содержит 10% меди, второй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40% меди.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Масса второго сплава больше массы первого на 3 кг. Из этих двух сплавов получили третий сплав, содержащий 30% меди. Найдите массу третьего сплава. Ответ дайте в килограммах.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654032"/>
          </a:xfrm>
        </p:spPr>
        <p:txBody>
          <a:bodyPr/>
          <a:lstStyle/>
          <a:p>
            <a:pPr algn="ctr"/>
            <a:r>
              <a:rPr lang="ru-RU" dirty="0" smtClean="0"/>
              <a:t>Ход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001056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1 сплав      +      2 сплав    =    3 сплав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Пусть </a:t>
            </a:r>
            <a:r>
              <a:rPr lang="en-US" dirty="0" smtClean="0"/>
              <a:t>x-</a:t>
            </a:r>
            <a:r>
              <a:rPr lang="ru-RU" dirty="0" smtClean="0"/>
              <a:t> масса первого сплава, тогда </a:t>
            </a:r>
            <a:r>
              <a:rPr lang="en-US" dirty="0" smtClean="0"/>
              <a:t>x</a:t>
            </a:r>
            <a:r>
              <a:rPr lang="ru-RU" dirty="0" smtClean="0"/>
              <a:t>+3 – масса второго сплава и масса третьего сплава 2</a:t>
            </a:r>
            <a:r>
              <a:rPr lang="en-US" dirty="0" smtClean="0"/>
              <a:t>x</a:t>
            </a:r>
            <a:r>
              <a:rPr lang="ru-RU" dirty="0" smtClean="0"/>
              <a:t>+3. </a:t>
            </a:r>
          </a:p>
          <a:p>
            <a:pPr>
              <a:buNone/>
            </a:pPr>
            <a:r>
              <a:rPr lang="ru-RU" dirty="0" smtClean="0"/>
              <a:t>    0,1х – масса меди в первом сплаве </a:t>
            </a:r>
          </a:p>
          <a:p>
            <a:pPr>
              <a:buNone/>
            </a:pPr>
            <a:r>
              <a:rPr lang="ru-RU" dirty="0" smtClean="0"/>
              <a:t>    0,4(</a:t>
            </a:r>
            <a:r>
              <a:rPr lang="ru-RU" dirty="0" err="1" smtClean="0"/>
              <a:t>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3) – масса меди во втором сплаве</a:t>
            </a:r>
          </a:p>
          <a:p>
            <a:pPr>
              <a:buNone/>
            </a:pPr>
            <a:r>
              <a:rPr lang="ru-RU" dirty="0" smtClean="0"/>
              <a:t>    0,3(2х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3) – масса меди в третьем сплаве</a:t>
            </a:r>
          </a:p>
          <a:p>
            <a:pPr>
              <a:buNone/>
            </a:pPr>
            <a:r>
              <a:rPr lang="ru-RU" dirty="0" smtClean="0"/>
              <a:t>По условию задачи составляем уравнение:</a:t>
            </a:r>
          </a:p>
          <a:p>
            <a:pPr>
              <a:buNone/>
            </a:pPr>
            <a:r>
              <a:rPr lang="ru-RU" dirty="0" smtClean="0"/>
              <a:t>    0,1х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0,4(</a:t>
            </a:r>
            <a:r>
              <a:rPr lang="ru-RU" dirty="0" err="1" smtClean="0"/>
              <a:t>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3)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0,3(2х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3)</a:t>
            </a:r>
          </a:p>
          <a:p>
            <a:pPr>
              <a:buNone/>
            </a:pPr>
            <a:r>
              <a:rPr lang="ru-RU" dirty="0" smtClean="0"/>
              <a:t>    0,1х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0,3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х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3</a:t>
            </a:r>
          </a:p>
          <a:p>
            <a:pPr>
              <a:buNone/>
            </a:pPr>
            <a:r>
              <a:rPr lang="ru-RU" dirty="0" smtClean="0"/>
              <a:t>     2х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9</a:t>
            </a:r>
          </a:p>
          <a:p>
            <a:pPr>
              <a:buNone/>
            </a:pPr>
            <a:r>
              <a:rPr lang="ru-RU" dirty="0" smtClean="0"/>
              <a:t>     Ответ: масса третьего сплава 9 кг.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14422"/>
          <a:ext cx="1643074" cy="817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000132"/>
              </a:tblGrid>
              <a:tr h="817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10% меди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00298" y="1214422"/>
          <a:ext cx="1714512" cy="817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52"/>
                <a:gridCol w="1118160"/>
              </a:tblGrid>
              <a:tr h="817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40% меди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0" y="1214422"/>
          <a:ext cx="1714512" cy="817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143008"/>
              </a:tblGrid>
              <a:tr h="817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30% меди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углом вверх 8">
            <a:hlinkClick r:id="rId2" action="ppaction://hlinksldjump"/>
          </p:cNvPr>
          <p:cNvSpPr/>
          <p:nvPr/>
        </p:nvSpPr>
        <p:spPr>
          <a:xfrm>
            <a:off x="7000892" y="5857892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Часть 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467600" cy="4588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Задачи на движение по замкнутой траектории (окружности)</a:t>
            </a:r>
            <a:endParaRPr lang="ru-RU" sz="4800" dirty="0"/>
          </a:p>
        </p:txBody>
      </p:sp>
      <p:pic>
        <p:nvPicPr>
          <p:cNvPr id="24578" name="Picture 2" descr="Info-svoboda.ru &amp;Kcy;&amp;tcy;&amp;ocy; &amp;fcy;&amp;acy;&amp;vcy;&amp;ocy;&amp;rcy;&amp;icy;&amp;tcy; &amp;mcy;&amp;icy;&amp;rcy;&amp;acy; &amp;vcy; &amp;bcy;&amp;iecy;&amp;gcy;&amp;iecy; &amp;pcy;&amp;ocy; &amp;kcy;&amp;rcy;&amp;ucy;&amp;gcy;&amp;ucy;?"/>
          <p:cNvPicPr>
            <a:picLocks noChangeAspect="1" noChangeArrowheads="1"/>
          </p:cNvPicPr>
          <p:nvPr/>
        </p:nvPicPr>
        <p:blipFill>
          <a:blip r:embed="rId2"/>
          <a:srcRect b="11749"/>
          <a:stretch>
            <a:fillRect/>
          </a:stretch>
        </p:blipFill>
        <p:spPr bwMode="auto">
          <a:xfrm>
            <a:off x="2214546" y="3643314"/>
            <a:ext cx="4143404" cy="2942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572560" cy="518809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Пусть скорости двух тел, начинающих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движение одновременно,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тогда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движении в одном направлении по замкнутой траектории длины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условии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&gt;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тела, отправляющиеся из одной точки, снова встретятся через время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 = S:(   -   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3191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Немного теории: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000240"/>
            <a:ext cx="361950" cy="47625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643314"/>
            <a:ext cx="361950" cy="47625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000240"/>
            <a:ext cx="361950" cy="476250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643314"/>
            <a:ext cx="361950" cy="47625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786322"/>
            <a:ext cx="361950" cy="476250"/>
          </a:xfrm>
          <a:prstGeom prst="rect">
            <a:avLst/>
          </a:prstGeom>
          <a:noFill/>
        </p:spPr>
      </p:pic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786322"/>
            <a:ext cx="3619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встречном движении по замкнутой траектории длины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тела, отправляющиеся из одной точки, снова встретятся через время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 = S:(  +   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86124"/>
            <a:ext cx="361950" cy="47625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286124"/>
            <a:ext cx="361950" cy="47625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Содержание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86808" cy="483090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200" dirty="0" smtClean="0">
                <a:hlinkClick r:id="rId2" action="ppaction://hlinksldjump"/>
              </a:rPr>
              <a:t>Что такое задача?</a:t>
            </a:r>
            <a:endParaRPr lang="ru-RU" sz="3200" dirty="0" smtClean="0"/>
          </a:p>
          <a:p>
            <a:pPr marL="457200" indent="-457200">
              <a:buAutoNum type="arabicPeriod"/>
            </a:pPr>
            <a:r>
              <a:rPr lang="ru-RU" sz="3200" dirty="0" smtClean="0">
                <a:hlinkClick r:id="rId3" action="ppaction://hlinksldjump"/>
              </a:rPr>
              <a:t>Задачи на проценты, сплавы и растворы</a:t>
            </a:r>
            <a:endParaRPr lang="ru-RU" sz="3200" dirty="0" smtClean="0"/>
          </a:p>
          <a:p>
            <a:pPr marL="457200" indent="-457200">
              <a:buAutoNum type="arabicPeriod"/>
            </a:pPr>
            <a:r>
              <a:rPr lang="ru-RU" sz="3200" dirty="0" smtClean="0">
                <a:hlinkClick r:id="rId4" action="ppaction://hlinksldjump"/>
              </a:rPr>
              <a:t>Задачи на движение по замкнутой траектории</a:t>
            </a:r>
            <a:endParaRPr lang="ru-RU" sz="3200" dirty="0" smtClean="0"/>
          </a:p>
          <a:p>
            <a:pPr marL="457200" indent="-457200">
              <a:buAutoNum type="arabicPeriod"/>
            </a:pPr>
            <a:r>
              <a:rPr lang="ru-RU" sz="3200" dirty="0" smtClean="0">
                <a:hlinkClick r:id="rId5" action="ppaction://hlinksldjump"/>
              </a:rPr>
              <a:t>Задачи на движение по суше и воде</a:t>
            </a:r>
            <a:endParaRPr lang="ru-RU" sz="3200" dirty="0" smtClean="0"/>
          </a:p>
          <a:p>
            <a:pPr marL="457200" indent="-457200">
              <a:buAutoNum type="arabicPeriod"/>
            </a:pPr>
            <a:r>
              <a:rPr lang="ru-RU" sz="3200" dirty="0" smtClean="0">
                <a:hlinkClick r:id="rId6" action="ppaction://hlinksldjump"/>
              </a:rPr>
              <a:t>Задачи на совместную работу</a:t>
            </a:r>
            <a:endParaRPr lang="ru-RU" sz="3200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№1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8858280" cy="518809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одной точки круговой трассы, длина которой 14 км, одновременно в одном направлении стартовали два автомобиля. Скорость первого автомобиля равна 80 км/ч, и через 40 минут после старта он опережал второй автомобиль на один круг. Найдите скорость второго автомобиля. Ответ дайте в км/ч.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/>
              <a:t>Ход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40 мин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2/3 часа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неизвестная скорость второго автомобиля. Так как движение происходит по кольцевой трассе в одном направлении, то по условию задачи составим уравнение</a:t>
            </a: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14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:(80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2/3</a:t>
            </a: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80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21</a:t>
            </a: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59</a:t>
            </a:r>
            <a:endParaRPr 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Ответ: скорость второго автомобиля 59      км/ч.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углом вверх 3">
            <a:hlinkClick r:id="rId2" action="ppaction://hlinksldjump"/>
          </p:cNvPr>
          <p:cNvSpPr/>
          <p:nvPr/>
        </p:nvSpPr>
        <p:spPr>
          <a:xfrm>
            <a:off x="7072330" y="5857892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Часть 3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1600200"/>
            <a:ext cx="5857916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Решение задач на движение по воде и по суше</a:t>
            </a:r>
          </a:p>
          <a:p>
            <a:pPr algn="ctr"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Asus\Desktop\Мама\soft.oszone.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929066"/>
            <a:ext cx="57150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Немного теории: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8286776" cy="54738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Пусть скорости двух тел, начинающих движение</a:t>
            </a:r>
            <a:r>
              <a:rPr lang="en-US" dirty="0" smtClean="0"/>
              <a:t> </a:t>
            </a:r>
            <a:r>
              <a:rPr lang="ru-RU" dirty="0" smtClean="0"/>
              <a:t>одновременно, </a:t>
            </a:r>
            <a:r>
              <a:rPr lang="en-US" dirty="0" smtClean="0"/>
              <a:t>   </a:t>
            </a:r>
            <a:r>
              <a:rPr lang="ru-RU" dirty="0" smtClean="0"/>
              <a:t>и</a:t>
            </a:r>
            <a:r>
              <a:rPr lang="en-US" dirty="0" smtClean="0"/>
              <a:t>     </a:t>
            </a:r>
            <a:r>
              <a:rPr lang="ru-RU" dirty="0" smtClean="0"/>
              <a:t>, а расстояние между ними</a:t>
            </a:r>
            <a:r>
              <a:rPr lang="en-US" dirty="0" smtClean="0"/>
              <a:t> S</a:t>
            </a:r>
            <a:r>
              <a:rPr lang="ru-RU" dirty="0" smtClean="0"/>
              <a:t>. Тогда:</a:t>
            </a:r>
          </a:p>
          <a:p>
            <a:pPr>
              <a:buNone/>
            </a:pPr>
            <a:r>
              <a:rPr lang="ru-RU" dirty="0" smtClean="0"/>
              <a:t> - при движении навстречу друг другу они встретятся через время </a:t>
            </a:r>
            <a:r>
              <a:rPr lang="en-US" dirty="0" smtClean="0"/>
              <a:t>t = S:(    +    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- при движении в одну сторону, если </a:t>
            </a:r>
            <a:r>
              <a:rPr lang="en-US" dirty="0" smtClean="0"/>
              <a:t>    &gt;V2, </a:t>
            </a:r>
            <a:r>
              <a:rPr lang="ru-RU" dirty="0" smtClean="0"/>
              <a:t>то первое тело догонит второе через время  </a:t>
            </a:r>
            <a:r>
              <a:rPr lang="en-US" dirty="0" smtClean="0"/>
              <a:t>t = S:(     -     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- при движении в противоположные стороны тела через время </a:t>
            </a:r>
            <a:r>
              <a:rPr lang="en-US" dirty="0" smtClean="0"/>
              <a:t>t</a:t>
            </a:r>
            <a:r>
              <a:rPr lang="ru-RU" dirty="0" smtClean="0"/>
              <a:t> будут находится на расстоянии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S = t(    +     ) </a:t>
            </a:r>
            <a:r>
              <a:rPr lang="ru-RU" dirty="0" smtClean="0"/>
              <a:t>друг от друга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 </a:t>
            </a:r>
            <a:r>
              <a:rPr lang="ru-RU" dirty="0" smtClean="0"/>
              <a:t>при движении тела по реке его собственная скорость увеличивается на скорость течения при движении по течению, и уменьшается на скорость течения при движении против течения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285860"/>
            <a:ext cx="361950" cy="47625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428868"/>
            <a:ext cx="361950" cy="476250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786058"/>
            <a:ext cx="361950" cy="476250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143248"/>
            <a:ext cx="361950" cy="47625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286256"/>
            <a:ext cx="361950" cy="47625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428868"/>
            <a:ext cx="361950" cy="476250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143248"/>
            <a:ext cx="361950" cy="476250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286256"/>
            <a:ext cx="361950" cy="47625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285860"/>
            <a:ext cx="361950" cy="476250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Задача №1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072494" cy="53309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Два велосипедиста одновременно отправились в 240-километровый пробег. Первый ехал со скоростью на 1 км/ч большей, чем скорость второго, и прибыл к финишу на 1 час раньше второго. Найдите скорость велосипедиста, пришедшего к финишу первым. Ответ дайте в км/ч.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Ход решения задачи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14393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Пусть Х – скорость велосипедиста, пришедшего к финишу первым. По смыслу задачи Х</a:t>
            </a:r>
            <a:r>
              <a:rPr lang="en-US" dirty="0" smtClean="0"/>
              <a:t> &gt; 1. </a:t>
            </a:r>
            <a:r>
              <a:rPr lang="ru-RU" dirty="0" smtClean="0"/>
              <a:t>Составим таблицу по условию задачи.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Поскольку первый велосипедист прибыл к финишу на 1 час раньше второго, составляем уравнение:  240</a:t>
            </a:r>
            <a:r>
              <a:rPr lang="en-US" dirty="0" smtClean="0"/>
              <a:t> </a:t>
            </a:r>
            <a:r>
              <a:rPr lang="ru-RU" dirty="0" smtClean="0"/>
              <a:t>/</a:t>
            </a:r>
            <a:r>
              <a:rPr lang="en-US" dirty="0" smtClean="0"/>
              <a:t> </a:t>
            </a:r>
            <a:r>
              <a:rPr lang="ru-RU" dirty="0" smtClean="0"/>
              <a:t>(Х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1)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240</a:t>
            </a:r>
            <a:r>
              <a:rPr lang="en-US" dirty="0" smtClean="0"/>
              <a:t> </a:t>
            </a:r>
            <a:r>
              <a:rPr lang="ru-RU" dirty="0" smtClean="0"/>
              <a:t>/</a:t>
            </a:r>
            <a:r>
              <a:rPr lang="en-US" dirty="0" smtClean="0"/>
              <a:t> </a:t>
            </a:r>
            <a:r>
              <a:rPr lang="ru-RU" dirty="0" smtClean="0"/>
              <a:t>Х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1</a:t>
            </a:r>
          </a:p>
          <a:p>
            <a:pPr>
              <a:buNone/>
            </a:pPr>
            <a:r>
              <a:rPr lang="ru-RU" dirty="0" smtClean="0"/>
              <a:t>   В результате решения дробно-рационального уравнения получаем единственный положительный корень Х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16</a:t>
            </a:r>
          </a:p>
          <a:p>
            <a:pPr>
              <a:buNone/>
            </a:pPr>
            <a:r>
              <a:rPr lang="ru-RU" dirty="0" smtClean="0"/>
              <a:t>   Ответ: искомая скорость 16 км/ч.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000240"/>
          <a:ext cx="778674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6162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Расстояние, 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Скорость, км/ч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ч</a:t>
                      </a:r>
                      <a:endParaRPr lang="ru-RU" dirty="0"/>
                    </a:p>
                  </a:txBody>
                  <a:tcPr/>
                </a:tc>
              </a:tr>
              <a:tr h="616267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Первый велосипедист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240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</a:tr>
              <a:tr h="616267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велосипедист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240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(Х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1)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Задача№2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8143932" cy="49737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городов А и В навстречу друг другу одновременно выехали мотоциклист и велосипедист. Мотоциклист приехал в В на 12 часов раньше, чем велосипедист приехал в А, а встретились они через 2 часа 30 минут после выезда. Сколько часов затратил на путь из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 велосипедист?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Ход решения 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501122" cy="54738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Пусть Х- время, которое затратил на путь из В </a:t>
            </a:r>
            <a:r>
              <a:rPr lang="ru-RU" dirty="0" err="1" smtClean="0"/>
              <a:t>в</a:t>
            </a:r>
            <a:r>
              <a:rPr lang="ru-RU" dirty="0" smtClean="0"/>
              <a:t> А велосипедист, тогда Х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1 время, которое затратил на путь из А в В мотоциклист. По условию задачи составим таблицу, приняв весь путь за единицу.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8" y="2714622"/>
          <a:ext cx="7286674" cy="3429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528"/>
                <a:gridCol w="1839528"/>
                <a:gridCol w="1839528"/>
                <a:gridCol w="1768090"/>
              </a:tblGrid>
              <a:tr h="1143007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Расстояние, км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Скорость, км/ч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Мотоциклист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: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(Х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-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12)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Велосипедист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001056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По смыслу задачи 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12. По условию задачи составляем уравнение: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2/5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В результате решения получаем два корня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– посторонний корень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Х =15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Ответ: велосипедист затратил на путь из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 15 часов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Задача № 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7710518" cy="51166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города А в город В, расстояние между которыми 30 км, выехал грузовик. Через 10 мин вслед за ним отправился легковой автомобиль, скорость которого на 20 км/ч больше скорости грузовика. Найдите скорость легкового автомобиля, если известно, что он приехал в город В на 5 мин раньше, чем грузовик.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– это описание некоторой ситуации на естественном языке, с требованиями дать количественную характеристику какого-либо  компонента этой ситуации, установить наличие или отсутствие некоторого отношения между её компонентами или определить вид этого отношения.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Ход решения 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8358214" cy="55452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 Х – скорость грузовика, тогда Х+20 – искомая скорость легкового автомобиля. По смыслу задачи 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0. По условию задачи составим таблицу с учётом того, что легковой автомобиль был в пути на 15 мин меньше, чем грузовик.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15 мин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1/4 часа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3857627"/>
          <a:ext cx="7500989" cy="229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752"/>
                <a:gridCol w="1912752"/>
                <a:gridCol w="1912752"/>
                <a:gridCol w="1762733"/>
              </a:tblGrid>
              <a:tr h="2166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Расстояние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</a:tr>
              <a:tr h="96326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Грузовик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</a:tr>
              <a:tr h="96326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Автомобиль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(Х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20)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7781956" cy="56881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условию задачи составляем уравнение: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30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20)=1/4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В результате решения получаем с учётом ОДЗ один корень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Ответ: скорость автомобиля 60 км/ч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углом вверх 3">
            <a:hlinkClick r:id="rId2" action="ppaction://hlinksldjump"/>
          </p:cNvPr>
          <p:cNvSpPr/>
          <p:nvPr/>
        </p:nvSpPr>
        <p:spPr>
          <a:xfrm>
            <a:off x="7072330" y="5643578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Часть 4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Решение задач на совместную работу</a:t>
            </a:r>
            <a:endParaRPr lang="ru-RU" sz="4800" dirty="0"/>
          </a:p>
        </p:txBody>
      </p:sp>
      <p:pic>
        <p:nvPicPr>
          <p:cNvPr id="1026" name="Picture 2" descr="C:\Users\Asus\Desktop\Мама\11986113_w640_h640_ekskavator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876"/>
            <a:ext cx="3571900" cy="25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642942"/>
          </a:xfrm>
        </p:spPr>
        <p:txBody>
          <a:bodyPr/>
          <a:lstStyle/>
          <a:p>
            <a:pPr algn="ctr"/>
            <a:r>
              <a:rPr lang="ru-RU" dirty="0" smtClean="0"/>
              <a:t>Немного 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001056" cy="55721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Большинство задач на совместную работу могут быть  решены при помощи следующего алгоритма:</a:t>
            </a:r>
          </a:p>
          <a:p>
            <a:pPr>
              <a:buNone/>
            </a:pPr>
            <a:r>
              <a:rPr lang="ru-RU" dirty="0" smtClean="0"/>
              <a:t>   - ввести в задачу переменную Х, найти её область определения</a:t>
            </a:r>
          </a:p>
          <a:p>
            <a:pPr>
              <a:buNone/>
            </a:pPr>
            <a:r>
              <a:rPr lang="ru-RU" dirty="0" smtClean="0"/>
              <a:t>   - составляем таблицу со столбцами «работа», «производительность» и «время»</a:t>
            </a:r>
          </a:p>
          <a:p>
            <a:pPr>
              <a:buNone/>
            </a:pPr>
            <a:r>
              <a:rPr lang="ru-RU" dirty="0" smtClean="0"/>
              <a:t>   - заполнить два столбца таблицы по данным задачи, если не задано численное значение объёма работы, то принимаем его за единицу</a:t>
            </a:r>
          </a:p>
          <a:p>
            <a:pPr>
              <a:buNone/>
            </a:pPr>
            <a:r>
              <a:rPr lang="ru-RU" dirty="0" smtClean="0"/>
              <a:t>   - заполняем оставшийся «ключевой столбец» с использованием формулы </a:t>
            </a:r>
            <a:r>
              <a:rPr lang="en-US" dirty="0" smtClean="0"/>
              <a:t>A=</a:t>
            </a:r>
            <a:r>
              <a:rPr lang="en-US" dirty="0" err="1" smtClean="0"/>
              <a:t>nt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- по данным ключевого столбца составляем уравнение и решаем его на области определения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Задача№1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286808" cy="51880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Две бригады, работая вместе, могут закончить уборку урожая за 8 дней. Если первая бригада будет работать 3 дня, а вторая 12 дней, то они выполнят 75% всей работы. За сколько дней может закончить уборку урожая каждая бригада, работая отдельно?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8579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Ход решения 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7639080" cy="57595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Пусть Х – производительность первой бригады, тогда 1/8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Х – производительность второй бригады. По смыслу задачи Х – число положительное, меньшее 1/8. </a:t>
            </a:r>
            <a:r>
              <a:rPr lang="en-US" dirty="0" smtClean="0"/>
              <a:t> A = </a:t>
            </a:r>
            <a:r>
              <a:rPr lang="en-US" dirty="0" err="1" smtClean="0"/>
              <a:t>nt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По условию задачи составляем таблицу: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000372"/>
          <a:ext cx="7786744" cy="293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70"/>
                <a:gridCol w="2214578"/>
                <a:gridCol w="1785950"/>
                <a:gridCol w="1214446"/>
              </a:tblGrid>
              <a:tr h="7491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Работа,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Производительность,</a:t>
                      </a:r>
                      <a:r>
                        <a:rPr lang="en-US" dirty="0" smtClean="0"/>
                        <a:t> 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t</a:t>
                      </a:r>
                      <a:endParaRPr lang="ru-RU" dirty="0"/>
                    </a:p>
                  </a:txBody>
                  <a:tcPr/>
                </a:tc>
              </a:tr>
              <a:tr h="751019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производительность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75312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Производительность 1 бригады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684508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Производительность 2 бригады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3(1/8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1/8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По ключевому столбцу составляем уравнение, учитывая, что 75%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это 3/4  всей работы:</a:t>
            </a:r>
          </a:p>
          <a:p>
            <a:pPr>
              <a:buNone/>
            </a:pPr>
            <a:r>
              <a:rPr lang="ru-RU" dirty="0" smtClean="0"/>
              <a:t>   12Х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3(1/8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Х)= 3/4</a:t>
            </a:r>
          </a:p>
          <a:p>
            <a:pPr>
              <a:buNone/>
            </a:pPr>
            <a:r>
              <a:rPr lang="ru-RU" dirty="0" smtClean="0"/>
              <a:t>   12Х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3/8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3Х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3/4</a:t>
            </a:r>
          </a:p>
          <a:p>
            <a:pPr>
              <a:buNone/>
            </a:pPr>
            <a:r>
              <a:rPr lang="ru-RU" dirty="0" smtClean="0"/>
              <a:t>    9Х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3/8</a:t>
            </a:r>
          </a:p>
          <a:p>
            <a:pPr>
              <a:buNone/>
            </a:pPr>
            <a:r>
              <a:rPr lang="ru-RU" dirty="0" smtClean="0"/>
              <a:t>    Х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1/24</a:t>
            </a:r>
          </a:p>
          <a:p>
            <a:pPr>
              <a:buNone/>
            </a:pPr>
            <a:r>
              <a:rPr lang="ru-RU" dirty="0" smtClean="0"/>
              <a:t>   1/8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Х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1/12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Воспользуемся формулой </a:t>
            </a:r>
            <a:r>
              <a:rPr lang="en-US" dirty="0" smtClean="0"/>
              <a:t>A = </a:t>
            </a:r>
            <a:r>
              <a:rPr lang="en-US" dirty="0" err="1" smtClean="0"/>
              <a:t>nt</a:t>
            </a:r>
            <a:r>
              <a:rPr lang="ru-RU" dirty="0" smtClean="0"/>
              <a:t> для нахождения времени, которое потребуется каждой бригаде для выполнения всей работы.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Ответ: первой бригаде потребуется 24 дня, а второй 12 дней.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Задача №2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072494" cy="51166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Петя и Ваня выполняют одинаковый тест. Петя отвечает за час на 8 вопросов теста, а Ваня -  на 9.</a:t>
            </a:r>
          </a:p>
          <a:p>
            <a:pPr>
              <a:buNone/>
            </a:pPr>
            <a:r>
              <a:rPr lang="ru-RU" sz="2800" dirty="0" smtClean="0"/>
              <a:t>   Они одновременно начали отвечать на вопросы теста, и Петя закончил свой тест позже Вани на 20 минут. Сколько вопросов содержит тест?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Ход решения задачи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86808" cy="56167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Примем за Х количество вопросов в тесте. По смыслу задачи Х</a:t>
            </a:r>
            <a:r>
              <a:rPr lang="en-US" sz="2800" dirty="0" smtClean="0"/>
              <a:t> &gt; 0.</a:t>
            </a:r>
            <a:r>
              <a:rPr lang="ru-RU" sz="2800" dirty="0" smtClean="0"/>
              <a:t> По данным задачи составим таблицу:</a:t>
            </a:r>
          </a:p>
          <a:p>
            <a:pPr>
              <a:buNone/>
            </a:pP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428868"/>
          <a:ext cx="7215240" cy="350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810"/>
                <a:gridCol w="1803810"/>
                <a:gridCol w="1803810"/>
                <a:gridCol w="1803810"/>
              </a:tblGrid>
              <a:tr h="111211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</a:t>
                      </a:r>
                      <a:r>
                        <a:rPr lang="ru-RU" sz="1800" baseline="0" dirty="0" smtClean="0"/>
                        <a:t>,</a:t>
                      </a:r>
                      <a:r>
                        <a:rPr lang="ru-RU" sz="1800" dirty="0" smtClean="0"/>
                        <a:t>          ( количество вопросов в тесте)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Производительность, вопросов в минуту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Затраченное время, в минутах</a:t>
                      </a:r>
                      <a:endParaRPr lang="ru-RU" sz="1800" dirty="0"/>
                    </a:p>
                  </a:txBody>
                  <a:tcPr/>
                </a:tc>
              </a:tr>
              <a:tr h="115845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Ваня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/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</a:tr>
              <a:tr h="115845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Петя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/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01056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Петя прошёл тест на 20 мин</a:t>
            </a:r>
            <a:r>
              <a:rPr lang="en-US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1/3   часа позже Вани. Отсюда имеем: Х</a:t>
            </a:r>
            <a:r>
              <a:rPr lang="en-US" sz="3200" dirty="0" smtClean="0"/>
              <a:t> </a:t>
            </a:r>
            <a:r>
              <a:rPr lang="ru-RU" sz="3200" dirty="0" smtClean="0"/>
              <a:t>/</a:t>
            </a:r>
            <a:r>
              <a:rPr lang="en-US" sz="3200" dirty="0" smtClean="0"/>
              <a:t> </a:t>
            </a:r>
            <a:r>
              <a:rPr lang="ru-RU" sz="3200" dirty="0" smtClean="0"/>
              <a:t>8</a:t>
            </a:r>
            <a:r>
              <a:rPr lang="en-US" sz="3200" dirty="0" smtClean="0"/>
              <a:t> </a:t>
            </a:r>
            <a:r>
              <a:rPr lang="ru-RU" sz="3200" dirty="0" smtClean="0"/>
              <a:t>–</a:t>
            </a:r>
            <a:r>
              <a:rPr lang="en-US" sz="3200" dirty="0" smtClean="0"/>
              <a:t> </a:t>
            </a:r>
            <a:r>
              <a:rPr lang="ru-RU" sz="3200" dirty="0" smtClean="0"/>
              <a:t>Х</a:t>
            </a:r>
            <a:r>
              <a:rPr lang="en-US" sz="3200" dirty="0" smtClean="0"/>
              <a:t> </a:t>
            </a:r>
            <a:r>
              <a:rPr lang="ru-RU" sz="3200" dirty="0" smtClean="0"/>
              <a:t>/</a:t>
            </a:r>
            <a:r>
              <a:rPr lang="en-US" sz="3200" dirty="0" smtClean="0"/>
              <a:t> </a:t>
            </a:r>
            <a:r>
              <a:rPr lang="ru-RU" sz="3200" dirty="0" smtClean="0"/>
              <a:t>9</a:t>
            </a:r>
            <a:r>
              <a:rPr lang="en-US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1/3</a:t>
            </a:r>
          </a:p>
          <a:p>
            <a:pPr>
              <a:buNone/>
            </a:pPr>
            <a:r>
              <a:rPr lang="ru-RU" sz="3200" dirty="0" smtClean="0"/>
              <a:t>   Х</a:t>
            </a:r>
            <a:r>
              <a:rPr lang="en-US" sz="3200" dirty="0" smtClean="0"/>
              <a:t> </a:t>
            </a:r>
            <a:r>
              <a:rPr lang="ru-RU" sz="3200" dirty="0" smtClean="0"/>
              <a:t>/</a:t>
            </a:r>
            <a:r>
              <a:rPr lang="en-US" sz="3200" dirty="0" smtClean="0"/>
              <a:t> </a:t>
            </a:r>
            <a:r>
              <a:rPr lang="ru-RU" sz="3200" dirty="0" smtClean="0"/>
              <a:t>72</a:t>
            </a:r>
            <a:r>
              <a:rPr lang="en-US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1/3</a:t>
            </a:r>
          </a:p>
          <a:p>
            <a:pPr>
              <a:buNone/>
            </a:pPr>
            <a:r>
              <a:rPr lang="ru-RU" sz="3200" dirty="0" smtClean="0"/>
              <a:t>   Х</a:t>
            </a:r>
            <a:r>
              <a:rPr lang="en-US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24</a:t>
            </a:r>
          </a:p>
          <a:p>
            <a:pPr>
              <a:buNone/>
            </a:pPr>
            <a:r>
              <a:rPr lang="ru-RU" sz="3200" dirty="0" smtClean="0"/>
              <a:t>   Ответ: тест содержит 24 вопроса.</a:t>
            </a:r>
            <a:endParaRPr lang="ru-RU" sz="3200" dirty="0"/>
          </a:p>
        </p:txBody>
      </p:sp>
      <p:sp>
        <p:nvSpPr>
          <p:cNvPr id="4" name="Стрелка углом вверх 3">
            <a:hlinkClick r:id="rId2" action="ppaction://hlinksldjump"/>
          </p:cNvPr>
          <p:cNvSpPr/>
          <p:nvPr/>
        </p:nvSpPr>
        <p:spPr>
          <a:xfrm>
            <a:off x="7143768" y="5643578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Типы задач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467600" cy="49023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проценты, сплавы и смеси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движение по суше, по воде или по окружности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совместную работу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прогрессии</a:t>
            </a: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smtClean="0"/>
              <a:t> Спасибо </a:t>
            </a:r>
            <a:r>
              <a:rPr lang="ru-RU" sz="5400" dirty="0" smtClean="0"/>
              <a:t>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Этапы решения задач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условия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Выбор способа решения (арифметический, алгебраический или графический)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Составление математической модели (уравнение, система уравнений)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с математической моделью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получившегося результата на достоверность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Формулировка ответа к задаче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углом вверх 3">
            <a:hlinkClick r:id="rId2" action="ppaction://hlinksldjump"/>
          </p:cNvPr>
          <p:cNvSpPr/>
          <p:nvPr/>
        </p:nvSpPr>
        <p:spPr>
          <a:xfrm>
            <a:off x="6715140" y="5643578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Часть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Задачи на проценты, сплавы и растворы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ReagentStar - &amp;fcy;&amp;ocy;&amp;rcy;&amp;ucy;&amp;mcy; LegalR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357562"/>
            <a:ext cx="4071977" cy="3053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Немного   теории 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Процент от числа- это сотая доля этого числа, чтобы найти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р%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 числа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необходимо вычислить произведение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0,01ра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решении задач на проценты справедливы следующие утверждения:</a:t>
            </a: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некоторое число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увеличить на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р%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 получим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а(1+ 0,01р)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некоторое число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уменьшить на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р%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 получим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а(1- 0,01р)</a:t>
            </a:r>
          </a:p>
          <a:p>
            <a:pPr marL="514350" indent="-514350">
              <a:buAutoNum type="arabicPeriod"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572164"/>
          </a:xfrm>
        </p:spPr>
        <p:txBody>
          <a:bodyPr>
            <a:normAutofit/>
          </a:bodyPr>
          <a:lstStyle/>
          <a:p>
            <a:pPr marL="539750" indent="-45720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Если некоторое число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увеличить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полученный результат уменьшить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то получим </a:t>
            </a:r>
          </a:p>
          <a:p>
            <a:pPr marL="539750" indent="-45720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а(1+0,01р)(1-0,01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457200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45720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Положенная в банк под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р%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годовых начальная сумма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лет с учётом процента достигнет величины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457200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429264"/>
            <a:ext cx="4900977" cy="785818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Задача №1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401080" cy="484030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Семья состоит из мужа, жены и дочери- студентки. Если бы зарплата мужа увеличилась вдвое, общий доход семьи вырос на 67% . Если бы стипендия дочери уменьшилась втрое, общий доход семьи сократился на 4%. Сколько процентов от общего дохода семьи составляет зарплата жены?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4604</TotalTime>
  <Words>2054</Words>
  <PresentationFormat>Экран (4:3)</PresentationFormat>
  <Paragraphs>239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Эркер</vt:lpstr>
      <vt:lpstr>    Решение текстовых задач  9-11 классы  Выполнила учитель математики школы №654 Санкт-Петербурга Мавчун Елизавета Марковна </vt:lpstr>
      <vt:lpstr>Содержание</vt:lpstr>
      <vt:lpstr>Слайд 3</vt:lpstr>
      <vt:lpstr>Типы задач</vt:lpstr>
      <vt:lpstr>Этапы решения задач</vt:lpstr>
      <vt:lpstr>  Часть 1</vt:lpstr>
      <vt:lpstr>Немного   теории :</vt:lpstr>
      <vt:lpstr>Слайд 8</vt:lpstr>
      <vt:lpstr>Задача №1</vt:lpstr>
      <vt:lpstr>Ход решения задачи</vt:lpstr>
      <vt:lpstr>Задача №2</vt:lpstr>
      <vt:lpstr>Ход решения задачи</vt:lpstr>
      <vt:lpstr>Задача №3</vt:lpstr>
      <vt:lpstr>Ход решения задачи</vt:lpstr>
      <vt:lpstr>Задача №4</vt:lpstr>
      <vt:lpstr>Ход решения задачи</vt:lpstr>
      <vt:lpstr>Часть 2</vt:lpstr>
      <vt:lpstr>Немного теории:</vt:lpstr>
      <vt:lpstr>Слайд 19</vt:lpstr>
      <vt:lpstr>Задача №1</vt:lpstr>
      <vt:lpstr>Ход решения задачи</vt:lpstr>
      <vt:lpstr>Часть 3</vt:lpstr>
      <vt:lpstr>Немного теории:</vt:lpstr>
      <vt:lpstr>Задача №1</vt:lpstr>
      <vt:lpstr>Ход решения задачи</vt:lpstr>
      <vt:lpstr>Задача№2</vt:lpstr>
      <vt:lpstr>Ход решения задачи</vt:lpstr>
      <vt:lpstr>Слайд 28</vt:lpstr>
      <vt:lpstr>Задача № 3</vt:lpstr>
      <vt:lpstr>Ход решения задачи</vt:lpstr>
      <vt:lpstr>Слайд 31</vt:lpstr>
      <vt:lpstr>Часть 4</vt:lpstr>
      <vt:lpstr>Немного  теории</vt:lpstr>
      <vt:lpstr>Задача№1</vt:lpstr>
      <vt:lpstr>Ход решения задачи</vt:lpstr>
      <vt:lpstr>Слайд 36</vt:lpstr>
      <vt:lpstr>Задача №2</vt:lpstr>
      <vt:lpstr>Ход решения задачи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текстовых задач</dc:title>
  <dc:creator>Asus</dc:creator>
  <cp:lastModifiedBy>Asus</cp:lastModifiedBy>
  <cp:revision>225</cp:revision>
  <dcterms:created xsi:type="dcterms:W3CDTF">2014-09-11T18:35:20Z</dcterms:created>
  <dcterms:modified xsi:type="dcterms:W3CDTF">2014-12-24T20:50:54Z</dcterms:modified>
</cp:coreProperties>
</file>