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302" r:id="rId3"/>
    <p:sldId id="303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4" r:id="rId12"/>
    <p:sldId id="315" r:id="rId13"/>
    <p:sldId id="316" r:id="rId14"/>
    <p:sldId id="317" r:id="rId15"/>
    <p:sldId id="318" r:id="rId16"/>
    <p:sldId id="321" r:id="rId17"/>
    <p:sldId id="322" r:id="rId18"/>
    <p:sldId id="32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CC66"/>
    <a:srgbClr val="A88000"/>
    <a:srgbClr val="66FFFF"/>
    <a:srgbClr val="FF99FF"/>
    <a:srgbClr val="00FF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64" d="100"/>
          <a:sy n="64" d="100"/>
        </p:scale>
        <p:origin x="-13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6F8882-4007-4999-801C-3FF04A22C7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2E4AD16-7BBA-4991-8A5A-2D191BA1EFEA}">
      <dgm:prSet/>
      <dgm:spPr/>
      <dgm:t>
        <a:bodyPr/>
        <a:lstStyle/>
        <a:p>
          <a:pPr rtl="0"/>
          <a:r>
            <a:rPr lang="ru-RU" b="1" dirty="0" smtClean="0"/>
            <a:t>Увеличение доли % уроков с элементами экологических проблем;</a:t>
          </a:r>
          <a:endParaRPr lang="ru-RU" dirty="0"/>
        </a:p>
      </dgm:t>
    </dgm:pt>
    <dgm:pt modelId="{8B7F5C14-9126-4807-BC6A-AD1165B9DED6}" type="parTrans" cxnId="{D3E1F71A-EEC5-447C-901B-4CE905D47F86}">
      <dgm:prSet/>
      <dgm:spPr/>
      <dgm:t>
        <a:bodyPr/>
        <a:lstStyle/>
        <a:p>
          <a:endParaRPr lang="ru-RU"/>
        </a:p>
      </dgm:t>
    </dgm:pt>
    <dgm:pt modelId="{4491D712-9153-40A1-979D-6FB240957B61}" type="sibTrans" cxnId="{D3E1F71A-EEC5-447C-901B-4CE905D47F86}">
      <dgm:prSet/>
      <dgm:spPr/>
      <dgm:t>
        <a:bodyPr/>
        <a:lstStyle/>
        <a:p>
          <a:endParaRPr lang="ru-RU"/>
        </a:p>
      </dgm:t>
    </dgm:pt>
    <dgm:pt modelId="{D3300DC8-6D86-433A-AFD9-A47A45526777}">
      <dgm:prSet/>
      <dgm:spPr/>
      <dgm:t>
        <a:bodyPr/>
        <a:lstStyle/>
        <a:p>
          <a:pPr rtl="0"/>
          <a:r>
            <a:rPr lang="ru-RU" b="1" smtClean="0"/>
            <a:t>Проведение практических работ с ресурсами своей местности (почва, вода, растительность);</a:t>
          </a:r>
          <a:endParaRPr lang="ru-RU"/>
        </a:p>
      </dgm:t>
    </dgm:pt>
    <dgm:pt modelId="{905F063A-9CC3-43AE-A777-D1A3876FAA2E}" type="parTrans" cxnId="{68A78FB0-8E7E-4944-8B26-77C05A94CCCB}">
      <dgm:prSet/>
      <dgm:spPr/>
      <dgm:t>
        <a:bodyPr/>
        <a:lstStyle/>
        <a:p>
          <a:endParaRPr lang="ru-RU"/>
        </a:p>
      </dgm:t>
    </dgm:pt>
    <dgm:pt modelId="{E5BF9BC4-DE5D-44EA-9CF8-EC63EFFB0BAE}" type="sibTrans" cxnId="{68A78FB0-8E7E-4944-8B26-77C05A94CCCB}">
      <dgm:prSet/>
      <dgm:spPr/>
      <dgm:t>
        <a:bodyPr/>
        <a:lstStyle/>
        <a:p>
          <a:endParaRPr lang="ru-RU"/>
        </a:p>
      </dgm:t>
    </dgm:pt>
    <dgm:pt modelId="{11251FCB-9A3F-4C9E-B49A-66A89BD4DA3A}">
      <dgm:prSet/>
      <dgm:spPr/>
      <dgm:t>
        <a:bodyPr/>
        <a:lstStyle/>
        <a:p>
          <a:pPr rtl="0"/>
          <a:r>
            <a:rPr lang="ru-RU" b="1" smtClean="0"/>
            <a:t>Мониторинг хозяйственного воздействия человека на окружающую природу;</a:t>
          </a:r>
          <a:endParaRPr lang="ru-RU"/>
        </a:p>
      </dgm:t>
    </dgm:pt>
    <dgm:pt modelId="{6E1D1F26-C45F-44C0-B3A8-283B9517678E}" type="parTrans" cxnId="{0C8C18FC-58DE-4066-A27B-1DB7B2391BCD}">
      <dgm:prSet/>
      <dgm:spPr/>
      <dgm:t>
        <a:bodyPr/>
        <a:lstStyle/>
        <a:p>
          <a:endParaRPr lang="ru-RU"/>
        </a:p>
      </dgm:t>
    </dgm:pt>
    <dgm:pt modelId="{D6920A44-9908-4448-B926-F4933EA4B802}" type="sibTrans" cxnId="{0C8C18FC-58DE-4066-A27B-1DB7B2391BCD}">
      <dgm:prSet/>
      <dgm:spPr/>
      <dgm:t>
        <a:bodyPr/>
        <a:lstStyle/>
        <a:p>
          <a:endParaRPr lang="ru-RU"/>
        </a:p>
      </dgm:t>
    </dgm:pt>
    <dgm:pt modelId="{AF9D81BE-7880-4245-B931-64A49FE80072}">
      <dgm:prSet/>
      <dgm:spPr/>
      <dgm:t>
        <a:bodyPr/>
        <a:lstStyle/>
        <a:p>
          <a:pPr rtl="0"/>
          <a:r>
            <a:rPr lang="ru-RU" b="1" smtClean="0"/>
            <a:t>Обеспечение взаимосвязи биологии с другими предметами школьного курса, проведение интегрированных уроков;</a:t>
          </a:r>
          <a:endParaRPr lang="ru-RU"/>
        </a:p>
      </dgm:t>
    </dgm:pt>
    <dgm:pt modelId="{CA437E34-076B-4789-BBD1-166448B408D3}" type="parTrans" cxnId="{B2BEF06F-CD20-4E57-BC38-184389ABDDB7}">
      <dgm:prSet/>
      <dgm:spPr/>
      <dgm:t>
        <a:bodyPr/>
        <a:lstStyle/>
        <a:p>
          <a:endParaRPr lang="ru-RU"/>
        </a:p>
      </dgm:t>
    </dgm:pt>
    <dgm:pt modelId="{CDB41040-FBA1-4485-894B-AE0F58F2E809}" type="sibTrans" cxnId="{B2BEF06F-CD20-4E57-BC38-184389ABDDB7}">
      <dgm:prSet/>
      <dgm:spPr/>
      <dgm:t>
        <a:bodyPr/>
        <a:lstStyle/>
        <a:p>
          <a:endParaRPr lang="ru-RU"/>
        </a:p>
      </dgm:t>
    </dgm:pt>
    <dgm:pt modelId="{C0B15B7E-5EF4-44D5-9086-3EEA17073A97}">
      <dgm:prSet/>
      <dgm:spPr/>
      <dgm:t>
        <a:bodyPr/>
        <a:lstStyle/>
        <a:p>
          <a:pPr rtl="0"/>
          <a:r>
            <a:rPr lang="ru-RU" b="1" smtClean="0"/>
            <a:t>Вовлечение социума к решению экологических проблем;</a:t>
          </a:r>
          <a:endParaRPr lang="ru-RU"/>
        </a:p>
      </dgm:t>
    </dgm:pt>
    <dgm:pt modelId="{9C7349A3-BDAD-4CD3-A757-873F3E63F538}" type="parTrans" cxnId="{12B1F36E-E0CF-4F00-AA23-B691ED08B094}">
      <dgm:prSet/>
      <dgm:spPr/>
      <dgm:t>
        <a:bodyPr/>
        <a:lstStyle/>
        <a:p>
          <a:endParaRPr lang="ru-RU"/>
        </a:p>
      </dgm:t>
    </dgm:pt>
    <dgm:pt modelId="{B5C1EA61-4A1E-4457-AB6A-7B1374F5FF45}" type="sibTrans" cxnId="{12B1F36E-E0CF-4F00-AA23-B691ED08B094}">
      <dgm:prSet/>
      <dgm:spPr/>
      <dgm:t>
        <a:bodyPr/>
        <a:lstStyle/>
        <a:p>
          <a:endParaRPr lang="ru-RU"/>
        </a:p>
      </dgm:t>
    </dgm:pt>
    <dgm:pt modelId="{5FF9354A-A21D-4FD9-9A16-59971E1CE77F}">
      <dgm:prSet/>
      <dgm:spPr/>
      <dgm:t>
        <a:bodyPr/>
        <a:lstStyle/>
        <a:p>
          <a:pPr rtl="0"/>
          <a:r>
            <a:rPr lang="ru-RU" b="1" smtClean="0"/>
            <a:t>Формирование гражданской ответственности учащихся через уроки, открытые мероприятия, внеурочную</a:t>
          </a:r>
          <a:r>
            <a:rPr lang="en-US" b="1" smtClean="0"/>
            <a:t>  </a:t>
          </a:r>
          <a:r>
            <a:rPr lang="ru-RU" b="1" smtClean="0"/>
            <a:t>деятельность.</a:t>
          </a:r>
          <a:endParaRPr lang="ru-RU"/>
        </a:p>
      </dgm:t>
    </dgm:pt>
    <dgm:pt modelId="{08BC1DD4-FB27-4EBD-BCFA-FE9DF24C03C7}" type="parTrans" cxnId="{301E8D3A-F930-463F-83F1-28EACBACF036}">
      <dgm:prSet/>
      <dgm:spPr/>
      <dgm:t>
        <a:bodyPr/>
        <a:lstStyle/>
        <a:p>
          <a:endParaRPr lang="ru-RU"/>
        </a:p>
      </dgm:t>
    </dgm:pt>
    <dgm:pt modelId="{FCD3EA20-F580-4847-B115-6858989EB67A}" type="sibTrans" cxnId="{301E8D3A-F930-463F-83F1-28EACBACF036}">
      <dgm:prSet/>
      <dgm:spPr/>
      <dgm:t>
        <a:bodyPr/>
        <a:lstStyle/>
        <a:p>
          <a:endParaRPr lang="ru-RU"/>
        </a:p>
      </dgm:t>
    </dgm:pt>
    <dgm:pt modelId="{3D14D904-9637-4A50-BC9E-9F6E8CDFB087}">
      <dgm:prSet/>
      <dgm:spPr/>
      <dgm:t>
        <a:bodyPr/>
        <a:lstStyle/>
        <a:p>
          <a:pPr rtl="0"/>
          <a:r>
            <a:rPr lang="ru-RU" b="1" smtClean="0"/>
            <a:t>Расширение информационной среды на уроках биологии</a:t>
          </a:r>
          <a:endParaRPr lang="ru-RU"/>
        </a:p>
      </dgm:t>
    </dgm:pt>
    <dgm:pt modelId="{3C8C9D20-02BA-465F-991D-A33A332FAD35}" type="parTrans" cxnId="{FCFB0DE5-56E1-4725-9AA1-457890DCC90D}">
      <dgm:prSet/>
      <dgm:spPr/>
      <dgm:t>
        <a:bodyPr/>
        <a:lstStyle/>
        <a:p>
          <a:endParaRPr lang="ru-RU"/>
        </a:p>
      </dgm:t>
    </dgm:pt>
    <dgm:pt modelId="{BBE6EC02-4F74-4C24-B7D9-A25B2CA81360}" type="sibTrans" cxnId="{FCFB0DE5-56E1-4725-9AA1-457890DCC90D}">
      <dgm:prSet/>
      <dgm:spPr/>
      <dgm:t>
        <a:bodyPr/>
        <a:lstStyle/>
        <a:p>
          <a:endParaRPr lang="ru-RU"/>
        </a:p>
      </dgm:t>
    </dgm:pt>
    <dgm:pt modelId="{AD283AFC-D2CF-4B19-BA52-B7BE23A04644}" type="pres">
      <dgm:prSet presAssocID="{806F8882-4007-4999-801C-3FF04A22C7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EEF09D-FEE5-485D-BFEC-F0B0DC2B45E6}" type="pres">
      <dgm:prSet presAssocID="{92E4AD16-7BBA-4991-8A5A-2D191BA1EFEA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C876C5-6CE5-45FA-B7A2-40715A682D89}" type="pres">
      <dgm:prSet presAssocID="{4491D712-9153-40A1-979D-6FB240957B61}" presName="spacer" presStyleCnt="0"/>
      <dgm:spPr/>
    </dgm:pt>
    <dgm:pt modelId="{F5047E31-4D38-4987-88ED-6D851C834A99}" type="pres">
      <dgm:prSet presAssocID="{D3300DC8-6D86-433A-AFD9-A47A45526777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8F9AC-DB2C-4100-A068-177D5799140D}" type="pres">
      <dgm:prSet presAssocID="{E5BF9BC4-DE5D-44EA-9CF8-EC63EFFB0BAE}" presName="spacer" presStyleCnt="0"/>
      <dgm:spPr/>
    </dgm:pt>
    <dgm:pt modelId="{D8CCCCC1-35FC-4FA7-ABBA-30B42E811DF6}" type="pres">
      <dgm:prSet presAssocID="{11251FCB-9A3F-4C9E-B49A-66A89BD4DA3A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1183A4-81B0-4FC8-93A6-FA49168C87DC}" type="pres">
      <dgm:prSet presAssocID="{D6920A44-9908-4448-B926-F4933EA4B802}" presName="spacer" presStyleCnt="0"/>
      <dgm:spPr/>
    </dgm:pt>
    <dgm:pt modelId="{4066DCFA-CABF-48D2-A75C-E6DFD12FED42}" type="pres">
      <dgm:prSet presAssocID="{AF9D81BE-7880-4245-B931-64A49FE80072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AAEB9-3561-4D6D-98BF-83820904222C}" type="pres">
      <dgm:prSet presAssocID="{CDB41040-FBA1-4485-894B-AE0F58F2E809}" presName="spacer" presStyleCnt="0"/>
      <dgm:spPr/>
    </dgm:pt>
    <dgm:pt modelId="{F67796FF-DEFF-4F5C-82B9-80DFC08683DD}" type="pres">
      <dgm:prSet presAssocID="{C0B15B7E-5EF4-44D5-9086-3EEA17073A97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5AAB9-25DA-4466-9FCF-ADA97E6FF629}" type="pres">
      <dgm:prSet presAssocID="{B5C1EA61-4A1E-4457-AB6A-7B1374F5FF45}" presName="spacer" presStyleCnt="0"/>
      <dgm:spPr/>
    </dgm:pt>
    <dgm:pt modelId="{0A2739DB-0F4B-4713-B724-335F19B82114}" type="pres">
      <dgm:prSet presAssocID="{5FF9354A-A21D-4FD9-9A16-59971E1CE77F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4191BC-6C39-466D-8C64-6BA4681928B7}" type="pres">
      <dgm:prSet presAssocID="{FCD3EA20-F580-4847-B115-6858989EB67A}" presName="spacer" presStyleCnt="0"/>
      <dgm:spPr/>
    </dgm:pt>
    <dgm:pt modelId="{AD2B9BA6-69A5-4898-B5AD-0C82A25D3E00}" type="pres">
      <dgm:prSet presAssocID="{3D14D904-9637-4A50-BC9E-9F6E8CDFB087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5E73FB-D4EB-44A6-BAA6-B58AD926C637}" type="presOf" srcId="{5FF9354A-A21D-4FD9-9A16-59971E1CE77F}" destId="{0A2739DB-0F4B-4713-B724-335F19B82114}" srcOrd="0" destOrd="0" presId="urn:microsoft.com/office/officeart/2005/8/layout/vList2"/>
    <dgm:cxn modelId="{FCFB0DE5-56E1-4725-9AA1-457890DCC90D}" srcId="{806F8882-4007-4999-801C-3FF04A22C72C}" destId="{3D14D904-9637-4A50-BC9E-9F6E8CDFB087}" srcOrd="6" destOrd="0" parTransId="{3C8C9D20-02BA-465F-991D-A33A332FAD35}" sibTransId="{BBE6EC02-4F74-4C24-B7D9-A25B2CA81360}"/>
    <dgm:cxn modelId="{66CAB0C6-EF4E-437A-9342-E627B8D07170}" type="presOf" srcId="{D3300DC8-6D86-433A-AFD9-A47A45526777}" destId="{F5047E31-4D38-4987-88ED-6D851C834A99}" srcOrd="0" destOrd="0" presId="urn:microsoft.com/office/officeart/2005/8/layout/vList2"/>
    <dgm:cxn modelId="{DA17F789-15E1-4E92-B302-9959A1C8CACB}" type="presOf" srcId="{AF9D81BE-7880-4245-B931-64A49FE80072}" destId="{4066DCFA-CABF-48D2-A75C-E6DFD12FED42}" srcOrd="0" destOrd="0" presId="urn:microsoft.com/office/officeart/2005/8/layout/vList2"/>
    <dgm:cxn modelId="{12B1F36E-E0CF-4F00-AA23-B691ED08B094}" srcId="{806F8882-4007-4999-801C-3FF04A22C72C}" destId="{C0B15B7E-5EF4-44D5-9086-3EEA17073A97}" srcOrd="4" destOrd="0" parTransId="{9C7349A3-BDAD-4CD3-A757-873F3E63F538}" sibTransId="{B5C1EA61-4A1E-4457-AB6A-7B1374F5FF45}"/>
    <dgm:cxn modelId="{8609C5C8-C8A4-4306-A046-D7081D67CAEC}" type="presOf" srcId="{C0B15B7E-5EF4-44D5-9086-3EEA17073A97}" destId="{F67796FF-DEFF-4F5C-82B9-80DFC08683DD}" srcOrd="0" destOrd="0" presId="urn:microsoft.com/office/officeart/2005/8/layout/vList2"/>
    <dgm:cxn modelId="{3AFAC359-21A8-450D-A1BF-0CF27C58670D}" type="presOf" srcId="{11251FCB-9A3F-4C9E-B49A-66A89BD4DA3A}" destId="{D8CCCCC1-35FC-4FA7-ABBA-30B42E811DF6}" srcOrd="0" destOrd="0" presId="urn:microsoft.com/office/officeart/2005/8/layout/vList2"/>
    <dgm:cxn modelId="{BA4B8232-2FA3-4D21-9C0E-745B4F57C7F2}" type="presOf" srcId="{806F8882-4007-4999-801C-3FF04A22C72C}" destId="{AD283AFC-D2CF-4B19-BA52-B7BE23A04644}" srcOrd="0" destOrd="0" presId="urn:microsoft.com/office/officeart/2005/8/layout/vList2"/>
    <dgm:cxn modelId="{0C8C18FC-58DE-4066-A27B-1DB7B2391BCD}" srcId="{806F8882-4007-4999-801C-3FF04A22C72C}" destId="{11251FCB-9A3F-4C9E-B49A-66A89BD4DA3A}" srcOrd="2" destOrd="0" parTransId="{6E1D1F26-C45F-44C0-B3A8-283B9517678E}" sibTransId="{D6920A44-9908-4448-B926-F4933EA4B802}"/>
    <dgm:cxn modelId="{35BA38F7-92B1-438F-9FE8-7D272BCCFE74}" type="presOf" srcId="{3D14D904-9637-4A50-BC9E-9F6E8CDFB087}" destId="{AD2B9BA6-69A5-4898-B5AD-0C82A25D3E00}" srcOrd="0" destOrd="0" presId="urn:microsoft.com/office/officeart/2005/8/layout/vList2"/>
    <dgm:cxn modelId="{68A78FB0-8E7E-4944-8B26-77C05A94CCCB}" srcId="{806F8882-4007-4999-801C-3FF04A22C72C}" destId="{D3300DC8-6D86-433A-AFD9-A47A45526777}" srcOrd="1" destOrd="0" parTransId="{905F063A-9CC3-43AE-A777-D1A3876FAA2E}" sibTransId="{E5BF9BC4-DE5D-44EA-9CF8-EC63EFFB0BAE}"/>
    <dgm:cxn modelId="{301E8D3A-F930-463F-83F1-28EACBACF036}" srcId="{806F8882-4007-4999-801C-3FF04A22C72C}" destId="{5FF9354A-A21D-4FD9-9A16-59971E1CE77F}" srcOrd="5" destOrd="0" parTransId="{08BC1DD4-FB27-4EBD-BCFA-FE9DF24C03C7}" sibTransId="{FCD3EA20-F580-4847-B115-6858989EB67A}"/>
    <dgm:cxn modelId="{D3E1F71A-EEC5-447C-901B-4CE905D47F86}" srcId="{806F8882-4007-4999-801C-3FF04A22C72C}" destId="{92E4AD16-7BBA-4991-8A5A-2D191BA1EFEA}" srcOrd="0" destOrd="0" parTransId="{8B7F5C14-9126-4807-BC6A-AD1165B9DED6}" sibTransId="{4491D712-9153-40A1-979D-6FB240957B61}"/>
    <dgm:cxn modelId="{AAC59F6E-5619-467B-8FF1-B44D4B29461C}" type="presOf" srcId="{92E4AD16-7BBA-4991-8A5A-2D191BA1EFEA}" destId="{C2EEF09D-FEE5-485D-BFEC-F0B0DC2B45E6}" srcOrd="0" destOrd="0" presId="urn:microsoft.com/office/officeart/2005/8/layout/vList2"/>
    <dgm:cxn modelId="{B2BEF06F-CD20-4E57-BC38-184389ABDDB7}" srcId="{806F8882-4007-4999-801C-3FF04A22C72C}" destId="{AF9D81BE-7880-4245-B931-64A49FE80072}" srcOrd="3" destOrd="0" parTransId="{CA437E34-076B-4789-BBD1-166448B408D3}" sibTransId="{CDB41040-FBA1-4485-894B-AE0F58F2E809}"/>
    <dgm:cxn modelId="{E13EE42E-85E1-46F4-8785-C71A932B1EA8}" type="presParOf" srcId="{AD283AFC-D2CF-4B19-BA52-B7BE23A04644}" destId="{C2EEF09D-FEE5-485D-BFEC-F0B0DC2B45E6}" srcOrd="0" destOrd="0" presId="urn:microsoft.com/office/officeart/2005/8/layout/vList2"/>
    <dgm:cxn modelId="{37891360-EA89-455E-BF33-EF77324737E4}" type="presParOf" srcId="{AD283AFC-D2CF-4B19-BA52-B7BE23A04644}" destId="{F1C876C5-6CE5-45FA-B7A2-40715A682D89}" srcOrd="1" destOrd="0" presId="urn:microsoft.com/office/officeart/2005/8/layout/vList2"/>
    <dgm:cxn modelId="{575E5B9D-31A5-4C55-9C06-0286A8E23BEB}" type="presParOf" srcId="{AD283AFC-D2CF-4B19-BA52-B7BE23A04644}" destId="{F5047E31-4D38-4987-88ED-6D851C834A99}" srcOrd="2" destOrd="0" presId="urn:microsoft.com/office/officeart/2005/8/layout/vList2"/>
    <dgm:cxn modelId="{E8ECE514-4A76-491E-A92E-E1DB2206DDD2}" type="presParOf" srcId="{AD283AFC-D2CF-4B19-BA52-B7BE23A04644}" destId="{4AE8F9AC-DB2C-4100-A068-177D5799140D}" srcOrd="3" destOrd="0" presId="urn:microsoft.com/office/officeart/2005/8/layout/vList2"/>
    <dgm:cxn modelId="{826DCDD9-A191-4694-88FC-05BC4D82C851}" type="presParOf" srcId="{AD283AFC-D2CF-4B19-BA52-B7BE23A04644}" destId="{D8CCCCC1-35FC-4FA7-ABBA-30B42E811DF6}" srcOrd="4" destOrd="0" presId="urn:microsoft.com/office/officeart/2005/8/layout/vList2"/>
    <dgm:cxn modelId="{FC829C37-47ED-4628-A7A3-F14F964C8597}" type="presParOf" srcId="{AD283AFC-D2CF-4B19-BA52-B7BE23A04644}" destId="{801183A4-81B0-4FC8-93A6-FA49168C87DC}" srcOrd="5" destOrd="0" presId="urn:microsoft.com/office/officeart/2005/8/layout/vList2"/>
    <dgm:cxn modelId="{48221E6E-BF7B-48A3-80BA-55C75F5293E6}" type="presParOf" srcId="{AD283AFC-D2CF-4B19-BA52-B7BE23A04644}" destId="{4066DCFA-CABF-48D2-A75C-E6DFD12FED42}" srcOrd="6" destOrd="0" presId="urn:microsoft.com/office/officeart/2005/8/layout/vList2"/>
    <dgm:cxn modelId="{7EDF6D1C-031E-4364-BF48-57E88B1DA2DE}" type="presParOf" srcId="{AD283AFC-D2CF-4B19-BA52-B7BE23A04644}" destId="{75CAAEB9-3561-4D6D-98BF-83820904222C}" srcOrd="7" destOrd="0" presId="urn:microsoft.com/office/officeart/2005/8/layout/vList2"/>
    <dgm:cxn modelId="{8F449470-A508-4133-994B-9ED1B44CDB55}" type="presParOf" srcId="{AD283AFC-D2CF-4B19-BA52-B7BE23A04644}" destId="{F67796FF-DEFF-4F5C-82B9-80DFC08683DD}" srcOrd="8" destOrd="0" presId="urn:microsoft.com/office/officeart/2005/8/layout/vList2"/>
    <dgm:cxn modelId="{18003C9B-6B42-4BCE-B2E0-539E8CCD9BD8}" type="presParOf" srcId="{AD283AFC-D2CF-4B19-BA52-B7BE23A04644}" destId="{9405AAB9-25DA-4466-9FCF-ADA97E6FF629}" srcOrd="9" destOrd="0" presId="urn:microsoft.com/office/officeart/2005/8/layout/vList2"/>
    <dgm:cxn modelId="{EA6B5A82-E954-448C-BC1E-33E6CEBAD4D4}" type="presParOf" srcId="{AD283AFC-D2CF-4B19-BA52-B7BE23A04644}" destId="{0A2739DB-0F4B-4713-B724-335F19B82114}" srcOrd="10" destOrd="0" presId="urn:microsoft.com/office/officeart/2005/8/layout/vList2"/>
    <dgm:cxn modelId="{ABDDDA56-2FF4-4E2A-BD28-9B6936CF9FF9}" type="presParOf" srcId="{AD283AFC-D2CF-4B19-BA52-B7BE23A04644}" destId="{484191BC-6C39-466D-8C64-6BA4681928B7}" srcOrd="11" destOrd="0" presId="urn:microsoft.com/office/officeart/2005/8/layout/vList2"/>
    <dgm:cxn modelId="{9DE80E41-223E-4B0A-8A6F-B47B76E1D858}" type="presParOf" srcId="{AD283AFC-D2CF-4B19-BA52-B7BE23A04644}" destId="{AD2B9BA6-69A5-4898-B5AD-0C82A25D3E00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0B8DDB-CEA6-4098-917E-3239211AE67B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47FB4B7-7E48-4603-85F7-E39CE0CEEC80}">
      <dgm:prSet/>
      <dgm:spPr/>
      <dgm:t>
        <a:bodyPr/>
        <a:lstStyle/>
        <a:p>
          <a:pPr rtl="0"/>
          <a:r>
            <a:rPr lang="ru-RU" b="1" smtClean="0"/>
            <a:t>изучение флоры и фауны местных биоценозов методом наблюдения в природе; </a:t>
          </a:r>
          <a:endParaRPr lang="ru-RU"/>
        </a:p>
      </dgm:t>
    </dgm:pt>
    <dgm:pt modelId="{22B3B949-8BFC-4438-84C5-E2ABAF54C922}" type="parTrans" cxnId="{45328962-3242-4759-8356-F67776CA2EBC}">
      <dgm:prSet/>
      <dgm:spPr/>
      <dgm:t>
        <a:bodyPr/>
        <a:lstStyle/>
        <a:p>
          <a:endParaRPr lang="ru-RU"/>
        </a:p>
      </dgm:t>
    </dgm:pt>
    <dgm:pt modelId="{35EB35FF-C58D-48D1-AC12-74F070C1A595}" type="sibTrans" cxnId="{45328962-3242-4759-8356-F67776CA2EBC}">
      <dgm:prSet/>
      <dgm:spPr/>
      <dgm:t>
        <a:bodyPr/>
        <a:lstStyle/>
        <a:p>
          <a:endParaRPr lang="ru-RU"/>
        </a:p>
      </dgm:t>
    </dgm:pt>
    <dgm:pt modelId="{A6392361-DC57-43FE-A7EB-80FE98B18D4E}">
      <dgm:prSet/>
      <dgm:spPr/>
      <dgm:t>
        <a:bodyPr/>
        <a:lstStyle/>
        <a:p>
          <a:pPr rtl="0"/>
          <a:r>
            <a:rPr lang="ru-RU" b="1" smtClean="0"/>
            <a:t>фенологические наблюдения;</a:t>
          </a:r>
          <a:endParaRPr lang="ru-RU"/>
        </a:p>
      </dgm:t>
    </dgm:pt>
    <dgm:pt modelId="{BFAE8D38-997F-4AB1-9BBA-C832BF4ABEC6}" type="parTrans" cxnId="{571C00E3-40F7-4B84-AF5E-B3B09DC52D7A}">
      <dgm:prSet/>
      <dgm:spPr/>
      <dgm:t>
        <a:bodyPr/>
        <a:lstStyle/>
        <a:p>
          <a:endParaRPr lang="ru-RU"/>
        </a:p>
      </dgm:t>
    </dgm:pt>
    <dgm:pt modelId="{FEAE0181-31B5-4E0D-A09C-85C35D201ED2}" type="sibTrans" cxnId="{571C00E3-40F7-4B84-AF5E-B3B09DC52D7A}">
      <dgm:prSet/>
      <dgm:spPr/>
      <dgm:t>
        <a:bodyPr/>
        <a:lstStyle/>
        <a:p>
          <a:endParaRPr lang="ru-RU"/>
        </a:p>
      </dgm:t>
    </dgm:pt>
    <dgm:pt modelId="{A91B2D45-7B65-4F68-BE75-14EB78C5477A}">
      <dgm:prSet/>
      <dgm:spPr/>
      <dgm:t>
        <a:bodyPr/>
        <a:lstStyle/>
        <a:p>
          <a:pPr rtl="0"/>
          <a:r>
            <a:rPr lang="ru-RU" b="1" smtClean="0"/>
            <a:t>наблюдения над растениями и животными, изучение жизненных функции организма;</a:t>
          </a:r>
          <a:endParaRPr lang="ru-RU"/>
        </a:p>
      </dgm:t>
    </dgm:pt>
    <dgm:pt modelId="{DCE87E1F-29A5-4BF1-A3CD-E4611511EEB0}" type="parTrans" cxnId="{BC7C16F8-EB0C-4EC2-9713-056876251A68}">
      <dgm:prSet/>
      <dgm:spPr/>
      <dgm:t>
        <a:bodyPr/>
        <a:lstStyle/>
        <a:p>
          <a:endParaRPr lang="ru-RU"/>
        </a:p>
      </dgm:t>
    </dgm:pt>
    <dgm:pt modelId="{7C94E327-E26E-41B9-842E-D8C6E5437BB2}" type="sibTrans" cxnId="{BC7C16F8-EB0C-4EC2-9713-056876251A68}">
      <dgm:prSet/>
      <dgm:spPr/>
      <dgm:t>
        <a:bodyPr/>
        <a:lstStyle/>
        <a:p>
          <a:endParaRPr lang="ru-RU"/>
        </a:p>
      </dgm:t>
    </dgm:pt>
    <dgm:pt modelId="{EB5858E3-BC25-45E9-989E-FB11F3618A3A}">
      <dgm:prSet/>
      <dgm:spPr/>
      <dgm:t>
        <a:bodyPr/>
        <a:lstStyle/>
        <a:p>
          <a:pPr rtl="0"/>
          <a:r>
            <a:rPr lang="ru-RU" b="1" smtClean="0"/>
            <a:t>разработка тематических сценариев игр, утренников, вечеров</a:t>
          </a:r>
          <a:endParaRPr lang="ru-RU"/>
        </a:p>
      </dgm:t>
    </dgm:pt>
    <dgm:pt modelId="{CBBB46AC-8A86-4269-A104-41D19C824125}" type="parTrans" cxnId="{87AB8D6E-4E3A-4368-8BEE-1F21C7145A39}">
      <dgm:prSet/>
      <dgm:spPr/>
      <dgm:t>
        <a:bodyPr/>
        <a:lstStyle/>
        <a:p>
          <a:endParaRPr lang="ru-RU"/>
        </a:p>
      </dgm:t>
    </dgm:pt>
    <dgm:pt modelId="{332B64A6-CB6D-464D-AF3E-4F4F83DD9666}" type="sibTrans" cxnId="{87AB8D6E-4E3A-4368-8BEE-1F21C7145A39}">
      <dgm:prSet/>
      <dgm:spPr/>
      <dgm:t>
        <a:bodyPr/>
        <a:lstStyle/>
        <a:p>
          <a:endParaRPr lang="ru-RU"/>
        </a:p>
      </dgm:t>
    </dgm:pt>
    <dgm:pt modelId="{5C498871-E38D-4866-BF79-1711E3FE0F99}">
      <dgm:prSet/>
      <dgm:spPr/>
      <dgm:t>
        <a:bodyPr/>
        <a:lstStyle/>
        <a:p>
          <a:pPr rtl="0"/>
          <a:r>
            <a:rPr lang="ru-RU" b="1" smtClean="0"/>
            <a:t>участие  в</a:t>
          </a:r>
          <a:r>
            <a:rPr lang="en-US" b="1" smtClean="0"/>
            <a:t>  </a:t>
          </a:r>
          <a:r>
            <a:rPr lang="ru-RU" b="1" smtClean="0"/>
            <a:t>интеллектуальных играх, конкурсах, научно-практических конференциях, акциях экологической направленности муниципального, регионального уровней.</a:t>
          </a:r>
          <a:endParaRPr lang="ru-RU"/>
        </a:p>
      </dgm:t>
    </dgm:pt>
    <dgm:pt modelId="{D6B6E5E3-D89D-4EF1-B7A3-450136AC9790}" type="parTrans" cxnId="{ADFD1B08-FF28-4310-9193-6FBF84527790}">
      <dgm:prSet/>
      <dgm:spPr/>
      <dgm:t>
        <a:bodyPr/>
        <a:lstStyle/>
        <a:p>
          <a:endParaRPr lang="ru-RU"/>
        </a:p>
      </dgm:t>
    </dgm:pt>
    <dgm:pt modelId="{2E29ACB6-D2A6-4352-B6F4-D654B82133A4}" type="sibTrans" cxnId="{ADFD1B08-FF28-4310-9193-6FBF84527790}">
      <dgm:prSet/>
      <dgm:spPr/>
      <dgm:t>
        <a:bodyPr/>
        <a:lstStyle/>
        <a:p>
          <a:endParaRPr lang="ru-RU"/>
        </a:p>
      </dgm:t>
    </dgm:pt>
    <dgm:pt modelId="{32E6A63B-7316-40A6-8B87-2451375A33F1}" type="pres">
      <dgm:prSet presAssocID="{1E0B8DDB-CEA6-4098-917E-3239211AE6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D0A082-8E5A-4E5B-8371-BD8CBD3F01C2}" type="pres">
      <dgm:prSet presAssocID="{347FB4B7-7E48-4603-85F7-E39CE0CEEC8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46F7A8-33C9-4FF0-A5A4-49DF836B10C8}" type="pres">
      <dgm:prSet presAssocID="{35EB35FF-C58D-48D1-AC12-74F070C1A595}" presName="sibTrans" presStyleCnt="0"/>
      <dgm:spPr/>
    </dgm:pt>
    <dgm:pt modelId="{FC07BA53-FBA7-443E-8AEA-D79029546F70}" type="pres">
      <dgm:prSet presAssocID="{A6392361-DC57-43FE-A7EB-80FE98B18D4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1BEBC-7FDB-4859-945D-17C9048F1816}" type="pres">
      <dgm:prSet presAssocID="{FEAE0181-31B5-4E0D-A09C-85C35D201ED2}" presName="sibTrans" presStyleCnt="0"/>
      <dgm:spPr/>
    </dgm:pt>
    <dgm:pt modelId="{1FFB01FA-7AE4-48A0-9885-3BF650297D86}" type="pres">
      <dgm:prSet presAssocID="{A91B2D45-7B65-4F68-BE75-14EB78C5477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933C17-5696-42F7-A0D8-DBC182FD00B7}" type="pres">
      <dgm:prSet presAssocID="{7C94E327-E26E-41B9-842E-D8C6E5437BB2}" presName="sibTrans" presStyleCnt="0"/>
      <dgm:spPr/>
    </dgm:pt>
    <dgm:pt modelId="{77F020DE-6507-44FB-9829-AD42875547AE}" type="pres">
      <dgm:prSet presAssocID="{EB5858E3-BC25-45E9-989E-FB11F3618A3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2EC97-2459-4228-8E61-12BCE917A89F}" type="pres">
      <dgm:prSet presAssocID="{332B64A6-CB6D-464D-AF3E-4F4F83DD9666}" presName="sibTrans" presStyleCnt="0"/>
      <dgm:spPr/>
    </dgm:pt>
    <dgm:pt modelId="{E3BEEAC0-41EF-4020-9F53-23530AF0FB22}" type="pres">
      <dgm:prSet presAssocID="{5C498871-E38D-4866-BF79-1711E3FE0F9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9E8CE6-E9FE-4134-BD2B-947A7DCA4E71}" type="presOf" srcId="{A91B2D45-7B65-4F68-BE75-14EB78C5477A}" destId="{1FFB01FA-7AE4-48A0-9885-3BF650297D86}" srcOrd="0" destOrd="0" presId="urn:microsoft.com/office/officeart/2005/8/layout/default"/>
    <dgm:cxn modelId="{9B24D877-B0F6-4FEA-AD55-9851ECB282EB}" type="presOf" srcId="{347FB4B7-7E48-4603-85F7-E39CE0CEEC80}" destId="{46D0A082-8E5A-4E5B-8371-BD8CBD3F01C2}" srcOrd="0" destOrd="0" presId="urn:microsoft.com/office/officeart/2005/8/layout/default"/>
    <dgm:cxn modelId="{268748B1-998E-4E27-B0D3-A6E68343318E}" type="presOf" srcId="{5C498871-E38D-4866-BF79-1711E3FE0F99}" destId="{E3BEEAC0-41EF-4020-9F53-23530AF0FB22}" srcOrd="0" destOrd="0" presId="urn:microsoft.com/office/officeart/2005/8/layout/default"/>
    <dgm:cxn modelId="{ADFD1B08-FF28-4310-9193-6FBF84527790}" srcId="{1E0B8DDB-CEA6-4098-917E-3239211AE67B}" destId="{5C498871-E38D-4866-BF79-1711E3FE0F99}" srcOrd="4" destOrd="0" parTransId="{D6B6E5E3-D89D-4EF1-B7A3-450136AC9790}" sibTransId="{2E29ACB6-D2A6-4352-B6F4-D654B82133A4}"/>
    <dgm:cxn modelId="{D3EAE008-CC76-4EE4-9E9A-4AF154CA7416}" type="presOf" srcId="{1E0B8DDB-CEA6-4098-917E-3239211AE67B}" destId="{32E6A63B-7316-40A6-8B87-2451375A33F1}" srcOrd="0" destOrd="0" presId="urn:microsoft.com/office/officeart/2005/8/layout/default"/>
    <dgm:cxn modelId="{BC7C16F8-EB0C-4EC2-9713-056876251A68}" srcId="{1E0B8DDB-CEA6-4098-917E-3239211AE67B}" destId="{A91B2D45-7B65-4F68-BE75-14EB78C5477A}" srcOrd="2" destOrd="0" parTransId="{DCE87E1F-29A5-4BF1-A3CD-E4611511EEB0}" sibTransId="{7C94E327-E26E-41B9-842E-D8C6E5437BB2}"/>
    <dgm:cxn modelId="{F651FCED-9BFC-4EA2-8421-34260DC4CC7F}" type="presOf" srcId="{EB5858E3-BC25-45E9-989E-FB11F3618A3A}" destId="{77F020DE-6507-44FB-9829-AD42875547AE}" srcOrd="0" destOrd="0" presId="urn:microsoft.com/office/officeart/2005/8/layout/default"/>
    <dgm:cxn modelId="{571C00E3-40F7-4B84-AF5E-B3B09DC52D7A}" srcId="{1E0B8DDB-CEA6-4098-917E-3239211AE67B}" destId="{A6392361-DC57-43FE-A7EB-80FE98B18D4E}" srcOrd="1" destOrd="0" parTransId="{BFAE8D38-997F-4AB1-9BBA-C832BF4ABEC6}" sibTransId="{FEAE0181-31B5-4E0D-A09C-85C35D201ED2}"/>
    <dgm:cxn modelId="{45328962-3242-4759-8356-F67776CA2EBC}" srcId="{1E0B8DDB-CEA6-4098-917E-3239211AE67B}" destId="{347FB4B7-7E48-4603-85F7-E39CE0CEEC80}" srcOrd="0" destOrd="0" parTransId="{22B3B949-8BFC-4438-84C5-E2ABAF54C922}" sibTransId="{35EB35FF-C58D-48D1-AC12-74F070C1A595}"/>
    <dgm:cxn modelId="{54BE26BF-E351-4EA1-9A3B-617B423CA4E8}" type="presOf" srcId="{A6392361-DC57-43FE-A7EB-80FE98B18D4E}" destId="{FC07BA53-FBA7-443E-8AEA-D79029546F70}" srcOrd="0" destOrd="0" presId="urn:microsoft.com/office/officeart/2005/8/layout/default"/>
    <dgm:cxn modelId="{87AB8D6E-4E3A-4368-8BEE-1F21C7145A39}" srcId="{1E0B8DDB-CEA6-4098-917E-3239211AE67B}" destId="{EB5858E3-BC25-45E9-989E-FB11F3618A3A}" srcOrd="3" destOrd="0" parTransId="{CBBB46AC-8A86-4269-A104-41D19C824125}" sibTransId="{332B64A6-CB6D-464D-AF3E-4F4F83DD9666}"/>
    <dgm:cxn modelId="{B837333D-F6CC-4DAC-8CA7-7FB044B79993}" type="presParOf" srcId="{32E6A63B-7316-40A6-8B87-2451375A33F1}" destId="{46D0A082-8E5A-4E5B-8371-BD8CBD3F01C2}" srcOrd="0" destOrd="0" presId="urn:microsoft.com/office/officeart/2005/8/layout/default"/>
    <dgm:cxn modelId="{6D7077C6-9E72-4ED8-BA88-2E3F3E5194BC}" type="presParOf" srcId="{32E6A63B-7316-40A6-8B87-2451375A33F1}" destId="{7B46F7A8-33C9-4FF0-A5A4-49DF836B10C8}" srcOrd="1" destOrd="0" presId="urn:microsoft.com/office/officeart/2005/8/layout/default"/>
    <dgm:cxn modelId="{EC6A5866-5C89-449A-BD0F-F44EDB48E6B8}" type="presParOf" srcId="{32E6A63B-7316-40A6-8B87-2451375A33F1}" destId="{FC07BA53-FBA7-443E-8AEA-D79029546F70}" srcOrd="2" destOrd="0" presId="urn:microsoft.com/office/officeart/2005/8/layout/default"/>
    <dgm:cxn modelId="{6EF00EE7-063E-47B1-979D-CC6CC811A879}" type="presParOf" srcId="{32E6A63B-7316-40A6-8B87-2451375A33F1}" destId="{97A1BEBC-7FDB-4859-945D-17C9048F1816}" srcOrd="3" destOrd="0" presId="urn:microsoft.com/office/officeart/2005/8/layout/default"/>
    <dgm:cxn modelId="{CCFDECB3-0767-409C-AC58-F74876473E4E}" type="presParOf" srcId="{32E6A63B-7316-40A6-8B87-2451375A33F1}" destId="{1FFB01FA-7AE4-48A0-9885-3BF650297D86}" srcOrd="4" destOrd="0" presId="urn:microsoft.com/office/officeart/2005/8/layout/default"/>
    <dgm:cxn modelId="{32FD4085-FF37-438A-8401-A5183D8A6C51}" type="presParOf" srcId="{32E6A63B-7316-40A6-8B87-2451375A33F1}" destId="{56933C17-5696-42F7-A0D8-DBC182FD00B7}" srcOrd="5" destOrd="0" presId="urn:microsoft.com/office/officeart/2005/8/layout/default"/>
    <dgm:cxn modelId="{0FADF351-DD1F-414E-989F-72C5A52DE98A}" type="presParOf" srcId="{32E6A63B-7316-40A6-8B87-2451375A33F1}" destId="{77F020DE-6507-44FB-9829-AD42875547AE}" srcOrd="6" destOrd="0" presId="urn:microsoft.com/office/officeart/2005/8/layout/default"/>
    <dgm:cxn modelId="{7ABD5A0C-172F-4977-AA68-B398CD18B115}" type="presParOf" srcId="{32E6A63B-7316-40A6-8B87-2451375A33F1}" destId="{0932EC97-2459-4228-8E61-12BCE917A89F}" srcOrd="7" destOrd="0" presId="urn:microsoft.com/office/officeart/2005/8/layout/default"/>
    <dgm:cxn modelId="{C441EB10-AF6C-4B7B-822F-EB2B6FB4A86F}" type="presParOf" srcId="{32E6A63B-7316-40A6-8B87-2451375A33F1}" destId="{E3BEEAC0-41EF-4020-9F53-23530AF0FB2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33EA01-EE27-4403-89F4-B5170FB37C0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A2F733-999C-453A-A539-D14CA8708EDD}">
      <dgm:prSet/>
      <dgm:spPr/>
      <dgm:t>
        <a:bodyPr/>
        <a:lstStyle/>
        <a:p>
          <a:pPr rtl="0"/>
          <a:r>
            <a:rPr lang="ru-RU" b="1" dirty="0" smtClean="0"/>
            <a:t>Сформировать активную жизненную позицию учащихся по вопросам охраны природы своего края, собственного здоровья, здоровья окружающих</a:t>
          </a:r>
          <a:r>
            <a:rPr lang="ru-RU" dirty="0" smtClean="0"/>
            <a:t>;</a:t>
          </a:r>
          <a:endParaRPr lang="ru-RU" dirty="0"/>
        </a:p>
      </dgm:t>
    </dgm:pt>
    <dgm:pt modelId="{44316011-4009-47C8-B96B-9943321047BC}" type="parTrans" cxnId="{EF5334E8-8634-4590-8BA6-723B355A41F8}">
      <dgm:prSet/>
      <dgm:spPr/>
      <dgm:t>
        <a:bodyPr/>
        <a:lstStyle/>
        <a:p>
          <a:endParaRPr lang="ru-RU"/>
        </a:p>
      </dgm:t>
    </dgm:pt>
    <dgm:pt modelId="{33EDB120-E955-41BE-A257-A3A9C6B49853}" type="sibTrans" cxnId="{EF5334E8-8634-4590-8BA6-723B355A41F8}">
      <dgm:prSet/>
      <dgm:spPr/>
      <dgm:t>
        <a:bodyPr/>
        <a:lstStyle/>
        <a:p>
          <a:endParaRPr lang="ru-RU"/>
        </a:p>
      </dgm:t>
    </dgm:pt>
    <dgm:pt modelId="{1FE45BBE-B389-433F-9537-07E4E7BDBBB2}">
      <dgm:prSet/>
      <dgm:spPr/>
      <dgm:t>
        <a:bodyPr/>
        <a:lstStyle/>
        <a:p>
          <a:pPr rtl="0"/>
          <a:r>
            <a:rPr lang="ru-RU" b="1" dirty="0" smtClean="0"/>
            <a:t>Повысить общую экологическую культуру школьников путем реализации социально-значимых экологических проектов</a:t>
          </a:r>
          <a:r>
            <a:rPr lang="ru-RU" dirty="0" smtClean="0"/>
            <a:t>;</a:t>
          </a:r>
          <a:r>
            <a:rPr lang="en-US" dirty="0" smtClean="0"/>
            <a:t> </a:t>
          </a:r>
          <a:endParaRPr lang="ru-RU" dirty="0"/>
        </a:p>
      </dgm:t>
    </dgm:pt>
    <dgm:pt modelId="{77C17C10-CBBE-4FDA-B0D2-CB009744D706}" type="parTrans" cxnId="{6C9E0A37-3D69-460E-BDA1-6DD7B4417DD1}">
      <dgm:prSet/>
      <dgm:spPr/>
      <dgm:t>
        <a:bodyPr/>
        <a:lstStyle/>
        <a:p>
          <a:endParaRPr lang="ru-RU"/>
        </a:p>
      </dgm:t>
    </dgm:pt>
    <dgm:pt modelId="{5781CFE7-2044-4D8C-8261-70A11F38052F}" type="sibTrans" cxnId="{6C9E0A37-3D69-460E-BDA1-6DD7B4417DD1}">
      <dgm:prSet/>
      <dgm:spPr/>
      <dgm:t>
        <a:bodyPr/>
        <a:lstStyle/>
        <a:p>
          <a:endParaRPr lang="ru-RU"/>
        </a:p>
      </dgm:t>
    </dgm:pt>
    <dgm:pt modelId="{D317ED73-F15F-455E-B6BB-C1FAD40D5421}">
      <dgm:prSet/>
      <dgm:spPr/>
      <dgm:t>
        <a:bodyPr/>
        <a:lstStyle/>
        <a:p>
          <a:pPr rtl="0"/>
          <a:r>
            <a:rPr lang="ru-RU" b="1" dirty="0" smtClean="0"/>
            <a:t>На основе использования краеведческих знаний воспитывать любовь к окружающей природе, своей малой Родине, к своей Стране</a:t>
          </a:r>
          <a:r>
            <a:rPr lang="ru-RU" dirty="0" smtClean="0"/>
            <a:t>;</a:t>
          </a:r>
          <a:r>
            <a:rPr lang="en-US" dirty="0" smtClean="0"/>
            <a:t> </a:t>
          </a:r>
          <a:endParaRPr lang="ru-RU" dirty="0"/>
        </a:p>
      </dgm:t>
    </dgm:pt>
    <dgm:pt modelId="{21CE7167-F700-40A3-A723-B14F16361287}" type="parTrans" cxnId="{E373C21F-82BA-40C4-BCC7-DFB9DEDA01DF}">
      <dgm:prSet/>
      <dgm:spPr/>
      <dgm:t>
        <a:bodyPr/>
        <a:lstStyle/>
        <a:p>
          <a:endParaRPr lang="ru-RU"/>
        </a:p>
      </dgm:t>
    </dgm:pt>
    <dgm:pt modelId="{6C476F40-E8CF-4B73-8342-F51A7466415B}" type="sibTrans" cxnId="{E373C21F-82BA-40C4-BCC7-DFB9DEDA01DF}">
      <dgm:prSet/>
      <dgm:spPr/>
      <dgm:t>
        <a:bodyPr/>
        <a:lstStyle/>
        <a:p>
          <a:endParaRPr lang="ru-RU"/>
        </a:p>
      </dgm:t>
    </dgm:pt>
    <dgm:pt modelId="{7B9754FB-DEDD-46D5-BAB8-190DC96E9877}">
      <dgm:prSet/>
      <dgm:spPr/>
      <dgm:t>
        <a:bodyPr/>
        <a:lstStyle/>
        <a:p>
          <a:pPr rtl="0"/>
          <a:r>
            <a:rPr lang="ru-RU" b="1" dirty="0" smtClean="0"/>
            <a:t>Путем вовлечения учащихся в научно-исследовательскую, природоохранную, туристско-экологическую деятельность сформировать социально-зрелую, экологически грамотную, ведущую здоровый образ жизни личность каждого выпускника школы</a:t>
          </a:r>
          <a:endParaRPr lang="ru-RU" dirty="0"/>
        </a:p>
      </dgm:t>
    </dgm:pt>
    <dgm:pt modelId="{69A24CBE-9EE0-4539-9F2E-86CF0E09760C}" type="parTrans" cxnId="{97584580-E637-4D8B-AAEB-6D0328108EC4}">
      <dgm:prSet/>
      <dgm:spPr/>
      <dgm:t>
        <a:bodyPr/>
        <a:lstStyle/>
        <a:p>
          <a:endParaRPr lang="ru-RU"/>
        </a:p>
      </dgm:t>
    </dgm:pt>
    <dgm:pt modelId="{88D66B0C-BE50-402E-A72A-950A62347173}" type="sibTrans" cxnId="{97584580-E637-4D8B-AAEB-6D0328108EC4}">
      <dgm:prSet/>
      <dgm:spPr/>
      <dgm:t>
        <a:bodyPr/>
        <a:lstStyle/>
        <a:p>
          <a:endParaRPr lang="ru-RU"/>
        </a:p>
      </dgm:t>
    </dgm:pt>
    <dgm:pt modelId="{2A57BEDD-0132-464B-ABCC-EC5E0A47AFD1}" type="pres">
      <dgm:prSet presAssocID="{3C33EA01-EE27-4403-89F4-B5170FB37C0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478D29-416A-424D-91B9-BFA0C785C08A}" type="pres">
      <dgm:prSet presAssocID="{30A2F733-999C-453A-A539-D14CA8708ED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30962-9A6A-46A9-9FAB-BDB90B70478F}" type="pres">
      <dgm:prSet presAssocID="{33EDB120-E955-41BE-A257-A3A9C6B49853}" presName="sibTrans" presStyleCnt="0"/>
      <dgm:spPr/>
    </dgm:pt>
    <dgm:pt modelId="{208A5057-5029-4FF9-9A14-6F45B898E375}" type="pres">
      <dgm:prSet presAssocID="{1FE45BBE-B389-433F-9537-07E4E7BDBBB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B1424B-2607-4AD7-8427-29224C36557B}" type="pres">
      <dgm:prSet presAssocID="{5781CFE7-2044-4D8C-8261-70A11F38052F}" presName="sibTrans" presStyleCnt="0"/>
      <dgm:spPr/>
    </dgm:pt>
    <dgm:pt modelId="{14B84CD9-F189-47A3-92CA-14C32BC25CF8}" type="pres">
      <dgm:prSet presAssocID="{D317ED73-F15F-455E-B6BB-C1FAD40D542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3382C1-C2BA-469B-8D1F-0922F06A7B7F}" type="pres">
      <dgm:prSet presAssocID="{6C476F40-E8CF-4B73-8342-F51A7466415B}" presName="sibTrans" presStyleCnt="0"/>
      <dgm:spPr/>
    </dgm:pt>
    <dgm:pt modelId="{636FB95C-B03D-498F-AC30-6B87FB007A43}" type="pres">
      <dgm:prSet presAssocID="{7B9754FB-DEDD-46D5-BAB8-190DC96E987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A08FCD-BEA7-4728-8BEF-ED927429737E}" type="presOf" srcId="{30A2F733-999C-453A-A539-D14CA8708EDD}" destId="{43478D29-416A-424D-91B9-BFA0C785C08A}" srcOrd="0" destOrd="0" presId="urn:microsoft.com/office/officeart/2005/8/layout/default"/>
    <dgm:cxn modelId="{467A1EDD-AA82-4E46-9A5C-2B18EF1C4DBC}" type="presOf" srcId="{3C33EA01-EE27-4403-89F4-B5170FB37C0F}" destId="{2A57BEDD-0132-464B-ABCC-EC5E0A47AFD1}" srcOrd="0" destOrd="0" presId="urn:microsoft.com/office/officeart/2005/8/layout/default"/>
    <dgm:cxn modelId="{E373C21F-82BA-40C4-BCC7-DFB9DEDA01DF}" srcId="{3C33EA01-EE27-4403-89F4-B5170FB37C0F}" destId="{D317ED73-F15F-455E-B6BB-C1FAD40D5421}" srcOrd="2" destOrd="0" parTransId="{21CE7167-F700-40A3-A723-B14F16361287}" sibTransId="{6C476F40-E8CF-4B73-8342-F51A7466415B}"/>
    <dgm:cxn modelId="{D57BCD7C-4D42-4CED-815B-4A90D6950803}" type="presOf" srcId="{D317ED73-F15F-455E-B6BB-C1FAD40D5421}" destId="{14B84CD9-F189-47A3-92CA-14C32BC25CF8}" srcOrd="0" destOrd="0" presId="urn:microsoft.com/office/officeart/2005/8/layout/default"/>
    <dgm:cxn modelId="{EF5334E8-8634-4590-8BA6-723B355A41F8}" srcId="{3C33EA01-EE27-4403-89F4-B5170FB37C0F}" destId="{30A2F733-999C-453A-A539-D14CA8708EDD}" srcOrd="0" destOrd="0" parTransId="{44316011-4009-47C8-B96B-9943321047BC}" sibTransId="{33EDB120-E955-41BE-A257-A3A9C6B49853}"/>
    <dgm:cxn modelId="{6C9E0A37-3D69-460E-BDA1-6DD7B4417DD1}" srcId="{3C33EA01-EE27-4403-89F4-B5170FB37C0F}" destId="{1FE45BBE-B389-433F-9537-07E4E7BDBBB2}" srcOrd="1" destOrd="0" parTransId="{77C17C10-CBBE-4FDA-B0D2-CB009744D706}" sibTransId="{5781CFE7-2044-4D8C-8261-70A11F38052F}"/>
    <dgm:cxn modelId="{F003DE6D-0CE9-420E-A11F-9C77E5EBE33E}" type="presOf" srcId="{7B9754FB-DEDD-46D5-BAB8-190DC96E9877}" destId="{636FB95C-B03D-498F-AC30-6B87FB007A43}" srcOrd="0" destOrd="0" presId="urn:microsoft.com/office/officeart/2005/8/layout/default"/>
    <dgm:cxn modelId="{97584580-E637-4D8B-AAEB-6D0328108EC4}" srcId="{3C33EA01-EE27-4403-89F4-B5170FB37C0F}" destId="{7B9754FB-DEDD-46D5-BAB8-190DC96E9877}" srcOrd="3" destOrd="0" parTransId="{69A24CBE-9EE0-4539-9F2E-86CF0E09760C}" sibTransId="{88D66B0C-BE50-402E-A72A-950A62347173}"/>
    <dgm:cxn modelId="{C1825199-734B-46D1-BABF-D097814955C5}" type="presOf" srcId="{1FE45BBE-B389-433F-9537-07E4E7BDBBB2}" destId="{208A5057-5029-4FF9-9A14-6F45B898E375}" srcOrd="0" destOrd="0" presId="urn:microsoft.com/office/officeart/2005/8/layout/default"/>
    <dgm:cxn modelId="{AFD5A150-99E6-40E1-AAA3-AA7C7B2CB377}" type="presParOf" srcId="{2A57BEDD-0132-464B-ABCC-EC5E0A47AFD1}" destId="{43478D29-416A-424D-91B9-BFA0C785C08A}" srcOrd="0" destOrd="0" presId="urn:microsoft.com/office/officeart/2005/8/layout/default"/>
    <dgm:cxn modelId="{236315EF-2DC9-48B6-90C9-ABE8BF2B1754}" type="presParOf" srcId="{2A57BEDD-0132-464B-ABCC-EC5E0A47AFD1}" destId="{8B530962-9A6A-46A9-9FAB-BDB90B70478F}" srcOrd="1" destOrd="0" presId="urn:microsoft.com/office/officeart/2005/8/layout/default"/>
    <dgm:cxn modelId="{E9B3474B-F0DF-4365-A609-C0577B1383A1}" type="presParOf" srcId="{2A57BEDD-0132-464B-ABCC-EC5E0A47AFD1}" destId="{208A5057-5029-4FF9-9A14-6F45B898E375}" srcOrd="2" destOrd="0" presId="urn:microsoft.com/office/officeart/2005/8/layout/default"/>
    <dgm:cxn modelId="{535A7A17-B510-46B4-BA40-EF88152036A4}" type="presParOf" srcId="{2A57BEDD-0132-464B-ABCC-EC5E0A47AFD1}" destId="{66B1424B-2607-4AD7-8427-29224C36557B}" srcOrd="3" destOrd="0" presId="urn:microsoft.com/office/officeart/2005/8/layout/default"/>
    <dgm:cxn modelId="{B0CB1F81-EABC-4E42-80B0-8BA1CF4D200F}" type="presParOf" srcId="{2A57BEDD-0132-464B-ABCC-EC5E0A47AFD1}" destId="{14B84CD9-F189-47A3-92CA-14C32BC25CF8}" srcOrd="4" destOrd="0" presId="urn:microsoft.com/office/officeart/2005/8/layout/default"/>
    <dgm:cxn modelId="{9FAC5960-72EA-4648-9DF7-E28982F422C6}" type="presParOf" srcId="{2A57BEDD-0132-464B-ABCC-EC5E0A47AFD1}" destId="{633382C1-C2BA-469B-8D1F-0922F06A7B7F}" srcOrd="5" destOrd="0" presId="urn:microsoft.com/office/officeart/2005/8/layout/default"/>
    <dgm:cxn modelId="{403BC31F-FC99-405A-AD48-E2439CDECE15}" type="presParOf" srcId="{2A57BEDD-0132-464B-ABCC-EC5E0A47AFD1}" destId="{636FB95C-B03D-498F-AC30-6B87FB007A4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57F87-5CFC-4EBE-9036-732081540338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36A0B-0FFD-4F9F-B7D1-72777D4AFC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432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onoki.ru/search/%D0%BA%D0%BB%D0%B8%D0%BC%D0%B0%D1%82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popular/edu/" TargetMode="External"/><Relationship Id="rId2" Type="http://schemas.openxmlformats.org/officeDocument/2006/relationships/hyperlink" Target="http://www.referent.ru/1/78524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139952" y="4077072"/>
            <a:ext cx="4608512" cy="2448272"/>
          </a:xfrm>
        </p:spPr>
        <p:txBody>
          <a:bodyPr/>
          <a:lstStyle/>
          <a:p>
            <a:r>
              <a:rPr lang="ru-RU" b="1" dirty="0">
                <a:latin typeface="+mj-lt"/>
              </a:rPr>
              <a:t>Автор: О.А. Агафонова,  учитель биологии МАОУ </a:t>
            </a:r>
            <a:r>
              <a:rPr lang="en-US" b="1" dirty="0" smtClean="0">
                <a:latin typeface="+mj-lt"/>
              </a:rPr>
              <a:t>«</a:t>
            </a:r>
            <a:r>
              <a:rPr lang="ru-RU" b="1" dirty="0" smtClean="0">
                <a:latin typeface="+mj-lt"/>
              </a:rPr>
              <a:t>СОШ</a:t>
            </a:r>
            <a:r>
              <a:rPr lang="ru-RU" b="1" dirty="0">
                <a:latin typeface="+mj-lt"/>
              </a:rPr>
              <a:t>№1</a:t>
            </a:r>
            <a:r>
              <a:rPr lang="en-US" b="1" dirty="0">
                <a:latin typeface="+mj-lt"/>
              </a:rPr>
              <a:t>» ,                             </a:t>
            </a:r>
            <a:endParaRPr lang="ru-RU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</a:t>
            </a:r>
            <a:r>
              <a:rPr lang="ru-RU" b="1" dirty="0">
                <a:latin typeface="+mj-lt"/>
              </a:rPr>
              <a:t>г. </a:t>
            </a:r>
            <a:r>
              <a:rPr lang="ru-RU" b="1" dirty="0" smtClean="0">
                <a:latin typeface="+mj-lt"/>
              </a:rPr>
              <a:t>Петропавловск-Камчатский</a:t>
            </a:r>
            <a:endParaRPr lang="ru-RU" b="1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i="1" dirty="0"/>
              <a:t>Экологическое воспитание учащихся в условиях введения ФГОС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  <a:ea typeface="SimSun" pitchFamily="2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584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+mj-lt"/>
              </a:rPr>
              <a:t>Известно, что у детей школьного возраста </a:t>
            </a:r>
            <a:r>
              <a:rPr lang="ru-RU" sz="2400" dirty="0" err="1">
                <a:latin typeface="+mj-lt"/>
              </a:rPr>
              <a:t>имеетcя</a:t>
            </a:r>
            <a:r>
              <a:rPr lang="ru-RU" sz="2400" dirty="0">
                <a:latin typeface="+mj-lt"/>
              </a:rPr>
              <a:t> определенный интерес к окружающей их природе, но он еще не прочен и ограничен. В процессе проектной деятельности познавательный интерес детей начинает выступать движущей силой в поисках ответов на многие вопросы, появляется желание больше узнать, развивать активность и умственную деятельность. Острота современных экологических проблем выдвинула перед педагогами задачу </a:t>
            </a:r>
            <a:r>
              <a:rPr lang="ru-RU" sz="2400" dirty="0" err="1">
                <a:latin typeface="+mj-lt"/>
              </a:rPr>
              <a:t>воcпитания</a:t>
            </a:r>
            <a:r>
              <a:rPr lang="ru-RU" sz="2400" dirty="0">
                <a:latin typeface="+mj-lt"/>
              </a:rPr>
              <a:t> молодого поколения в духе бережного, ответственного отношения к ней, способного решать вопросы рационального природопользования, защиты и возобновления природных богатств. Нравственно-экологическое воспитание личности начинается на обыкновенном школьном уроке и продолжается во внеурочной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427940450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Моя работа по экологическому воспитанию на уроках биологии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395536" y="1412776"/>
          <a:ext cx="8352928" cy="4893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4473806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Формы исследовательской деятельности школьников</a:t>
            </a:r>
            <a:endParaRPr lang="ru-RU" sz="32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12450877"/>
              </p:ext>
            </p:extLst>
          </p:nvPr>
        </p:nvGraphicFramePr>
        <p:xfrm>
          <a:off x="323528" y="1268760"/>
          <a:ext cx="8640960" cy="4832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951849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-495151"/>
            <a:ext cx="8712968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2400" dirty="0" smtClean="0">
                <a:latin typeface="+mj-lt"/>
              </a:rPr>
              <a:t>Использование </a:t>
            </a:r>
            <a:r>
              <a:rPr lang="ru-RU" sz="2400" dirty="0">
                <a:latin typeface="+mj-lt"/>
              </a:rPr>
              <a:t>новых информационных технологий в процессе обучения позволяет добиться качественно более высокого уровня наглядности уроков, в том числе и биологии. Значительно расширяет возможности активизации деятельности школьников, а непрерывная обратная связь оживляет учебный процесс, способствует повышению его динамизма, что, в конечном счете, ведет к формированию положительного отношения учащихся к изучаемому материалу. </a:t>
            </a:r>
            <a:br>
              <a:rPr lang="ru-RU" sz="2400" dirty="0">
                <a:latin typeface="+mj-lt"/>
              </a:rPr>
            </a:br>
            <a:r>
              <a:rPr lang="ru-RU" sz="2400" dirty="0">
                <a:latin typeface="+mj-lt"/>
              </a:rPr>
              <a:t>Широкая информационная сеть обеспечивает детям получения ранее не доступных знаний по экологии и биологии.</a:t>
            </a:r>
          </a:p>
          <a:p>
            <a:r>
              <a:rPr lang="ru-RU" sz="2400" dirty="0">
                <a:latin typeface="+mj-lt"/>
              </a:rPr>
              <a:t>Во всех Камчатских школах уделяется большое внимание изучению природы полуострова. Так называемый региональный компонент</a:t>
            </a:r>
            <a:r>
              <a:rPr lang="en-US" sz="2400" dirty="0">
                <a:latin typeface="+mj-lt"/>
              </a:rPr>
              <a:t> — </a:t>
            </a:r>
            <a:r>
              <a:rPr lang="ru-RU" sz="2400" dirty="0">
                <a:latin typeface="+mj-lt"/>
              </a:rPr>
              <a:t>обязательная часть образовательной программы. Дети с</a:t>
            </a:r>
            <a:r>
              <a:rPr lang="en-US" sz="2400" dirty="0">
                <a:latin typeface="+mj-lt"/>
              </a:rPr>
              <a:t> </a:t>
            </a:r>
            <a:r>
              <a:rPr lang="ru-RU" sz="2400" dirty="0">
                <a:latin typeface="+mj-lt"/>
              </a:rPr>
              <a:t>удовольствием читают и</a:t>
            </a:r>
            <a:r>
              <a:rPr lang="en-US" sz="2400" dirty="0">
                <a:latin typeface="+mj-lt"/>
              </a:rPr>
              <a:t> </a:t>
            </a:r>
            <a:r>
              <a:rPr lang="ru-RU" sz="2400" dirty="0">
                <a:latin typeface="+mj-lt"/>
              </a:rPr>
              <a:t>пишут о</a:t>
            </a:r>
            <a:r>
              <a:rPr lang="en-US" sz="2400" dirty="0">
                <a:latin typeface="+mj-lt"/>
              </a:rPr>
              <a:t> </a:t>
            </a:r>
            <a:r>
              <a:rPr lang="ru-RU" sz="2400" dirty="0">
                <a:latin typeface="+mj-lt"/>
              </a:rPr>
              <a:t>животных, 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hlinkClick r:id="rId2"/>
              </a:rPr>
              <a:t>климате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hlinkClick r:id="rId2"/>
              </a:rPr>
              <a:t>, 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hlinkClick r:id="rId2"/>
              </a:rPr>
              <a:t>растениях и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hlinkClick r:id="rId2"/>
              </a:rPr>
              <a:t> 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hlinkClick r:id="rId2"/>
              </a:rPr>
              <a:t>ландшафте многоликого края вулканов и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hlinkClick r:id="rId2"/>
              </a:rPr>
              <a:t> 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hlinkClick r:id="rId2"/>
              </a:rPr>
              <a:t>горячих источников и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hlinkClick r:id="rId2"/>
              </a:rPr>
              <a:t> 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hlinkClick r:id="rId2"/>
              </a:rPr>
              <a:t>участвуют в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hlinkClick r:id="rId2"/>
              </a:rPr>
              <a:t> 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hlinkClick r:id="rId2"/>
              </a:rPr>
              <a:t>практических занятиях на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hlinkClick r:id="rId2"/>
              </a:rPr>
              <a:t> 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hlinkClick r:id="rId2"/>
              </a:rPr>
              <a:t>свежем воздухе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70448201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-4788634"/>
            <a:ext cx="8820472" cy="1172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400" dirty="0" smtClean="0">
                <a:latin typeface="+mj-lt"/>
              </a:rPr>
              <a:t>Актуальность </a:t>
            </a:r>
            <a:r>
              <a:rPr lang="ru-RU" sz="2400" dirty="0">
                <a:latin typeface="+mj-lt"/>
              </a:rPr>
              <a:t>взаимодействия общества и природной среды выдвинула школой задачу формирования у детей ответственного отношения к природе. Педагоги и родители осознают важность обучения школьников правилам поведения в природе. И чем раньше начинается работа по экологическому воспитанию учащихся, тем большим будет ее педагогическая результативность. При этом в тесной взаимосвязи должны выступать все формы и виды учебной и внеклассной деятельности детей. </a:t>
            </a:r>
            <a:br>
              <a:rPr lang="ru-RU" sz="2400" dirty="0">
                <a:latin typeface="+mj-lt"/>
              </a:rPr>
            </a:br>
            <a:r>
              <a:rPr lang="ru-RU" sz="2400" dirty="0">
                <a:latin typeface="+mj-lt"/>
              </a:rPr>
              <a:t>Основные причины </a:t>
            </a:r>
            <a:r>
              <a:rPr lang="ru-RU" sz="2400" dirty="0" err="1">
                <a:latin typeface="+mj-lt"/>
              </a:rPr>
              <a:t>малоэффективности</a:t>
            </a:r>
            <a:r>
              <a:rPr lang="ru-RU" sz="2400" dirty="0">
                <a:latin typeface="+mj-lt"/>
              </a:rPr>
              <a:t> кроются в том, что конечная цель экологического образования – ответственное отношение к окружающей среде – сложное комплексное образование, и в связи с этим, один учебный предмет, формирующий в основном естественно-научные знания по биологической экологии, справится с формированием многогранного отношения младших школьников к природной и социальной среде не может. </a:t>
            </a:r>
            <a:br>
              <a:rPr lang="ru-RU" sz="2400" dirty="0">
                <a:latin typeface="+mj-lt"/>
              </a:rPr>
            </a:br>
            <a:r>
              <a:rPr lang="en-US" sz="2400" dirty="0">
                <a:latin typeface="+mj-lt"/>
              </a:rPr>
              <a:t> 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3914095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-1187648"/>
            <a:ext cx="8856984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2000" dirty="0" smtClean="0">
                <a:latin typeface="+mj-lt"/>
              </a:rPr>
              <a:t>Проблема </a:t>
            </a:r>
            <a:r>
              <a:rPr lang="ru-RU" sz="2000" dirty="0">
                <a:latin typeface="+mj-lt"/>
              </a:rPr>
              <a:t>экологического воспитания и образования существовала, и будет существовать на протяжении развития общества. Правильное экологическое воспитание позволит в дальнейшем предотвратить многие экологические проблемы человечества. Именно в школьном возрасте ребенок получает основы систематических знаний; здесь формируются и развиваются особенности его характера, воли, нравственного облика. Если в воспитании детей упущено что-то существенное, то эти пробелы появятся позже и не останутся незамеченными. Постановка цели и задач экологического воспитания позволила определить содержание воспитательного процесса. Выделены основные этапы сущности процесса воспитания, тенденции и формы экологического воспитания. Для каждой формы выделены основные критерии эффективности: массовость, стабильность, умение применять экологические знания. Показателями воспитанной личности служат: экологические знания, умения, практические результаты, которые выражаются в выполнении учащимися общественно-полезной работы по охране природы. И все это в огромной мере можно формировать в процессе обучения биологии.</a:t>
            </a:r>
          </a:p>
        </p:txBody>
      </p:sp>
    </p:spTree>
    <p:extLst>
      <p:ext uri="{BB962C8B-B14F-4D97-AF65-F5344CB8AC3E}">
        <p14:creationId xmlns:p14="http://schemas.microsoft.com/office/powerpoint/2010/main" val="1370546465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72816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+mj-lt"/>
              </a:rPr>
              <a:t>Организовать систему работы по воспитанию экологической культуры школьников в урочной и внеурочной работе по </a:t>
            </a:r>
            <a:r>
              <a:rPr lang="ru-RU" sz="2800" b="1" dirty="0" smtClean="0">
                <a:solidFill>
                  <a:srgbClr val="00B050"/>
                </a:solidFill>
                <a:latin typeface="+mj-lt"/>
              </a:rPr>
              <a:t>биологии</a:t>
            </a:r>
            <a:r>
              <a:rPr lang="en-US" sz="2800" b="1" dirty="0">
                <a:solidFill>
                  <a:srgbClr val="00B050"/>
                </a:solidFill>
                <a:latin typeface="+mj-lt"/>
              </a:rPr>
              <a:t>     </a:t>
            </a:r>
            <a:endParaRPr lang="ru-RU" sz="2800" b="1" dirty="0">
              <a:solidFill>
                <a:srgbClr val="00B050"/>
              </a:solidFill>
              <a:latin typeface="+mj-lt"/>
            </a:endParaRPr>
          </a:p>
        </p:txBody>
      </p:sp>
      <p:pic>
        <p:nvPicPr>
          <p:cNvPr id="3074" name="Picture 2" descr="http://im0-tub-ru.yandex.net/i?id=144317550-08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813690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10928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Задачи:</a:t>
            </a:r>
            <a:r>
              <a:rPr lang="en-US" b="1" dirty="0"/>
              <a:t> 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379126317"/>
              </p:ext>
            </p:extLst>
          </p:nvPr>
        </p:nvGraphicFramePr>
        <p:xfrm>
          <a:off x="467544" y="908720"/>
          <a:ext cx="8280920" cy="5190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0442310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618040" cy="922114"/>
          </a:xfrm>
        </p:spPr>
        <p:txBody>
          <a:bodyPr/>
          <a:lstStyle/>
          <a:p>
            <a:r>
              <a:rPr lang="ru-RU" b="1" dirty="0"/>
              <a:t>Библиографический список</a:t>
            </a:r>
            <a:r>
              <a:rPr lang="ru-RU" b="1" dirty="0" smtClean="0"/>
              <a:t>:&gt;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052736"/>
            <a:ext cx="84969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sz="2000" dirty="0">
                <a:latin typeface="+mj-lt"/>
              </a:rPr>
              <a:t>Вопросы экологического образования и воспитания в учебно-воспитательных учреждениях Московской области / сборник документов с конференции/- 2005г.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err="1">
                <a:latin typeface="+mj-lt"/>
              </a:rPr>
              <a:t>Захлебный</a:t>
            </a:r>
            <a:r>
              <a:rPr lang="ru-RU" sz="2000" dirty="0">
                <a:latin typeface="+mj-lt"/>
              </a:rPr>
              <a:t> А.Н., </a:t>
            </a:r>
            <a:r>
              <a:rPr lang="ru-RU" sz="2000" dirty="0" err="1">
                <a:latin typeface="+mj-lt"/>
              </a:rPr>
              <a:t>Суравегина</a:t>
            </a:r>
            <a:r>
              <a:rPr lang="ru-RU" sz="2000" dirty="0">
                <a:latin typeface="+mj-lt"/>
              </a:rPr>
              <a:t> И.Т. Экологическое образование школьников во внеклассной работе. М.: Просвещение 1984г.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err="1">
                <a:latin typeface="+mj-lt"/>
              </a:rPr>
              <a:t>Рюкбейль</a:t>
            </a:r>
            <a:r>
              <a:rPr lang="ru-RU" sz="2000" dirty="0">
                <a:latin typeface="+mj-lt"/>
              </a:rPr>
              <a:t> Д.А. Экология и мировоззрение/ программа по экологическому воспитанию и образованию/ - М.: ИСАР, 1999г.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>
                <a:latin typeface="+mj-lt"/>
              </a:rPr>
              <a:t>Федеральный закон №7-ФЗ от 10 января 2002 г. </a:t>
            </a:r>
            <a:r>
              <a:rPr lang="en-US" sz="2000" dirty="0">
                <a:latin typeface="+mj-lt"/>
              </a:rPr>
              <a:t>«</a:t>
            </a:r>
            <a:r>
              <a:rPr lang="ru-RU" sz="2000" dirty="0">
                <a:latin typeface="+mj-lt"/>
              </a:rPr>
              <a:t>Об охране окружающей среды</a:t>
            </a:r>
            <a:r>
              <a:rPr lang="en-US" sz="2000" dirty="0">
                <a:latin typeface="+mj-lt"/>
              </a:rPr>
              <a:t>» (</a:t>
            </a:r>
            <a:r>
              <a:rPr lang="ru-RU" sz="2000" dirty="0">
                <a:latin typeface="+mj-lt"/>
              </a:rPr>
              <a:t>Электронный ресурс) </a:t>
            </a:r>
            <a:r>
              <a:rPr lang="en-US" sz="2000" u="sng" dirty="0">
                <a:latin typeface="+mj-lt"/>
                <a:hlinkClick r:id="rId2"/>
              </a:rPr>
              <a:t>http://www.referent.ru/1/78524.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2000" dirty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Федеральный закон </a:t>
            </a:r>
            <a:r>
              <a:rPr lang="en-US" sz="2000" dirty="0">
                <a:latin typeface="+mj-lt"/>
              </a:rPr>
              <a:t>«</a:t>
            </a:r>
            <a:r>
              <a:rPr lang="ru-RU" sz="2000" dirty="0">
                <a:latin typeface="+mj-lt"/>
              </a:rPr>
              <a:t>Об образовании</a:t>
            </a:r>
            <a:r>
              <a:rPr lang="en-US" sz="2000" dirty="0">
                <a:latin typeface="+mj-lt"/>
              </a:rPr>
              <a:t>» (30 </a:t>
            </a:r>
            <a:r>
              <a:rPr lang="ru-RU" sz="2000" dirty="0">
                <a:latin typeface="+mj-lt"/>
              </a:rPr>
              <a:t>июня 1992 г.) от 10.07.1992 №3266-1. (Электронный ресурс) </a:t>
            </a:r>
            <a:r>
              <a:rPr lang="ru-RU" sz="2000" u="sng" dirty="0">
                <a:latin typeface="+mj-lt"/>
                <a:hlinkClick r:id="rId3"/>
              </a:rPr>
              <a:t>http://www.consultant.ru/popular/edu/</a:t>
            </a:r>
            <a:r>
              <a:rPr lang="en-US" sz="2000" u="sng" dirty="0">
                <a:latin typeface="+mj-lt"/>
                <a:hlinkClick r:id="rId3"/>
              </a:rPr>
              <a:t>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>
                <a:latin typeface="+mj-lt"/>
              </a:rPr>
              <a:t>Федеральный государственный образовательный стандарт среднего (полного) общего образования , ФГОС, стандарт старшей школы.</a:t>
            </a:r>
            <a:r>
              <a:rPr lang="en-US" sz="2000" dirty="0">
                <a:latin typeface="+mj-lt"/>
              </a:rPr>
              <a:t> … </a:t>
            </a:r>
            <a:r>
              <a:rPr lang="ru-RU" sz="2000" dirty="0">
                <a:latin typeface="+mj-lt"/>
              </a:rPr>
              <a:t>Старшая школа. 10-11 классы. Утвержден приказом </a:t>
            </a:r>
            <a:r>
              <a:rPr lang="ru-RU" sz="2000" dirty="0" err="1">
                <a:latin typeface="+mj-lt"/>
              </a:rPr>
              <a:t>Минобрнауки</a:t>
            </a:r>
            <a:r>
              <a:rPr lang="ru-RU" sz="2000" dirty="0">
                <a:latin typeface="+mj-lt"/>
              </a:rPr>
              <a:t> России от 17 апреля 2012 г. № 413.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>
                <a:latin typeface="+mj-lt"/>
              </a:rPr>
              <a:t>Экологическая доктрина России // Использование и охрана природных ресурсов, 2001, № 6. С. 101-108.</a:t>
            </a:r>
          </a:p>
        </p:txBody>
      </p:sp>
    </p:spTree>
    <p:extLst>
      <p:ext uri="{BB962C8B-B14F-4D97-AF65-F5344CB8AC3E}">
        <p14:creationId xmlns:p14="http://schemas.microsoft.com/office/powerpoint/2010/main" val="446947646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76672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+mj-lt"/>
              </a:rPr>
              <a:t>Важность экологического образования в школьных учреждениях подтверждается необходимостью включения основ экологических знаний в федеральные государственные стандарты основного общего образования согласно указу Президента РФ (№ 889 от 4 июня 2008 г.), а также в документе </a:t>
            </a:r>
            <a:r>
              <a:rPr lang="en-US" sz="2800" dirty="0">
                <a:latin typeface="+mj-lt"/>
              </a:rPr>
              <a:t>«</a:t>
            </a:r>
            <a:r>
              <a:rPr lang="ru-RU" sz="2800" dirty="0">
                <a:latin typeface="+mj-lt"/>
              </a:rPr>
              <a:t>Основы государственной политики в области экологического развития Российской Федерации на период до 2030 года</a:t>
            </a:r>
            <a:r>
              <a:rPr lang="en-US" sz="2800" dirty="0">
                <a:latin typeface="+mj-lt"/>
              </a:rPr>
              <a:t>» (</a:t>
            </a:r>
            <a:r>
              <a:rPr lang="ru-RU" sz="2800" dirty="0">
                <a:latin typeface="+mj-lt"/>
              </a:rPr>
              <a:t>от 30 апреля 2012 г</a:t>
            </a:r>
            <a:r>
              <a:rPr lang="ru-RU" sz="2800" dirty="0" smtClean="0">
                <a:latin typeface="+mj-lt"/>
              </a:rPr>
              <a:t>.)</a:t>
            </a:r>
            <a:endParaRPr lang="ru-RU" sz="2800" dirty="0">
              <a:latin typeface="+mj-lt"/>
            </a:endParaRPr>
          </a:p>
        </p:txBody>
      </p:sp>
      <p:pic>
        <p:nvPicPr>
          <p:cNvPr id="4098" name="Picture 2" descr="http://im7-tub-ru.yandex.net/i?id=486440169-21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437112"/>
            <a:ext cx="2592288" cy="230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818253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5846"/>
            <a:ext cx="77048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+mj-lt"/>
              </a:rPr>
              <a:t>Экологическое образование – это процесс, продолжающийся на протяжении всей жизни, начиная с раннего детства до получения высшего образования и образования для взрослых, и выходит за пределы формального образования. Поскольку система ценностей, образ жизни и жизненные установки формируются в раннем возрасте, особое значение приобретает образование для </a:t>
            </a:r>
            <a:r>
              <a:rPr lang="ru-RU" sz="2400" dirty="0" smtClean="0">
                <a:latin typeface="+mj-lt"/>
              </a:rPr>
              <a:t>детей</a:t>
            </a:r>
            <a:endParaRPr lang="ru-RU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Российские общеобразовательные учреждения призваны просвещать учащихся по вопросам окружающей среды, воспитывать ответственное отношение и заинтересованность, обеспечить создание целостной системы экологического менеджмента школ, стимулировать учащихся активно участвовать в практических шагах по сокращению негативного экологического воздействия </a:t>
            </a:r>
            <a:r>
              <a:rPr lang="ru-RU" sz="2400" dirty="0" smtClean="0">
                <a:latin typeface="+mj-lt"/>
              </a:rPr>
              <a:t>школы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948503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-495151"/>
            <a:ext cx="871296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400" dirty="0" smtClean="0">
                <a:latin typeface="+mj-lt"/>
              </a:rPr>
              <a:t>В </a:t>
            </a:r>
            <a:r>
              <a:rPr lang="ru-RU" sz="2400" dirty="0">
                <a:latin typeface="+mj-lt"/>
              </a:rPr>
              <a:t>федеральных государственных образовательных стандартах общего образования заложены основные требования к результатам экологической подготовки учащихся. Так, на уровне начальной школы (предметная область </a:t>
            </a:r>
            <a:r>
              <a:rPr lang="en-US" sz="2400" dirty="0">
                <a:latin typeface="+mj-lt"/>
              </a:rPr>
              <a:t>«</a:t>
            </a:r>
            <a:r>
              <a:rPr lang="ru-RU" sz="2400" dirty="0">
                <a:latin typeface="+mj-lt"/>
              </a:rPr>
              <a:t>Окружающий мир (обществознание и естествознание</a:t>
            </a:r>
            <a:r>
              <a:rPr lang="en-US" sz="2400" dirty="0">
                <a:latin typeface="+mj-lt"/>
              </a:rPr>
              <a:t>») </a:t>
            </a:r>
            <a:r>
              <a:rPr lang="ru-RU" sz="2400" dirty="0">
                <a:latin typeface="+mj-lt"/>
              </a:rPr>
              <a:t>предусматривается воспитание уважительного отношения к природе страны, осознание целостности окружающего мира, освоение основ экологической грамотности, элементарных правил нравственного поведения в мире природы и людей, норм </a:t>
            </a:r>
            <a:r>
              <a:rPr lang="ru-RU" sz="2400" dirty="0" err="1">
                <a:latin typeface="+mj-lt"/>
              </a:rPr>
              <a:t>здоровьесберегающего</a:t>
            </a:r>
            <a:r>
              <a:rPr lang="ru-RU" sz="2400" dirty="0">
                <a:latin typeface="+mj-lt"/>
              </a:rPr>
              <a:t> поведения в природной и социальной </a:t>
            </a:r>
            <a:r>
              <a:rPr lang="ru-RU" sz="2400" dirty="0" smtClean="0">
                <a:latin typeface="+mj-lt"/>
              </a:rPr>
              <a:t>среде</a:t>
            </a:r>
            <a:endParaRPr lang="ru-RU" sz="2400" dirty="0">
              <a:latin typeface="+mj-lt"/>
            </a:endParaRPr>
          </a:p>
          <a:p>
            <a:r>
              <a:rPr lang="ru-RU" sz="2400" dirty="0">
                <a:latin typeface="+mj-lt"/>
              </a:rPr>
              <a:t>В основной школе в предметной области </a:t>
            </a:r>
            <a:r>
              <a:rPr lang="en-US" sz="2400" dirty="0">
                <a:latin typeface="+mj-lt"/>
              </a:rPr>
              <a:t>«</a:t>
            </a:r>
            <a:r>
              <a:rPr lang="ru-RU" sz="2400" dirty="0">
                <a:latin typeface="+mj-lt"/>
              </a:rPr>
              <a:t>Естественнонаучные предметы</a:t>
            </a:r>
            <a:r>
              <a:rPr lang="en-US" sz="2400" dirty="0">
                <a:latin typeface="+mj-lt"/>
              </a:rPr>
              <a:t>» (</a:t>
            </a:r>
            <a:r>
              <a:rPr lang="ru-RU" sz="2400" dirty="0">
                <a:latin typeface="+mj-lt"/>
              </a:rPr>
              <a:t>биология, физика, химия) закладывается воспитание ответственного и бережного отношения к окружающей среде; овладение </a:t>
            </a:r>
            <a:r>
              <a:rPr lang="ru-RU" sz="2400" dirty="0" err="1">
                <a:latin typeface="+mj-lt"/>
              </a:rPr>
              <a:t>экосистемной</a:t>
            </a:r>
            <a:r>
              <a:rPr lang="ru-RU" sz="2400" dirty="0">
                <a:latin typeface="+mj-lt"/>
              </a:rPr>
              <a:t> познавательной моделью и ее применение в целях прогноза экологических рисков для здоровья людей, безопасности жизни, качества окружающей среды; осознание значимости концепции устойчивого </a:t>
            </a:r>
            <a:r>
              <a:rPr lang="ru-RU" sz="2400" dirty="0" smtClean="0">
                <a:latin typeface="+mj-lt"/>
              </a:rPr>
              <a:t>развития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351051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89844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+mj-lt"/>
              </a:rPr>
              <a:t>В современных условиях школа и затем вуз были и остаются основными источниками получения знаний, в том числе и экологических, а учитель и преподаватель являются носителями знаний и наставниками</a:t>
            </a:r>
          </a:p>
          <a:p>
            <a:r>
              <a:rPr lang="ru-RU" sz="2400" dirty="0">
                <a:latin typeface="+mj-lt"/>
              </a:rPr>
              <a:t>Сегодня качество экологического образования в значительной степени зависит от доступа к информационным и коммуникационным технологиями  такой подход предоставляет учащимся наибольшие возможности обсуждать и понимать социальные, политические, экономические и экологические проблемы. В современных условиях обеспечить эффективный образовательный процесс другими способами невозможно.</a:t>
            </a:r>
          </a:p>
        </p:txBody>
      </p:sp>
    </p:spTree>
    <p:extLst>
      <p:ext uri="{BB962C8B-B14F-4D97-AF65-F5344CB8AC3E}">
        <p14:creationId xmlns:p14="http://schemas.microsoft.com/office/powerpoint/2010/main" val="3466486173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51344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+mj-lt"/>
              </a:rPr>
              <a:t>Уникальной особенностью является возможность включения в социально-значимую деятельность по содействию решению экологических проблем родителей. Это создает условия для получения жизненно важных знаний и умений в области безопасного взаимодействия с окружающей средой, информации о деятельности школы, возможность участия в совместных мероприятиях вместе с детьми, способствующих сплочению семьи, что в свою очередь положительно влияет на восприятие в социуме образовательного учреждения. При этом формируется детско-взрослое сообщество, связанное едиными целями, задачами, направленными на личностный рост и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3772137235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+mj-lt"/>
              </a:rPr>
              <a:t>Э</a:t>
            </a:r>
            <a:r>
              <a:rPr lang="ru-RU" sz="2400" dirty="0" smtClean="0">
                <a:latin typeface="+mj-lt"/>
              </a:rPr>
              <a:t>кологическое </a:t>
            </a:r>
            <a:r>
              <a:rPr lang="ru-RU" sz="2400" dirty="0">
                <a:latin typeface="+mj-lt"/>
              </a:rPr>
              <a:t>образование - это непрерывный процесс обучения, самообразования, накопления опыта и развития личности, направленный на формирование ценностных ориентаций, норм поведения и получение специальных знаний по охране окружающей природной среды и природопользованию, реализуемых в экологически грамотной деятельности. </a:t>
            </a:r>
          </a:p>
        </p:txBody>
      </p:sp>
      <p:pic>
        <p:nvPicPr>
          <p:cNvPr id="1026" name="Picture 2" descr="http://enviroconsult-bg.com/index_htm_files/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56992"/>
            <a:ext cx="3528392" cy="314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907237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584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+mj-lt"/>
              </a:rPr>
              <a:t>Человек взаимодействует со своей окружающей средой и оказывает на нее влияние в течение всей своей жизни. Поэтому и экологическое воспитание - это обучение на протяжении всей жизни, и, таким образом, касается не только детей и молодежи. Взрослый человек также нуждается в пространстве для размышлений для определения базы ценностей и образного восприятия воздействий со стороны его деятельности. Экологическое воспитание – это целенаправленный процесс. В зависимости от целевой группы и ее возраста, экологическое воспитание осуществляется различными методами, в разной среде деятельности и, учитывая разных учащихся. Экологическое воспитание затрагивает человека во всех сферах жизни - как в его увлечениях, так и дома, на работе и в свободном времяпрепровождении.</a:t>
            </a:r>
          </a:p>
        </p:txBody>
      </p:sp>
    </p:spTree>
    <p:extLst>
      <p:ext uri="{BB962C8B-B14F-4D97-AF65-F5344CB8AC3E}">
        <p14:creationId xmlns:p14="http://schemas.microsoft.com/office/powerpoint/2010/main" val="1649040605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89844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+mj-lt"/>
              </a:rPr>
              <a:t>В новых ФГОС особое внимание </a:t>
            </a:r>
            <a:r>
              <a:rPr lang="ru-RU" sz="2400" dirty="0" err="1">
                <a:latin typeface="+mj-lt"/>
              </a:rPr>
              <a:t>уделяетcя</a:t>
            </a:r>
            <a:r>
              <a:rPr lang="ru-RU" sz="2400" dirty="0">
                <a:latin typeface="+mj-lt"/>
              </a:rPr>
              <a:t> методу проектов как решающему фактору в формировании у ребёнка умения </a:t>
            </a:r>
            <a:r>
              <a:rPr lang="ru-RU" sz="2400" dirty="0" err="1">
                <a:latin typeface="+mj-lt"/>
              </a:rPr>
              <a:t>учитьcя</a:t>
            </a:r>
            <a:r>
              <a:rPr lang="ru-RU" sz="2400" dirty="0">
                <a:latin typeface="+mj-lt"/>
              </a:rPr>
              <a:t>. Необходимость </a:t>
            </a:r>
            <a:r>
              <a:rPr lang="ru-RU" sz="2400" dirty="0" err="1">
                <a:latin typeface="+mj-lt"/>
              </a:rPr>
              <a:t>иcпользования</a:t>
            </a:r>
            <a:r>
              <a:rPr lang="ru-RU" sz="2400" dirty="0">
                <a:latin typeface="+mj-lt"/>
              </a:rPr>
              <a:t> метода проектов обуславливается не только тем, что дети хотят больше узнать о природе. Ее цели шире, она позволяет углублять и применять на практике знания предусмотренные программой, развивать интерес к предмету, умение и желание самостоятельно приобретать знания. При вовлечении младших школьников в проектную деятельность появляется больше возможностей для поддержания развития и закрепления познавательных интересов детей, удовлетворения любопытности</a:t>
            </a:r>
          </a:p>
        </p:txBody>
      </p:sp>
    </p:spTree>
    <p:extLst>
      <p:ext uri="{BB962C8B-B14F-4D97-AF65-F5344CB8AC3E}">
        <p14:creationId xmlns:p14="http://schemas.microsoft.com/office/powerpoint/2010/main" val="869205892"/>
      </p:ext>
    </p:extLst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1598</TotalTime>
  <Words>1400</Words>
  <Application>Microsoft Office PowerPoint</Application>
  <PresentationFormat>Экран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Справедливость</vt:lpstr>
      <vt:lpstr>Экологическое воспитание учащихся в условиях введения ФГОС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Моя работа по экологическому воспитанию на уроках биологии</vt:lpstr>
      <vt:lpstr>Формы исследовательской деятельности школьников</vt:lpstr>
      <vt:lpstr>Презентация PowerPoint</vt:lpstr>
      <vt:lpstr>Презентация PowerPoint</vt:lpstr>
      <vt:lpstr>Презентация PowerPoint</vt:lpstr>
      <vt:lpstr>Цель:</vt:lpstr>
      <vt:lpstr>Задачи: </vt:lpstr>
      <vt:lpstr>Библиографический список:&gt;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органов зрения человека.</dc:title>
  <dc:creator>Konstantin</dc:creator>
  <cp:lastModifiedBy>user</cp:lastModifiedBy>
  <cp:revision>105</cp:revision>
  <dcterms:created xsi:type="dcterms:W3CDTF">2014-02-11T06:00:57Z</dcterms:created>
  <dcterms:modified xsi:type="dcterms:W3CDTF">2014-03-25T21:41:21Z</dcterms:modified>
</cp:coreProperties>
</file>