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533-EF8A-4A08-806F-C87EBCB8D26A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D06D452-A606-4D70-8AC4-CAF71B869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533-EF8A-4A08-806F-C87EBCB8D26A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D452-A606-4D70-8AC4-CAF71B869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533-EF8A-4A08-806F-C87EBCB8D26A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D452-A606-4D70-8AC4-CAF71B869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533-EF8A-4A08-806F-C87EBCB8D26A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D06D452-A606-4D70-8AC4-CAF71B869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533-EF8A-4A08-806F-C87EBCB8D26A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D452-A606-4D70-8AC4-CAF71B869E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533-EF8A-4A08-806F-C87EBCB8D26A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D452-A606-4D70-8AC4-CAF71B869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533-EF8A-4A08-806F-C87EBCB8D26A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D06D452-A606-4D70-8AC4-CAF71B869E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533-EF8A-4A08-806F-C87EBCB8D26A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D452-A606-4D70-8AC4-CAF71B869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533-EF8A-4A08-806F-C87EBCB8D26A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D452-A606-4D70-8AC4-CAF71B869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533-EF8A-4A08-806F-C87EBCB8D26A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D452-A606-4D70-8AC4-CAF71B869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533-EF8A-4A08-806F-C87EBCB8D26A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D452-A606-4D70-8AC4-CAF71B869E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44B533-EF8A-4A08-806F-C87EBCB8D26A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06D452-A606-4D70-8AC4-CAF71B869E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84582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Публичный отчет директора </a:t>
            </a:r>
            <a:br>
              <a:rPr lang="ru-RU" dirty="0" smtClean="0"/>
            </a:br>
            <a:r>
              <a:rPr lang="ru-RU" dirty="0" err="1" smtClean="0"/>
              <a:t>Гоу</a:t>
            </a:r>
            <a:r>
              <a:rPr lang="ru-RU" dirty="0" smtClean="0"/>
              <a:t> </a:t>
            </a:r>
            <a:r>
              <a:rPr lang="ru-RU" dirty="0" err="1" smtClean="0"/>
              <a:t>сош</a:t>
            </a:r>
            <a:r>
              <a:rPr lang="ru-RU" dirty="0" smtClean="0"/>
              <a:t> №538 </a:t>
            </a:r>
            <a:br>
              <a:rPr lang="ru-RU" dirty="0" smtClean="0"/>
            </a:br>
            <a:r>
              <a:rPr lang="ru-RU" dirty="0" err="1" smtClean="0"/>
              <a:t>Огородовой</a:t>
            </a:r>
            <a:r>
              <a:rPr lang="ru-RU" dirty="0" smtClean="0"/>
              <a:t> Т.А.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58200" cy="122413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000" dirty="0" smtClean="0"/>
              <a:t>Государственное общеобразовательное учреждение</a:t>
            </a:r>
          </a:p>
          <a:p>
            <a:pPr algn="ctr"/>
            <a:r>
              <a:rPr lang="ru-RU" sz="2000" dirty="0" smtClean="0"/>
              <a:t> средняя общеобразовательная школа №538 </a:t>
            </a:r>
          </a:p>
          <a:p>
            <a:pPr algn="ctr"/>
            <a:r>
              <a:rPr lang="ru-RU" sz="2000" dirty="0" smtClean="0"/>
              <a:t>с углубленным изучением информационных технологий </a:t>
            </a:r>
          </a:p>
          <a:p>
            <a:pPr algn="ctr"/>
            <a:r>
              <a:rPr lang="ru-RU" sz="2000" dirty="0" smtClean="0"/>
              <a:t>Кировского района Санкт - Петербурга</a:t>
            </a:r>
            <a:endParaRPr lang="ru-RU" sz="20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67544" y="5085184"/>
            <a:ext cx="8458200" cy="12241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95536" y="4941168"/>
            <a:ext cx="8458200" cy="12241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dirty="0" smtClean="0">
                <a:solidFill>
                  <a:schemeClr val="tx2">
                    <a:shade val="75000"/>
                  </a:schemeClr>
                </a:solidFill>
              </a:rPr>
              <a:t>Санкт – Петербург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2010-2011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уч.год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наполняемость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just"/>
            <a:r>
              <a:rPr lang="ru-RU" dirty="0" smtClean="0"/>
              <a:t>Школа 538  - это дружный дом учеников, родителей, учителей и тех, кто рядом с нами. 1 сентября 2010 года в нашей школе открыли свои двери ученикам </a:t>
            </a:r>
            <a:r>
              <a:rPr lang="ru-RU" b="1" dirty="0" smtClean="0"/>
              <a:t>14 классов</a:t>
            </a:r>
            <a:r>
              <a:rPr lang="ru-RU" dirty="0" smtClean="0"/>
              <a:t>, сели за парты </a:t>
            </a:r>
            <a:r>
              <a:rPr lang="ru-RU" b="1" dirty="0" smtClean="0"/>
              <a:t>345 учащихся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Наряду с детьми из семей обучаем </a:t>
            </a:r>
            <a:r>
              <a:rPr lang="ru-RU" b="1" dirty="0" smtClean="0"/>
              <a:t>13 человек</a:t>
            </a:r>
            <a:r>
              <a:rPr lang="ru-RU" dirty="0" smtClean="0"/>
              <a:t> - </a:t>
            </a:r>
            <a:r>
              <a:rPr lang="ru-RU" b="1" dirty="0" smtClean="0"/>
              <a:t>воспитанников детского дома №1</a:t>
            </a:r>
            <a:r>
              <a:rPr lang="ru-RU" dirty="0" smtClean="0"/>
              <a:t>, а также </a:t>
            </a:r>
            <a:r>
              <a:rPr lang="ru-RU" b="1" dirty="0" smtClean="0"/>
              <a:t>иностранных граждан</a:t>
            </a:r>
            <a:r>
              <a:rPr lang="ru-RU" dirty="0" smtClean="0"/>
              <a:t> (</a:t>
            </a:r>
            <a:r>
              <a:rPr lang="ru-RU" b="1" dirty="0" smtClean="0"/>
              <a:t>14 человек</a:t>
            </a:r>
            <a:r>
              <a:rPr lang="ru-RU" dirty="0" smtClean="0"/>
              <a:t>). Обучение детей, для которых русский язык не является родным, происходит совместно со школой №279 по программе дополнительного образования «Диалог», о чем будем говорить более подробно, когда коснемся опытно-экспериментальной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кадры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1196759"/>
          <a:ext cx="8380040" cy="433862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190020"/>
                <a:gridCol w="4190020"/>
              </a:tblGrid>
              <a:tr h="183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Имеют  </a:t>
                      </a:r>
                      <a:r>
                        <a:rPr lang="ru-RU" sz="1400" dirty="0"/>
                        <a:t>образование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r">
                        <a:spcAft>
                          <a:spcPts val="0"/>
                        </a:spcAft>
                      </a:pPr>
                      <a:r>
                        <a:rPr lang="ru-RU" sz="1400"/>
                        <a:t>59 чел.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82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74320" algn="l"/>
                          <a:tab pos="502920" algn="l"/>
                          <a:tab pos="659130" algn="l"/>
                        </a:tabLst>
                      </a:pPr>
                      <a:r>
                        <a:rPr lang="ru-RU" sz="1400" b="1" dirty="0"/>
                        <a:t>высшее педагогическое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r">
                        <a:spcAft>
                          <a:spcPts val="0"/>
                        </a:spcAft>
                      </a:pPr>
                      <a:r>
                        <a:rPr lang="ru-RU" sz="1400" b="1"/>
                        <a:t> 30 чел.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82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74320" algn="l"/>
                          <a:tab pos="502920" algn="l"/>
                          <a:tab pos="659130" algn="l"/>
                        </a:tabLst>
                      </a:pPr>
                      <a:r>
                        <a:rPr lang="ru-RU" sz="1400" b="1" dirty="0"/>
                        <a:t>высшее непедагогическое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16 чел.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82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74320" algn="l"/>
                          <a:tab pos="502920" algn="l"/>
                          <a:tab pos="659130" algn="l"/>
                        </a:tabLst>
                      </a:pPr>
                      <a:r>
                        <a:rPr lang="ru-RU" sz="1400" b="1" dirty="0"/>
                        <a:t>среднее профессиональное (педагогическое)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9 чел.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82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74320" algn="l"/>
                          <a:tab pos="502920" algn="l"/>
                          <a:tab pos="659130" algn="l"/>
                        </a:tabLst>
                      </a:pPr>
                      <a:r>
                        <a:rPr lang="ru-RU" sz="1400" b="1" dirty="0"/>
                        <a:t>среднее профессиональное (непедагогическое)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 чел.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82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74320" algn="l"/>
                          <a:tab pos="502920" algn="l"/>
                          <a:tab pos="659130" algn="l"/>
                        </a:tabLst>
                      </a:pPr>
                      <a:r>
                        <a:rPr lang="ru-RU" sz="1400" b="1" dirty="0"/>
                        <a:t>среднее общее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 чел.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8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имеют квалификационные категории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44 чел.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82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59130" algn="l"/>
                        </a:tabLst>
                      </a:pPr>
                      <a:r>
                        <a:rPr lang="ru-RU" sz="1400" b="1" dirty="0"/>
                        <a:t>Высшую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26 чел.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82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59130" algn="l"/>
                        </a:tabLst>
                      </a:pPr>
                      <a:r>
                        <a:rPr lang="ru-RU" sz="1400" b="1"/>
                        <a:t>Первую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16 чел.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82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59130" algn="l"/>
                        </a:tabLst>
                      </a:pPr>
                      <a:r>
                        <a:rPr lang="ru-RU" sz="1400" b="1"/>
                        <a:t>Вторую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 чел.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829"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1400" b="1"/>
                        <a:t>имеют почетные звания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 чел.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829">
                <a:tc>
                  <a:txBody>
                    <a:bodyPr/>
                    <a:lstStyle/>
                    <a:p>
                      <a:pPr indent="381635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- «Заслуженный учитель РФ»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 чел.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829"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имеют ведомственные знаки отличия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13 чел.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829">
                <a:tc>
                  <a:txBody>
                    <a:bodyPr/>
                    <a:lstStyle/>
                    <a:p>
                      <a:pPr marL="201930" indent="179705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- «Отличник народного образования»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 чел.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829">
                <a:tc>
                  <a:txBody>
                    <a:bodyPr/>
                    <a:lstStyle/>
                    <a:p>
                      <a:pPr marL="201930" indent="179705">
                        <a:spcAft>
                          <a:spcPts val="0"/>
                        </a:spcAft>
                      </a:pPr>
                      <a:r>
                        <a:rPr lang="ru-RU" sz="1400" b="1"/>
                        <a:t>- «Почетный работник общего образования РФ»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 чел.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829">
                <a:tc>
                  <a:txBody>
                    <a:bodyPr/>
                    <a:lstStyle/>
                    <a:p>
                      <a:pPr indent="381635">
                        <a:spcAft>
                          <a:spcPts val="0"/>
                        </a:spcAft>
                      </a:pPr>
                      <a:r>
                        <a:rPr lang="ru-RU" sz="1400" b="1"/>
                        <a:t>- «За гуманизацию школы Санкт-Петербурга»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 чел.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829">
                <a:tc>
                  <a:txBody>
                    <a:bodyPr/>
                    <a:lstStyle/>
                    <a:p>
                      <a:pPr indent="388620">
                        <a:spcAft>
                          <a:spcPts val="0"/>
                        </a:spcAft>
                      </a:pPr>
                      <a:r>
                        <a:rPr lang="ru-RU" sz="1400" b="1"/>
                        <a:t>- Другие: Почетная грамота МО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7 чел.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Материально-техническая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968552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en-US" sz="2400" dirty="0" smtClean="0"/>
              <a:t>	</a:t>
            </a:r>
            <a:r>
              <a:rPr lang="ru-RU" sz="5500" dirty="0" smtClean="0"/>
              <a:t>Благодаря </a:t>
            </a:r>
            <a:r>
              <a:rPr lang="ru-RU" sz="5500" dirty="0" smtClean="0"/>
              <a:t>вновь приобретенному оборудованию, удалось коренным образом изменить техническое оснащение школы:</a:t>
            </a:r>
          </a:p>
          <a:p>
            <a:pPr lvl="1" algn="just"/>
            <a:r>
              <a:rPr lang="ru-RU" sz="5500" dirty="0" smtClean="0"/>
              <a:t>Сегодня уроки информатики в школе проходят в двух полностью оснащенных современными компьютерами, лицензионным программным обеспечением и </a:t>
            </a:r>
            <a:r>
              <a:rPr lang="ru-RU" sz="5500" dirty="0" err="1" smtClean="0"/>
              <a:t>мультимедийным</a:t>
            </a:r>
            <a:r>
              <a:rPr lang="ru-RU" sz="5500" dirty="0" smtClean="0"/>
              <a:t> оборудованием кабинетах информатики. Кабинеты полностью отвечают последним требованиям и нормам </a:t>
            </a:r>
            <a:r>
              <a:rPr lang="ru-RU" sz="5500" dirty="0" err="1" smtClean="0"/>
              <a:t>СанПИНа</a:t>
            </a:r>
            <a:r>
              <a:rPr lang="ru-RU" sz="5500" dirty="0" smtClean="0"/>
              <a:t>.</a:t>
            </a:r>
          </a:p>
          <a:p>
            <a:pPr lvl="1" algn="just"/>
            <a:r>
              <a:rPr lang="ru-RU" sz="5500" dirty="0" smtClean="0"/>
              <a:t>Компьютеры стоят во многих классах школы, что значительно повышает эффективность проведения учебных занятий. Учителя школы получили возможность систематически применять </a:t>
            </a:r>
            <a:r>
              <a:rPr lang="ru-RU" sz="5500" dirty="0" err="1" smtClean="0"/>
              <a:t>мультимедийные</a:t>
            </a:r>
            <a:r>
              <a:rPr lang="ru-RU" sz="5500" dirty="0" smtClean="0"/>
              <a:t> проекторы на уроках.  </a:t>
            </a:r>
          </a:p>
          <a:p>
            <a:pPr lvl="1" algn="just"/>
            <a:r>
              <a:rPr lang="ru-RU" sz="5500" dirty="0" smtClean="0"/>
              <a:t>В школе сформирована на 2-х этажах локальная сеть, которая объединила 50 компьютеров в единое информационное пространство с выходом в интернет. В связи с этим, администрация школы и учителя получили возможность перейти к электронным формам отчетов, журналов и новым системам электронного управления.</a:t>
            </a:r>
          </a:p>
          <a:p>
            <a:pPr lvl="1" algn="just"/>
            <a:r>
              <a:rPr lang="ru-RU" sz="5500" dirty="0" smtClean="0"/>
              <a:t>В школе есть </a:t>
            </a:r>
            <a:r>
              <a:rPr lang="ru-RU" sz="5500" dirty="0" err="1" smtClean="0"/>
              <a:t>медиатека</a:t>
            </a:r>
            <a:r>
              <a:rPr lang="ru-RU" sz="5500" dirty="0" smtClean="0"/>
              <a:t>, в которой так же установлены компьютеры с возможностью выхода в интернет. А это значит, что ученики нашей школы получили возможность доступа к мировым электронным библиотечным фондам, которыми недавно восхищался президент Д.А.Медведев. Кроме того, в библиотеке учащиеся имеют возможность сканировать и распечатывать нужный материал.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Материально-техническая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sz="4900" dirty="0" smtClean="0"/>
          </a:p>
          <a:p>
            <a:pPr algn="just">
              <a:buNone/>
            </a:pPr>
            <a:r>
              <a:rPr lang="ru-RU" sz="4900" dirty="0" smtClean="0"/>
              <a:t>	За последние годы школа совершила технический скачок в деле совершенствования своей материальной базы. Но решены не все проблемы, четко определились шаги дальнейшей модернизации нашей школы:</a:t>
            </a:r>
          </a:p>
          <a:p>
            <a:pPr algn="just"/>
            <a:r>
              <a:rPr lang="ru-RU" sz="4900" dirty="0" smtClean="0"/>
              <a:t>дооснащение кабинетов компьютерами (особенно эта нехватка ощущается в начальной школе);</a:t>
            </a:r>
          </a:p>
          <a:p>
            <a:pPr lvl="0" algn="just"/>
            <a:r>
              <a:rPr lang="ru-RU" sz="4900" dirty="0" smtClean="0"/>
              <a:t>необходимо значительно большее количество </a:t>
            </a:r>
            <a:r>
              <a:rPr lang="ru-RU" sz="4900" dirty="0" err="1" smtClean="0"/>
              <a:t>мультимедийных</a:t>
            </a:r>
            <a:r>
              <a:rPr lang="ru-RU" sz="4900" dirty="0" smtClean="0"/>
              <a:t> проекторов и интерактивного оборудования;</a:t>
            </a:r>
          </a:p>
          <a:p>
            <a:pPr lvl="0" algn="just"/>
            <a:r>
              <a:rPr lang="ru-RU" sz="4900" dirty="0" smtClean="0"/>
              <a:t>необходимо завершить подключение к локальной сети кабинетов учителей - предметников.</a:t>
            </a:r>
          </a:p>
          <a:p>
            <a:endParaRPr lang="ru-RU" sz="4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Структурные подразделения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6868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 algn="just">
              <a:buNone/>
            </a:pPr>
            <a:r>
              <a:rPr lang="ru-RU" b="1" dirty="0" smtClean="0"/>
              <a:t>	ОДОД «Источник», в котором занимаются</a:t>
            </a:r>
            <a:r>
              <a:rPr lang="ru-RU" dirty="0" smtClean="0"/>
              <a:t> 450 человек, и это не только учащиеся нашего образовательного учреждения, но и ребята, которые учатся в 658 – </a:t>
            </a:r>
            <a:r>
              <a:rPr lang="ru-RU" dirty="0" err="1" smtClean="0"/>
              <a:t>Вальдорфской</a:t>
            </a:r>
            <a:r>
              <a:rPr lang="ru-RU" dirty="0" smtClean="0"/>
              <a:t> – школе.</a:t>
            </a:r>
          </a:p>
          <a:p>
            <a:pPr algn="ctr">
              <a:buNone/>
            </a:pPr>
            <a:r>
              <a:rPr lang="ru-RU" b="1" dirty="0" smtClean="0"/>
              <a:t>	Направления </a:t>
            </a:r>
            <a:endParaRPr lang="en-US" b="1" dirty="0" smtClean="0"/>
          </a:p>
          <a:p>
            <a:pPr algn="ctr">
              <a:buNone/>
            </a:pPr>
            <a:r>
              <a:rPr lang="ru-RU" b="1" dirty="0" smtClean="0"/>
              <a:t>отделения </a:t>
            </a:r>
            <a:r>
              <a:rPr lang="ru-RU" b="1" dirty="0" smtClean="0"/>
              <a:t>дополнительного образования:</a:t>
            </a:r>
            <a:endParaRPr lang="ru-RU" dirty="0" smtClean="0"/>
          </a:p>
          <a:p>
            <a:pPr lvl="0" algn="ctr"/>
            <a:r>
              <a:rPr lang="ru-RU" dirty="0" smtClean="0"/>
              <a:t>Туристско-краеведческое;</a:t>
            </a:r>
          </a:p>
          <a:p>
            <a:pPr lvl="0" algn="ctr"/>
            <a:r>
              <a:rPr lang="ru-RU" dirty="0" smtClean="0"/>
              <a:t>Научно-техническое;</a:t>
            </a:r>
          </a:p>
          <a:p>
            <a:pPr lvl="0" algn="ctr"/>
            <a:r>
              <a:rPr lang="ru-RU" dirty="0" smtClean="0"/>
              <a:t>Культурологическое;</a:t>
            </a:r>
          </a:p>
          <a:p>
            <a:pPr lvl="0" algn="ctr"/>
            <a:r>
              <a:rPr lang="ru-RU" dirty="0" smtClean="0"/>
              <a:t>Художественно-эстетическое</a:t>
            </a:r>
            <a:r>
              <a:rPr lang="ru-RU" b="1" dirty="0" smtClean="0"/>
              <a:t> </a:t>
            </a: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Структурные подразделения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lvl="0" algn="just"/>
            <a:r>
              <a:rPr lang="ru-RU" dirty="0" smtClean="0"/>
              <a:t>С 1 сентября 2010г. начал работу </a:t>
            </a:r>
            <a:r>
              <a:rPr lang="ru-RU" b="1" dirty="0" smtClean="0"/>
              <a:t>Школьный спортивный клуб «Фаворит</a:t>
            </a:r>
            <a:r>
              <a:rPr lang="ru-RU" dirty="0" smtClean="0"/>
              <a:t>. Главной целью создания школьного спортивного клуба является возрождение спортивных традиций школы, популяризация спорта и здорового образа жизни. </a:t>
            </a:r>
          </a:p>
          <a:p>
            <a:pPr lvl="0" algn="just"/>
            <a:r>
              <a:rPr lang="ru-RU" b="1" dirty="0" smtClean="0"/>
              <a:t>Школьный стадион, </a:t>
            </a:r>
            <a:r>
              <a:rPr lang="ru-RU" dirty="0" smtClean="0"/>
              <a:t>работающий второй </a:t>
            </a:r>
            <a:r>
              <a:rPr lang="ru-RU" dirty="0" smtClean="0"/>
              <a:t>год.</a:t>
            </a:r>
            <a:endParaRPr lang="ru-RU" dirty="0" smtClean="0"/>
          </a:p>
          <a:p>
            <a:pPr lvl="0" algn="just"/>
            <a:r>
              <a:rPr lang="ru-RU" b="1" dirty="0" smtClean="0"/>
              <a:t>Логопедический пункт</a:t>
            </a:r>
            <a:r>
              <a:rPr lang="ru-RU" dirty="0" smtClean="0"/>
              <a:t>, обслуживающий  5 школ микрорайона.</a:t>
            </a:r>
          </a:p>
          <a:p>
            <a:pPr lvl="0" algn="just"/>
            <a:r>
              <a:rPr lang="ru-RU" b="1" dirty="0" smtClean="0"/>
              <a:t>Психолог.</a:t>
            </a:r>
            <a:endParaRPr lang="ru-RU" dirty="0" smtClean="0"/>
          </a:p>
          <a:p>
            <a:pPr lvl="0" algn="just"/>
            <a:r>
              <a:rPr lang="ru-RU" b="1" dirty="0" smtClean="0"/>
              <a:t>Музей</a:t>
            </a:r>
            <a:r>
              <a:rPr lang="ru-RU" dirty="0" smtClean="0"/>
              <a:t>,  аттестованный и лицензированный.</a:t>
            </a:r>
          </a:p>
          <a:p>
            <a:pPr lvl="0" algn="just"/>
            <a:r>
              <a:rPr lang="ru-RU" b="1" dirty="0" smtClean="0"/>
              <a:t>С этого учебного года </a:t>
            </a:r>
            <a:r>
              <a:rPr lang="ru-RU" dirty="0" smtClean="0"/>
              <a:t>в школе введены </a:t>
            </a:r>
            <a:r>
              <a:rPr lang="ru-RU" b="1" dirty="0" smtClean="0"/>
              <a:t>платные </a:t>
            </a:r>
            <a:r>
              <a:rPr lang="ru-RU" b="1" dirty="0" smtClean="0"/>
              <a:t>услуги.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Методическая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68315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	Хотелось </a:t>
            </a:r>
            <a:r>
              <a:rPr lang="ru-RU" dirty="0" smtClean="0"/>
              <a:t>бы несколько слов сказать о том, какие методические мероприятия проводились и проводятся в нашей школе.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u="sng" dirty="0" smtClean="0"/>
              <a:t>За </a:t>
            </a:r>
            <a:r>
              <a:rPr lang="ru-RU" u="sng" dirty="0" smtClean="0"/>
              <a:t>последние 2 года в школе проведены: </a:t>
            </a:r>
          </a:p>
          <a:p>
            <a:pPr lvl="0"/>
            <a:r>
              <a:rPr lang="ru-RU" dirty="0" smtClean="0"/>
              <a:t>2 семинара для заместителей директоров по УВР;</a:t>
            </a:r>
          </a:p>
          <a:p>
            <a:pPr lvl="0"/>
            <a:r>
              <a:rPr lang="en-US" dirty="0" smtClean="0"/>
              <a:t>XI </a:t>
            </a:r>
            <a:r>
              <a:rPr lang="ru-RU" dirty="0" smtClean="0"/>
              <a:t>районная научно – практическая конференция;</a:t>
            </a:r>
            <a:endParaRPr lang="ru-RU" dirty="0" smtClean="0"/>
          </a:p>
          <a:p>
            <a:pPr lvl="0" algn="just"/>
            <a:r>
              <a:rPr lang="ru-RU" dirty="0" smtClean="0"/>
              <a:t>городской семинар </a:t>
            </a:r>
            <a:r>
              <a:rPr lang="ru-RU" i="1" dirty="0" smtClean="0"/>
              <a:t>«Использование интерактивных средств обучения в учебном процессе в начальной школе по использованию интерактивной доски </a:t>
            </a:r>
            <a:r>
              <a:rPr lang="en-US" b="1" i="1" dirty="0" smtClean="0"/>
              <a:t>MIMIO</a:t>
            </a:r>
            <a:r>
              <a:rPr lang="ru-RU" b="1" i="1" dirty="0" smtClean="0"/>
              <a:t>»</a:t>
            </a:r>
            <a:r>
              <a:rPr lang="ru-RU" i="1" dirty="0" smtClean="0"/>
              <a:t> </a:t>
            </a:r>
            <a:r>
              <a:rPr lang="ru-RU" dirty="0" smtClean="0"/>
              <a:t>совместно с институтом новых технологий, Центром Информационной Культуры Кировского района и школой № 264;</a:t>
            </a:r>
          </a:p>
          <a:p>
            <a:pPr lvl="0"/>
            <a:r>
              <a:rPr lang="ru-RU" dirty="0" smtClean="0"/>
              <a:t>школа провела выездной семинар в педагогическом училище №7;</a:t>
            </a:r>
          </a:p>
          <a:p>
            <a:pPr lvl="0"/>
            <a:r>
              <a:rPr lang="ru-RU" dirty="0" smtClean="0"/>
              <a:t>районный семинар </a:t>
            </a:r>
            <a:r>
              <a:rPr lang="ru-RU" i="1" dirty="0" smtClean="0"/>
              <a:t>«Использование современных цифровых ресурсов в образовательном процессе»;</a:t>
            </a:r>
          </a:p>
          <a:p>
            <a:pPr lvl="0"/>
            <a:r>
              <a:rPr lang="ru-RU" dirty="0" smtClean="0"/>
              <a:t>школа участвовала в районном семинаре </a:t>
            </a:r>
            <a:r>
              <a:rPr lang="ru-RU" i="1" dirty="0" smtClean="0"/>
              <a:t>«Информатизация в системе образования</a:t>
            </a:r>
            <a:r>
              <a:rPr lang="ru-RU" i="1" dirty="0" smtClean="0"/>
              <a:t>».</a:t>
            </a:r>
            <a:endParaRPr lang="ru-RU" i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Методическая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5515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800" dirty="0" smtClean="0"/>
              <a:t>Учителя </a:t>
            </a:r>
            <a:r>
              <a:rPr lang="ru-RU" sz="3800" dirty="0" smtClean="0"/>
              <a:t>дают открытые уроки для района, классные руководители участвуют в районном конкурсе </a:t>
            </a:r>
            <a:r>
              <a:rPr lang="ru-RU" sz="3800" i="1" dirty="0" smtClean="0"/>
              <a:t>«Фестиваль классных руководителей», </a:t>
            </a:r>
            <a:r>
              <a:rPr lang="ru-RU" sz="3800" dirty="0" smtClean="0"/>
              <a:t>классному руководителю </a:t>
            </a:r>
            <a:r>
              <a:rPr lang="ru-RU" sz="3800" i="1" dirty="0" smtClean="0"/>
              <a:t>Галактионовой М.В.</a:t>
            </a:r>
            <a:r>
              <a:rPr lang="ru-RU" sz="3800" dirty="0" smtClean="0"/>
              <a:t> предложено участвовать в городском фестивале классных руководителей. Учитель начальных классов </a:t>
            </a:r>
            <a:r>
              <a:rPr lang="ru-RU" sz="3800" i="1" dirty="0" smtClean="0"/>
              <a:t>Андреева И.В. </a:t>
            </a:r>
            <a:r>
              <a:rPr lang="ru-RU" sz="3800" dirty="0" smtClean="0"/>
              <a:t>в 2010 году заняла </a:t>
            </a:r>
            <a:r>
              <a:rPr lang="en-US" sz="3800" dirty="0" smtClean="0"/>
              <a:t>II</a:t>
            </a:r>
            <a:r>
              <a:rPr lang="ru-RU" sz="3800" dirty="0" smtClean="0"/>
              <a:t> место в районном конкурсе </a:t>
            </a:r>
            <a:r>
              <a:rPr lang="ru-RU" sz="3800" i="1" dirty="0" smtClean="0"/>
              <a:t>«Учитель года».</a:t>
            </a:r>
          </a:p>
          <a:p>
            <a:pPr algn="just"/>
            <a:r>
              <a:rPr lang="ru-RU" sz="3800" dirty="0" smtClean="0"/>
              <a:t>Практически все педагоги школы имеют навыки работы в области ИКТ и используют их на своих уроках:</a:t>
            </a:r>
          </a:p>
          <a:p>
            <a:pPr lvl="0" algn="just"/>
            <a:r>
              <a:rPr lang="ru-RU" sz="3800" dirty="0" smtClean="0"/>
              <a:t>Учителями школы разработаны 7 программ по различным образовательным областям с целью углубления знаний учащихся;</a:t>
            </a:r>
          </a:p>
          <a:p>
            <a:pPr lvl="0" algn="just"/>
            <a:r>
              <a:rPr lang="ru-RU" sz="3800" dirty="0" smtClean="0"/>
              <a:t>Издается газета «Школьный вестник»;</a:t>
            </a:r>
          </a:p>
          <a:p>
            <a:pPr lvl="0" algn="just"/>
            <a:r>
              <a:rPr lang="ru-RU" sz="3800" dirty="0" smtClean="0"/>
              <a:t>регулярно наполняется новой информацией и поддерживается сайт школы;</a:t>
            </a:r>
          </a:p>
          <a:p>
            <a:pPr lvl="0" algn="just"/>
            <a:r>
              <a:rPr lang="ru-RU" sz="3800" dirty="0" smtClean="0"/>
              <a:t>в  </a:t>
            </a:r>
            <a:r>
              <a:rPr lang="ru-RU" sz="3800" dirty="0" err="1" smtClean="0"/>
              <a:t>медиатеке</a:t>
            </a:r>
            <a:r>
              <a:rPr lang="ru-RU" sz="3800" dirty="0" smtClean="0"/>
              <a:t> для учащихся создан доступ к </a:t>
            </a:r>
            <a:r>
              <a:rPr lang="ru-RU" sz="3800" dirty="0" err="1" smtClean="0"/>
              <a:t>интернет-ресурсам</a:t>
            </a:r>
            <a:r>
              <a:rPr lang="ru-RU" sz="3800" dirty="0" smtClean="0"/>
              <a:t>;</a:t>
            </a:r>
          </a:p>
          <a:p>
            <a:pPr lvl="0" algn="just"/>
            <a:r>
              <a:rPr lang="ru-RU" sz="3800" dirty="0" smtClean="0"/>
              <a:t>с 1 января 2011 года школа переходит на ведение электронных дневников и журналов.</a:t>
            </a:r>
          </a:p>
          <a:p>
            <a:pPr algn="just">
              <a:buNone/>
            </a:pPr>
            <a:r>
              <a:rPr lang="en-US" sz="3800" dirty="0" smtClean="0"/>
              <a:t>	</a:t>
            </a:r>
            <a:r>
              <a:rPr lang="ru-RU" sz="3800" dirty="0" smtClean="0"/>
              <a:t>Создан </a:t>
            </a:r>
            <a:r>
              <a:rPr lang="ru-RU" sz="3800" dirty="0" smtClean="0"/>
              <a:t>и постоянно наполняется банк методических разработок учителей (в электронном виде).</a:t>
            </a:r>
          </a:p>
          <a:p>
            <a:pPr algn="just">
              <a:buNone/>
            </a:pPr>
            <a:r>
              <a:rPr lang="en-US" sz="3800" dirty="0" smtClean="0"/>
              <a:t>	</a:t>
            </a:r>
            <a:r>
              <a:rPr lang="ru-RU" sz="3800" dirty="0" smtClean="0"/>
              <a:t>Помимо </a:t>
            </a:r>
            <a:r>
              <a:rPr lang="ru-RU" sz="3800" dirty="0" smtClean="0"/>
              <a:t>этого, мы с удовольствие приглашаем на практику студентов Некрасовского училища, студентов различных факультетов РГПУ им.Герцена и ЛГУ им.Пушкина.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</TotalTime>
  <Words>375</Words>
  <Application>Microsoft Office PowerPoint</Application>
  <PresentationFormat>Экран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Публичный отчет директора  Гоу сош №538  Огородовой Т.А.</vt:lpstr>
      <vt:lpstr>наполняемость</vt:lpstr>
      <vt:lpstr>кадры</vt:lpstr>
      <vt:lpstr>Материально-техническая база</vt:lpstr>
      <vt:lpstr>Материально-техническая база</vt:lpstr>
      <vt:lpstr>Структурные подразделения</vt:lpstr>
      <vt:lpstr>Структурные подразделения</vt:lpstr>
      <vt:lpstr>Методическая работа</vt:lpstr>
      <vt:lpstr>Методическая работа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2010-11-09T08:40:48Z</dcterms:created>
  <dcterms:modified xsi:type="dcterms:W3CDTF">2010-11-09T13:02:29Z</dcterms:modified>
</cp:coreProperties>
</file>