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FFB67FD-006F-4DD4-BE18-C7693E7950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5FCF41CE-596F-4958-951C-4343B0FC6E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847DD-0DF6-4A96-B2B8-199889165A46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9D93-F26D-4549-8F59-91EC9EB03F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643073"/>
          </a:xfrm>
        </p:spPr>
        <p:txBody>
          <a:bodyPr>
            <a:normAutofit fontScale="90000"/>
          </a:bodyPr>
          <a:lstStyle/>
          <a:p>
            <a:r>
              <a:rPr lang="ru-RU" dirty="0"/>
              <a:t>Моногибридное скрещивание. Первый и второй закон Менделя».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chemeClr val="tx2"/>
                </a:solidFill>
              </a:rPr>
              <a:t>Подготовила: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</a:rPr>
              <a:t>Климова С.В.</a:t>
            </a:r>
          </a:p>
          <a:p>
            <a:pPr algn="r"/>
            <a:r>
              <a:rPr lang="ru-RU" dirty="0">
                <a:solidFill>
                  <a:schemeClr val="tx2"/>
                </a:solidFill>
              </a:rPr>
              <a:t>у</a:t>
            </a:r>
            <a:r>
              <a:rPr lang="ru-RU" dirty="0" smtClean="0">
                <a:solidFill>
                  <a:schemeClr val="tx2"/>
                </a:solidFill>
              </a:rPr>
              <a:t>читель биологии МКОУ </a:t>
            </a:r>
            <a:r>
              <a:rPr lang="ru-RU" dirty="0" err="1" smtClean="0">
                <a:solidFill>
                  <a:schemeClr val="tx2"/>
                </a:solidFill>
              </a:rPr>
              <a:t>Бутурлиновская</a:t>
            </a:r>
            <a:r>
              <a:rPr lang="ru-RU" dirty="0" smtClean="0">
                <a:solidFill>
                  <a:schemeClr val="tx2"/>
                </a:solidFill>
              </a:rPr>
              <a:t> СОШ №7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2054" name="Picture 6" descr="AMAZONKA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3400"/>
          </a:xfrm>
          <a:noFill/>
          <a:ln/>
        </p:spPr>
      </p:pic>
      <p:sp>
        <p:nvSpPr>
          <p:cNvPr id="642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0000"/>
                </a:solidFill>
              </a:rPr>
              <a:t>Рефлексия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362200"/>
            <a:ext cx="8820150" cy="3724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	</a:t>
            </a:r>
            <a:r>
              <a:rPr lang="ru-RU" sz="2400" b="1">
                <a:solidFill>
                  <a:srgbClr val="000000"/>
                </a:solidFill>
              </a:rPr>
              <a:t>Как вы можете распорядится своими знаниями, полученными на этом уроке ?</a:t>
            </a:r>
          </a:p>
        </p:txBody>
      </p:sp>
      <p:pic>
        <p:nvPicPr>
          <p:cNvPr id="642052" name="Picture 4" descr="мусор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860800"/>
            <a:ext cx="1944688" cy="1911350"/>
          </a:xfrm>
          <a:prstGeom prst="rect">
            <a:avLst/>
          </a:prstGeom>
          <a:noFill/>
        </p:spPr>
      </p:pic>
      <p:pic>
        <p:nvPicPr>
          <p:cNvPr id="642053" name="Picture 5" descr="чемодан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3922713"/>
            <a:ext cx="2159000" cy="1817687"/>
          </a:xfrm>
          <a:prstGeom prst="rect">
            <a:avLst/>
          </a:prstGeom>
          <a:noFill/>
        </p:spPr>
      </p:pic>
      <p:pic>
        <p:nvPicPr>
          <p:cNvPr id="642056" name="Picture 8" descr="мясорубка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492500" y="3933825"/>
            <a:ext cx="1943100" cy="1800225"/>
          </a:xfrm>
          <a:noFill/>
          <a:ln/>
        </p:spPr>
      </p:pic>
      <p:sp>
        <p:nvSpPr>
          <p:cNvPr id="6420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3789363"/>
            <a:ext cx="2016125" cy="20161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20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2500" y="4005263"/>
            <a:ext cx="1943100" cy="1728787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206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72225" y="3933825"/>
            <a:ext cx="2016125" cy="1800225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206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388" y="5949950"/>
            <a:ext cx="8964612" cy="9080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0245" name="Picture 5" descr="AMAZONKA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65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420938"/>
            <a:ext cx="7621587" cy="3724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200" b="1"/>
              <a:t>	Вы не получили ничего нового, полученные знания вам нигде не пригодятся !</a:t>
            </a:r>
          </a:p>
        </p:txBody>
      </p:sp>
      <p:sp>
        <p:nvSpPr>
          <p:cNvPr id="65024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4221163"/>
            <a:ext cx="7920037" cy="2636837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1269" name="Picture 5" descr="AMAZONKA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65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349500"/>
            <a:ext cx="8054975" cy="3724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/>
              <a:t>	</a:t>
            </a:r>
            <a:r>
              <a:rPr lang="ru-RU" sz="3200" b="1"/>
              <a:t>Вы узнали новый материал, но для его осознания вам надо немного времени.</a:t>
            </a:r>
          </a:p>
        </p:txBody>
      </p:sp>
      <p:sp>
        <p:nvSpPr>
          <p:cNvPr id="65126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4221163"/>
            <a:ext cx="7920037" cy="2636837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2293" name="Picture 5" descr="AMAZONKA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65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349500"/>
            <a:ext cx="7766050" cy="3724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/>
              <a:t>	</a:t>
            </a:r>
            <a:r>
              <a:rPr lang="ru-RU" sz="3200" b="1"/>
              <a:t>Вы восприняли новый материал с легкостью, осознали его и он долго останется у вас в памяти</a:t>
            </a:r>
            <a:r>
              <a:rPr lang="en-US" sz="3200" b="1"/>
              <a:t>!</a:t>
            </a:r>
            <a:endParaRPr lang="ru-RU" sz="2400"/>
          </a:p>
        </p:txBody>
      </p:sp>
      <p:sp>
        <p:nvSpPr>
          <p:cNvPr id="65229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4221163"/>
            <a:ext cx="7920037" cy="2636837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П.19 </a:t>
            </a:r>
          </a:p>
          <a:p>
            <a:r>
              <a:rPr lang="ru-RU" dirty="0" smtClean="0"/>
              <a:t>? На71 стр.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Задача:</a:t>
            </a:r>
            <a:r>
              <a:rPr lang="ru-RU" b="1" dirty="0" smtClean="0">
                <a:solidFill>
                  <a:srgbClr val="E1FF01"/>
                </a:solidFill>
              </a:rPr>
              <a:t> </a:t>
            </a:r>
            <a:r>
              <a:rPr lang="ru-RU" b="1" dirty="0" smtClean="0"/>
              <a:t>Скрещены гетерозиготный </a:t>
            </a:r>
            <a:r>
              <a:rPr lang="ru-RU" b="1" dirty="0" err="1" smtClean="0"/>
              <a:t>красноплодный</a:t>
            </a:r>
            <a:r>
              <a:rPr lang="ru-RU" b="1" dirty="0" smtClean="0"/>
              <a:t> томат с гомозиготный     </a:t>
            </a:r>
            <a:r>
              <a:rPr lang="ru-RU" b="1" dirty="0" err="1" smtClean="0"/>
              <a:t>красноплодным</a:t>
            </a:r>
            <a:r>
              <a:rPr lang="ru-RU" b="1" dirty="0" smtClean="0"/>
              <a:t>. Определите формулу расщепления по генотипу и фенотипу.</a:t>
            </a:r>
            <a:endParaRPr lang="ru-RU" dirty="0"/>
          </a:p>
        </p:txBody>
      </p:sp>
      <p:pic>
        <p:nvPicPr>
          <p:cNvPr id="5" name="Picture 10" descr="tom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071942"/>
            <a:ext cx="2147888" cy="18621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u="sng" dirty="0"/>
              <a:t>Планируемые результаты</a:t>
            </a:r>
            <a:endParaRPr lang="ru-RU" dirty="0"/>
          </a:p>
          <a:p>
            <a:r>
              <a:rPr lang="ru-RU" b="1" dirty="0"/>
              <a:t>	Учащиеся узнают законы наследование признаков при моногибридном скрещивании</a:t>
            </a:r>
            <a:endParaRPr lang="ru-RU" dirty="0"/>
          </a:p>
          <a:p>
            <a:pPr lvl="0"/>
            <a:r>
              <a:rPr lang="ru-RU" b="1" u="sng" dirty="0"/>
              <a:t>Личная значимость изучаемого</a:t>
            </a:r>
            <a:endParaRPr lang="ru-RU" dirty="0"/>
          </a:p>
          <a:p>
            <a:r>
              <a:rPr lang="ru-RU" b="1" dirty="0"/>
              <a:t>	Необходимость знания законов генетики для понимания своих особенностей и возможностей</a:t>
            </a:r>
            <a:endParaRPr lang="ru-RU" dirty="0"/>
          </a:p>
          <a:p>
            <a:pPr lvl="0"/>
            <a:r>
              <a:rPr lang="ru-RU" b="1" u="sng" dirty="0"/>
              <a:t>Развитие умений</a:t>
            </a:r>
            <a:endParaRPr lang="ru-RU" dirty="0"/>
          </a:p>
          <a:p>
            <a:r>
              <a:rPr lang="ru-RU" b="1" dirty="0"/>
              <a:t>	Внимательно слушать, адекватно воспроизводить информацию, работать в заданном темпе, быть внимательным, работать в группе, применять полученные знания в новой ситуации, проявлять инициативу и творческие способности, навыки общения</a:t>
            </a:r>
            <a:endParaRPr lang="ru-RU" dirty="0"/>
          </a:p>
          <a:p>
            <a:pPr lvl="0"/>
            <a:r>
              <a:rPr lang="ru-RU" b="1" u="sng" dirty="0"/>
              <a:t>Основные понятия и термины урока:</a:t>
            </a:r>
            <a:endParaRPr lang="ru-RU" dirty="0"/>
          </a:p>
          <a:p>
            <a:r>
              <a:rPr lang="ru-RU" b="1" dirty="0"/>
              <a:t>	Генетика, гибриды, гаметы, законы единообразия, расщепление, чистоты гамет, </a:t>
            </a:r>
            <a:r>
              <a:rPr lang="ru-RU" b="1" dirty="0" err="1"/>
              <a:t>гомозиготы</a:t>
            </a:r>
            <a:r>
              <a:rPr lang="ru-RU" b="1" dirty="0"/>
              <a:t>, </a:t>
            </a:r>
            <a:r>
              <a:rPr lang="ru-RU" b="1" dirty="0" err="1"/>
              <a:t>гетерозиготы</a:t>
            </a:r>
            <a:r>
              <a:rPr lang="ru-RU" b="1" dirty="0"/>
              <a:t>, доминантные и рецессивные признаки.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Г. Мендель – основоположник генетической науки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714488"/>
            <a:ext cx="3628314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 descr="39197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43182"/>
            <a:ext cx="4164331" cy="3087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проблему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Давайте рассмотрим , что наблюдал Г.Мендель, когда скрещивал горох с </a:t>
            </a:r>
            <a:r>
              <a:rPr lang="ru-RU" dirty="0" smtClean="0"/>
              <a:t>пурпурными цветками с </a:t>
            </a:r>
            <a:r>
              <a:rPr lang="ru-RU" dirty="0"/>
              <a:t>растением, имеющим </a:t>
            </a:r>
            <a:r>
              <a:rPr lang="ru-RU" dirty="0" smtClean="0"/>
              <a:t>белые цветки, </a:t>
            </a:r>
            <a:r>
              <a:rPr lang="ru-RU" dirty="0"/>
              <a:t>воспользуйтесь схемой </a:t>
            </a:r>
            <a:r>
              <a:rPr lang="ru-RU" b="1" dirty="0"/>
              <a:t>(рис. </a:t>
            </a:r>
            <a:r>
              <a:rPr lang="ru-RU" b="1" dirty="0" smtClean="0"/>
              <a:t>27 </a:t>
            </a:r>
            <a:r>
              <a:rPr lang="ru-RU" b="1" dirty="0"/>
              <a:t>стр. </a:t>
            </a:r>
            <a:r>
              <a:rPr lang="ru-RU" b="1" dirty="0" smtClean="0"/>
              <a:t>68).</a:t>
            </a:r>
            <a:r>
              <a:rPr lang="ru-RU" dirty="0" smtClean="0"/>
              <a:t> </a:t>
            </a:r>
            <a:r>
              <a:rPr lang="ru-RU" dirty="0"/>
              <a:t>Какое скрещивание называется гибридным.</a:t>
            </a:r>
          </a:p>
          <a:p>
            <a:r>
              <a:rPr lang="ru-RU" dirty="0"/>
              <a:t>Почему одни признаки проявляются в </a:t>
            </a:r>
            <a:r>
              <a:rPr lang="en-US" dirty="0"/>
              <a:t>I</a:t>
            </a:r>
            <a:r>
              <a:rPr lang="ru-RU" dirty="0"/>
              <a:t> поколении гибридов, а другие 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ru-RU" b="1" dirty="0">
                <a:solidFill>
                  <a:srgbClr val="FFFFFF"/>
                </a:solidFill>
              </a:rPr>
              <a:t>А). Как читаются </a:t>
            </a:r>
            <a:r>
              <a:rPr lang="en-US" b="1" dirty="0">
                <a:solidFill>
                  <a:srgbClr val="FFFFFF"/>
                </a:solidFill>
              </a:rPr>
              <a:t>I </a:t>
            </a:r>
            <a:r>
              <a:rPr lang="ru-RU" b="1" dirty="0">
                <a:solidFill>
                  <a:srgbClr val="FFFFFF"/>
                </a:solidFill>
              </a:rPr>
              <a:t>и </a:t>
            </a:r>
            <a:r>
              <a:rPr lang="en-US" b="1" dirty="0">
                <a:solidFill>
                  <a:srgbClr val="FFFFFF"/>
                </a:solidFill>
              </a:rPr>
              <a:t>II</a:t>
            </a:r>
            <a:r>
              <a:rPr lang="ru-RU" b="1" dirty="0">
                <a:solidFill>
                  <a:srgbClr val="FFFFFF"/>
                </a:solidFill>
              </a:rPr>
              <a:t> законы Менделя ?</a:t>
            </a:r>
          </a:p>
          <a:p>
            <a:pPr>
              <a:buClr>
                <a:schemeClr val="bg1"/>
              </a:buClr>
            </a:pPr>
            <a:r>
              <a:rPr lang="ru-RU" b="1" dirty="0">
                <a:solidFill>
                  <a:srgbClr val="FFFFFF"/>
                </a:solidFill>
              </a:rPr>
              <a:t>Б). Как происходит расщепление признаков по генотипу и фенотипу 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5982" name="Picture 14" descr="3D_12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7029450"/>
          </a:xfrm>
          <a:noFill/>
          <a:ln/>
        </p:spPr>
      </p:pic>
      <p:sp>
        <p:nvSpPr>
          <p:cNvPr id="595970" name="AutoShape 2"/>
          <p:cNvSpPr>
            <a:spLocks noGrp="1" noChangeArrowheads="1"/>
          </p:cNvSpPr>
          <p:nvPr>
            <p:ph type="title"/>
          </p:nvPr>
        </p:nvSpPr>
        <p:spPr>
          <a:xfrm>
            <a:off x="582613" y="-128588"/>
            <a:ext cx="7924800" cy="852488"/>
          </a:xfrm>
        </p:spPr>
        <p:txBody>
          <a:bodyPr/>
          <a:lstStyle/>
          <a:p>
            <a:r>
              <a:rPr lang="ru-RU">
                <a:solidFill>
                  <a:srgbClr val="FFFB49"/>
                </a:solidFill>
              </a:rPr>
              <a:t>Анализ задачи 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8424863" cy="3724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>
                <a:solidFill>
                  <a:srgbClr val="FFFB49"/>
                </a:solidFill>
              </a:rPr>
              <a:t>	Задача: </a:t>
            </a:r>
          </a:p>
          <a:p>
            <a:pPr algn="ctr">
              <a:buFont typeface="Wingdings" pitchFamily="2" charset="2"/>
              <a:buNone/>
            </a:pPr>
            <a:r>
              <a:rPr lang="ru-RU" sz="2400">
                <a:solidFill>
                  <a:srgbClr val="FFFB49"/>
                </a:solidFill>
              </a:rPr>
              <a:t>	Определите возможные генотипы и фенотипы детей от брака кареглазых гетерозиготных родителей.</a:t>
            </a:r>
          </a:p>
        </p:txBody>
      </p:sp>
      <p:sp>
        <p:nvSpPr>
          <p:cNvPr id="595973" name="Rectangle 5"/>
          <p:cNvSpPr>
            <a:spLocks noChangeArrowheads="1"/>
          </p:cNvSpPr>
          <p:nvPr/>
        </p:nvSpPr>
        <p:spPr bwMode="auto">
          <a:xfrm>
            <a:off x="0" y="6626225"/>
            <a:ext cx="1200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1000" b="1">
                <a:solidFill>
                  <a:srgbClr val="FFFB49"/>
                </a:solidFill>
              </a:rPr>
              <a:t>11»Э» класс </a:t>
            </a:r>
            <a:r>
              <a:rPr lang="en-US" sz="1000" b="1">
                <a:solidFill>
                  <a:srgbClr val="FFFB49"/>
                </a:solidFill>
              </a:rPr>
              <a:t>© 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7041" name="Picture 49" descr="3D_123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396413" cy="7045325"/>
          </a:xfrm>
          <a:noFill/>
          <a:ln/>
        </p:spPr>
      </p:pic>
      <p:sp>
        <p:nvSpPr>
          <p:cNvPr id="596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B49"/>
                </a:solidFill>
              </a:rPr>
              <a:t>Решение</a:t>
            </a:r>
          </a:p>
        </p:txBody>
      </p:sp>
      <p:sp>
        <p:nvSpPr>
          <p:cNvPr id="597026" name="Rectangle 34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420938"/>
            <a:ext cx="8054975" cy="3724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FFFB49"/>
                </a:solidFill>
              </a:rPr>
              <a:t>P	</a:t>
            </a:r>
            <a:r>
              <a:rPr lang="ru-RU" sz="2000">
                <a:solidFill>
                  <a:srgbClr val="FFFB49"/>
                </a:solidFill>
              </a:rPr>
              <a:t>	</a:t>
            </a:r>
            <a:r>
              <a:rPr lang="en-US" sz="2000">
                <a:solidFill>
                  <a:srgbClr val="FFFB49"/>
                </a:solidFill>
              </a:rPr>
              <a:t>Aa x Aa</a:t>
            </a:r>
            <a:endParaRPr lang="ru-RU" sz="2000">
              <a:solidFill>
                <a:srgbClr val="FFFB49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000">
              <a:solidFill>
                <a:srgbClr val="FFFB49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FFFB49"/>
                </a:solidFill>
              </a:rPr>
              <a:t>G	</a:t>
            </a:r>
            <a:r>
              <a:rPr lang="ru-RU" sz="2000">
                <a:solidFill>
                  <a:srgbClr val="FFFB49"/>
                </a:solidFill>
              </a:rPr>
              <a:t>	</a:t>
            </a:r>
            <a:r>
              <a:rPr lang="en-US" sz="2000">
                <a:solidFill>
                  <a:srgbClr val="FFFB49"/>
                </a:solidFill>
              </a:rPr>
              <a:t>A   a          A   a </a:t>
            </a:r>
            <a:endParaRPr lang="ru-RU" sz="2000">
              <a:solidFill>
                <a:srgbClr val="FFFB49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000">
              <a:solidFill>
                <a:srgbClr val="FFFB49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FFFB49"/>
                </a:solidFill>
              </a:rPr>
              <a:t>F</a:t>
            </a:r>
            <a:r>
              <a:rPr lang="en-US" sz="1000">
                <a:solidFill>
                  <a:srgbClr val="FFFB49"/>
                </a:solidFill>
              </a:rPr>
              <a:t>1</a:t>
            </a:r>
            <a:r>
              <a:rPr lang="en-US" sz="2000">
                <a:solidFill>
                  <a:srgbClr val="FFFB49"/>
                </a:solidFill>
              </a:rPr>
              <a:t>		</a:t>
            </a:r>
            <a:r>
              <a:rPr lang="ru-RU" sz="2000">
                <a:solidFill>
                  <a:srgbClr val="FFFB49"/>
                </a:solidFill>
              </a:rPr>
              <a:t>АА; Аа; Аа; аа. </a:t>
            </a:r>
          </a:p>
          <a:p>
            <a:pPr>
              <a:buFont typeface="Wingdings" pitchFamily="2" charset="2"/>
              <a:buNone/>
            </a:pPr>
            <a:endParaRPr lang="ru-RU" sz="2000">
              <a:solidFill>
                <a:srgbClr val="FFFB49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FFFB49"/>
                </a:solidFill>
              </a:rPr>
              <a:t>	Расщепление 			Расщепление 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FFFB49"/>
                </a:solidFill>
              </a:rPr>
              <a:t>	по генотипу:				по фенотипу</a:t>
            </a:r>
          </a:p>
          <a:p>
            <a:pPr>
              <a:buFont typeface="Wingdings" pitchFamily="2" charset="2"/>
              <a:buNone/>
            </a:pPr>
            <a:endParaRPr lang="ru-RU" sz="2000">
              <a:solidFill>
                <a:srgbClr val="FFFB49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FFFB49"/>
                </a:solidFill>
              </a:rPr>
              <a:t>	Аа: 2Аа: аа			3 кареглазых : 1голубоглазый</a:t>
            </a:r>
          </a:p>
        </p:txBody>
      </p:sp>
      <p:graphicFrame>
        <p:nvGraphicFramePr>
          <p:cNvPr id="597025" name="Group 33"/>
          <p:cNvGraphicFramePr>
            <a:graphicFrameLocks noGrp="1"/>
          </p:cNvGraphicFramePr>
          <p:nvPr>
            <p:ph sz="quarter" idx="2"/>
          </p:nvPr>
        </p:nvGraphicFramePr>
        <p:xfrm>
          <a:off x="4760913" y="2362200"/>
          <a:ext cx="3770312" cy="1785938"/>
        </p:xfrm>
        <a:graphic>
          <a:graphicData uri="http://schemas.openxmlformats.org/drawingml/2006/table">
            <a:tbl>
              <a:tblPr/>
              <a:tblGrid>
                <a:gridCol w="1049337"/>
                <a:gridCol w="2720975"/>
              </a:tblGrid>
              <a:tr h="660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B4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B4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B4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B4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5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B4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B4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be-BY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B4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B4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Карие глаза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B4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Голубые глаза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B4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835150" y="2824163"/>
            <a:ext cx="1944688" cy="938212"/>
            <a:chOff x="5865" y="7020"/>
            <a:chExt cx="1877" cy="1035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5865" y="7440"/>
              <a:ext cx="1877" cy="360"/>
              <a:chOff x="5858" y="6780"/>
              <a:chExt cx="1877" cy="360"/>
            </a:xfrm>
          </p:grpSpPr>
          <p:sp>
            <p:nvSpPr>
              <p:cNvPr id="597029" name="Oval 37"/>
              <p:cNvSpPr>
                <a:spLocks noChangeArrowheads="1"/>
              </p:cNvSpPr>
              <p:nvPr/>
            </p:nvSpPr>
            <p:spPr bwMode="auto">
              <a:xfrm>
                <a:off x="5858" y="6780"/>
                <a:ext cx="361" cy="36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7030" name="Oval 38"/>
              <p:cNvSpPr>
                <a:spLocks noChangeArrowheads="1"/>
              </p:cNvSpPr>
              <p:nvPr/>
            </p:nvSpPr>
            <p:spPr bwMode="auto">
              <a:xfrm>
                <a:off x="6189" y="6780"/>
                <a:ext cx="361" cy="36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7031" name="Oval 39"/>
              <p:cNvSpPr>
                <a:spLocks noChangeArrowheads="1"/>
              </p:cNvSpPr>
              <p:nvPr/>
            </p:nvSpPr>
            <p:spPr bwMode="auto">
              <a:xfrm>
                <a:off x="7013" y="6780"/>
                <a:ext cx="361" cy="36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7032" name="Oval 40"/>
              <p:cNvSpPr>
                <a:spLocks noChangeArrowheads="1"/>
              </p:cNvSpPr>
              <p:nvPr/>
            </p:nvSpPr>
            <p:spPr bwMode="auto">
              <a:xfrm>
                <a:off x="7374" y="6780"/>
                <a:ext cx="361" cy="36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7033" name="Freeform 41"/>
            <p:cNvSpPr>
              <a:spLocks/>
            </p:cNvSpPr>
            <p:nvPr/>
          </p:nvSpPr>
          <p:spPr bwMode="auto">
            <a:xfrm rot="10800000">
              <a:off x="6077" y="7784"/>
              <a:ext cx="1080" cy="271"/>
            </a:xfrm>
            <a:custGeom>
              <a:avLst/>
              <a:gdLst/>
              <a:ahLst/>
              <a:cxnLst>
                <a:cxn ang="0">
                  <a:pos x="0" y="360"/>
                </a:cxn>
                <a:cxn ang="0">
                  <a:pos x="900" y="0"/>
                </a:cxn>
                <a:cxn ang="0">
                  <a:pos x="1620" y="360"/>
                </a:cxn>
              </a:cxnLst>
              <a:rect l="0" t="0" r="r" b="b"/>
              <a:pathLst>
                <a:path w="1620" h="360">
                  <a:moveTo>
                    <a:pt x="0" y="360"/>
                  </a:moveTo>
                  <a:cubicBezTo>
                    <a:pt x="315" y="180"/>
                    <a:pt x="630" y="0"/>
                    <a:pt x="900" y="0"/>
                  </a:cubicBezTo>
                  <a:cubicBezTo>
                    <a:pt x="1170" y="0"/>
                    <a:pt x="1500" y="300"/>
                    <a:pt x="1620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7034" name="Freeform 42"/>
            <p:cNvSpPr>
              <a:spLocks/>
            </p:cNvSpPr>
            <p:nvPr/>
          </p:nvSpPr>
          <p:spPr bwMode="auto">
            <a:xfrm rot="10800000">
              <a:off x="6510" y="7785"/>
              <a:ext cx="1083" cy="255"/>
            </a:xfrm>
            <a:custGeom>
              <a:avLst/>
              <a:gdLst/>
              <a:ahLst/>
              <a:cxnLst>
                <a:cxn ang="0">
                  <a:pos x="0" y="360"/>
                </a:cxn>
                <a:cxn ang="0">
                  <a:pos x="900" y="0"/>
                </a:cxn>
                <a:cxn ang="0">
                  <a:pos x="1620" y="360"/>
                </a:cxn>
              </a:cxnLst>
              <a:rect l="0" t="0" r="r" b="b"/>
              <a:pathLst>
                <a:path w="1620" h="360">
                  <a:moveTo>
                    <a:pt x="0" y="360"/>
                  </a:moveTo>
                  <a:cubicBezTo>
                    <a:pt x="315" y="180"/>
                    <a:pt x="630" y="0"/>
                    <a:pt x="900" y="0"/>
                  </a:cubicBezTo>
                  <a:cubicBezTo>
                    <a:pt x="1170" y="0"/>
                    <a:pt x="1500" y="300"/>
                    <a:pt x="1620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7035" name="Freeform 43"/>
            <p:cNvSpPr>
              <a:spLocks/>
            </p:cNvSpPr>
            <p:nvPr/>
          </p:nvSpPr>
          <p:spPr bwMode="auto">
            <a:xfrm>
              <a:off x="6135" y="7020"/>
              <a:ext cx="1425" cy="405"/>
            </a:xfrm>
            <a:custGeom>
              <a:avLst/>
              <a:gdLst/>
              <a:ahLst/>
              <a:cxnLst>
                <a:cxn ang="0">
                  <a:pos x="0" y="360"/>
                </a:cxn>
                <a:cxn ang="0">
                  <a:pos x="900" y="0"/>
                </a:cxn>
                <a:cxn ang="0">
                  <a:pos x="1620" y="360"/>
                </a:cxn>
              </a:cxnLst>
              <a:rect l="0" t="0" r="r" b="b"/>
              <a:pathLst>
                <a:path w="1620" h="360">
                  <a:moveTo>
                    <a:pt x="0" y="360"/>
                  </a:moveTo>
                  <a:cubicBezTo>
                    <a:pt x="315" y="180"/>
                    <a:pt x="630" y="0"/>
                    <a:pt x="900" y="0"/>
                  </a:cubicBezTo>
                  <a:cubicBezTo>
                    <a:pt x="1170" y="0"/>
                    <a:pt x="1500" y="300"/>
                    <a:pt x="1620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arrow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7036" name="Freeform 44"/>
            <p:cNvSpPr>
              <a:spLocks/>
            </p:cNvSpPr>
            <p:nvPr/>
          </p:nvSpPr>
          <p:spPr bwMode="auto">
            <a:xfrm>
              <a:off x="6390" y="7200"/>
              <a:ext cx="900" cy="240"/>
            </a:xfrm>
            <a:custGeom>
              <a:avLst/>
              <a:gdLst/>
              <a:ahLst/>
              <a:cxnLst>
                <a:cxn ang="0">
                  <a:pos x="0" y="360"/>
                </a:cxn>
                <a:cxn ang="0">
                  <a:pos x="900" y="0"/>
                </a:cxn>
                <a:cxn ang="0">
                  <a:pos x="1620" y="360"/>
                </a:cxn>
              </a:cxnLst>
              <a:rect l="0" t="0" r="r" b="b"/>
              <a:pathLst>
                <a:path w="1620" h="360">
                  <a:moveTo>
                    <a:pt x="0" y="360"/>
                  </a:moveTo>
                  <a:cubicBezTo>
                    <a:pt x="315" y="180"/>
                    <a:pt x="630" y="0"/>
                    <a:pt x="900" y="0"/>
                  </a:cubicBezTo>
                  <a:cubicBezTo>
                    <a:pt x="1170" y="0"/>
                    <a:pt x="1500" y="300"/>
                    <a:pt x="1620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arrow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7037" name="Rectangle 45"/>
          <p:cNvSpPr>
            <a:spLocks noChangeArrowheads="1"/>
          </p:cNvSpPr>
          <p:nvPr/>
        </p:nvSpPr>
        <p:spPr bwMode="auto">
          <a:xfrm>
            <a:off x="0" y="6626225"/>
            <a:ext cx="1200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1000" b="1">
                <a:solidFill>
                  <a:srgbClr val="FFFB49"/>
                </a:solidFill>
              </a:rPr>
              <a:t>11»Э» класс </a:t>
            </a:r>
            <a:r>
              <a:rPr lang="en-US" sz="1000" b="1">
                <a:solidFill>
                  <a:srgbClr val="FFFB49"/>
                </a:solidFill>
              </a:rPr>
              <a:t>© 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6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6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0"/>
                                        <p:tgtEl>
                                          <p:spTgt spid="59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0"/>
                                        <p:tgtEl>
                                          <p:spTgt spid="59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0"/>
                                        <p:tgtEl>
                                          <p:spTgt spid="59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5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300"/>
                                        <p:tgtEl>
                                          <p:spTgt spid="59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300"/>
                                        <p:tgtEl>
                                          <p:spTgt spid="59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300"/>
                                        <p:tgtEl>
                                          <p:spTgt spid="59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5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300"/>
                                        <p:tgtEl>
                                          <p:spTgt spid="59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300"/>
                                        <p:tgtEl>
                                          <p:spTgt spid="59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300"/>
                                        <p:tgtEl>
                                          <p:spTgt spid="59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300"/>
                                        <p:tgtEl>
                                          <p:spTgt spid="597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3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300"/>
                                        <p:tgtEl>
                                          <p:spTgt spid="597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300"/>
                                        <p:tgtEl>
                                          <p:spTgt spid="597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60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300"/>
                                        <p:tgtEl>
                                          <p:spTgt spid="597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300"/>
                                        <p:tgtEl>
                                          <p:spTgt spid="597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300"/>
                                        <p:tgtEl>
                                          <p:spTgt spid="597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571472" y="1214422"/>
            <a:ext cx="7858180" cy="48720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Заполните пробелы в тексте.</a:t>
            </a:r>
          </a:p>
          <a:p>
            <a:pPr marL="0" indent="0">
              <a:buNone/>
            </a:pPr>
            <a:r>
              <a:rPr lang="ru-RU" dirty="0" smtClean="0"/>
              <a:t>Согласно первому закону Г.Менделя, все первое поколение _____________ . Согласно второму закону Г.Менделя, во втором поколении образуются __% особей с доминантным признаками и ___% особей с _________. Законы Г.Менделя, установленные им в 1865 г., были заново открыты в 1900 г. голландским ученым _________ на _________, немецким ученым _________ на ________, и австрийским ученым _________ на __________.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642918"/>
            <a:ext cx="74295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 Вставьте пропущенные слова: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/>
              <a:t>Генетика изучает закономерности….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/>
              <a:t>Основоположником генетики является…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/>
              <a:t>Объектом своих исследований Мендель выбрал…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/>
              <a:t>Тип опыления у гороха…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/>
              <a:t>Родителей и гибридное потомство обозначают…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/>
              <a:t>Женская и мужская особь обозначаются…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/>
              <a:t>Совокупность генов организма…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/>
              <a:t>Совокупность всех признаков организма…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 err="1"/>
              <a:t>Гетерозигота</a:t>
            </a:r>
            <a:r>
              <a:rPr lang="ru-RU" sz="2400" dirty="0"/>
              <a:t> обозначается…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 err="1"/>
              <a:t>Гомозигота</a:t>
            </a:r>
            <a:r>
              <a:rPr lang="ru-RU" sz="2400" dirty="0"/>
              <a:t> обозначается…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/>
              <a:t>Ген, контролирующий преобладающий признак…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/>
              <a:t>Ген, контролирующий подавляемый признак…</a:t>
            </a:r>
          </a:p>
          <a:p>
            <a:pPr marL="447675" lvl="0" indent="-266700">
              <a:buFont typeface="+mj-lt"/>
              <a:buAutoNum type="arabicParenR"/>
            </a:pPr>
            <a:r>
              <a:rPr lang="ru-RU" sz="2400" dirty="0"/>
              <a:t>Аллельные гены – </a:t>
            </a:r>
            <a:r>
              <a:rPr lang="ru-RU" sz="2400" dirty="0" err="1"/>
              <a:t>гены</a:t>
            </a:r>
            <a:r>
              <a:rPr lang="ru-RU" sz="2400" dirty="0"/>
              <a:t>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295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Моногибридное скрещивание. Первый и второй закон Менделя». </vt:lpstr>
      <vt:lpstr>Цели урока:</vt:lpstr>
      <vt:lpstr>Г. Мендель – основоположник генетической науки</vt:lpstr>
      <vt:lpstr>Решаем проблему</vt:lpstr>
      <vt:lpstr>Ответьте на вопросы:</vt:lpstr>
      <vt:lpstr>Анализ задачи </vt:lpstr>
      <vt:lpstr>Решение</vt:lpstr>
      <vt:lpstr>Закрепление.</vt:lpstr>
      <vt:lpstr>Слайд 9</vt:lpstr>
      <vt:lpstr>Рефлексия</vt:lpstr>
      <vt:lpstr>Слайд 11</vt:lpstr>
      <vt:lpstr>Слайд 12</vt:lpstr>
      <vt:lpstr>Слайд 13</vt:lpstr>
      <vt:lpstr>Домашнее задание</vt:lpstr>
    </vt:vector>
  </TitlesOfParts>
  <Company>Tabulorasa.Info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Моногибридное скрещивание. Первый и второй закон Менделя». </dc:title>
  <dc:creator>Admin</dc:creator>
  <cp:lastModifiedBy>Admin</cp:lastModifiedBy>
  <cp:revision>2</cp:revision>
  <dcterms:created xsi:type="dcterms:W3CDTF">2013-11-19T20:24:17Z</dcterms:created>
  <dcterms:modified xsi:type="dcterms:W3CDTF">2013-11-19T20:43:56Z</dcterms:modified>
</cp:coreProperties>
</file>