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9" r:id="rId4"/>
    <p:sldId id="268" r:id="rId5"/>
    <p:sldId id="260" r:id="rId6"/>
    <p:sldId id="270" r:id="rId7"/>
    <p:sldId id="261" r:id="rId8"/>
    <p:sldId id="262" r:id="rId9"/>
    <p:sldId id="271" r:id="rId10"/>
    <p:sldId id="267" r:id="rId11"/>
    <p:sldId id="266" r:id="rId12"/>
    <p:sldId id="272" r:id="rId13"/>
    <p:sldId id="276" r:id="rId14"/>
    <p:sldId id="27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1" autoAdjust="0"/>
  </p:normalViewPr>
  <p:slideViewPr>
    <p:cSldViewPr>
      <p:cViewPr varScale="1">
        <p:scale>
          <a:sx n="74" d="100"/>
          <a:sy n="74" d="100"/>
        </p:scale>
        <p:origin x="-103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986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128165-C737-489B-8C2C-2630D314C114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EF8E25-F231-4427-9866-0F4F5F5B3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hyperlink" Target="http://commons.wikimedia.org/wiki/File:SpottedFlycatcheronfence.jpg?uselang=ru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ustralianism.ru/photo/straus_emu/228/" TargetMode="External"/><Relationship Id="rId3" Type="http://schemas.openxmlformats.org/officeDocument/2006/relationships/hyperlink" Target="http://wildportal.ru/utki/144_utki_g.html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gif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gif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9001000" cy="223224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Внеклассное мероприятие </a:t>
            </a:r>
            <a:br>
              <a:rPr lang="ru-RU" sz="4000" dirty="0"/>
            </a:br>
            <a:r>
              <a:rPr lang="ru-RU" sz="4000" dirty="0" smtClean="0"/>
              <a:t>КВН  </a:t>
            </a:r>
            <a:r>
              <a:rPr lang="ru-RU" sz="4000" dirty="0">
                <a:solidFill>
                  <a:srgbClr val="FFFF00"/>
                </a:solidFill>
              </a:rPr>
              <a:t>«Птичий калейдоскоп»</a:t>
            </a: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3100" dirty="0"/>
              <a:t>7 класс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941168"/>
            <a:ext cx="4968552" cy="1368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Автор:   учитель биологии и химии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МБОУ </a:t>
            </a:r>
            <a:r>
              <a:rPr lang="ru-RU" dirty="0"/>
              <a:t>СОШ № </a:t>
            </a:r>
            <a:r>
              <a:rPr lang="ru-RU" dirty="0" smtClean="0"/>
              <a:t>60</a:t>
            </a:r>
          </a:p>
          <a:p>
            <a:r>
              <a:rPr lang="ru-RU" dirty="0" smtClean="0"/>
              <a:t>           г. Казани </a:t>
            </a:r>
            <a:r>
              <a:rPr lang="ru-RU" dirty="0"/>
              <a:t>РТ</a:t>
            </a:r>
          </a:p>
          <a:p>
            <a:r>
              <a:rPr lang="ru-RU" dirty="0" smtClean="0"/>
              <a:t>               Горбачева Т.С.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go1.imgsmail.ru/imgpreview?key=http%3A//img0.liveinternet.ru/images/attach/c/1/55/522/55522957_16008e56.jpg&amp;mb=imgdb_preview_937&amp;q=90&amp;w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1809750" cy="2009776"/>
          </a:xfrm>
          <a:prstGeom prst="rect">
            <a:avLst/>
          </a:prstGeom>
          <a:noFill/>
        </p:spPr>
      </p:pic>
      <p:pic>
        <p:nvPicPr>
          <p:cNvPr id="1028" name="Picture 4" descr="http://go2.imgsmail.ru/imgpreview?key=http%3A//foto-zverey.ru/pticy/ptica-36.jpg&amp;mb=imgdb_preview_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2664296" cy="2376264"/>
          </a:xfrm>
          <a:prstGeom prst="rect">
            <a:avLst/>
          </a:prstGeom>
          <a:noFill/>
        </p:spPr>
      </p:pic>
      <p:pic>
        <p:nvPicPr>
          <p:cNvPr id="1030" name="Picture 6" descr="http://go4.imgsmail.ru/imgpreview?key=http%3A//detskiy-mir.net/images/fotoprikols/8708_big.jpg&amp;mb=imgdb_preview_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2105025" cy="1724025"/>
          </a:xfrm>
          <a:prstGeom prst="rect">
            <a:avLst/>
          </a:prstGeom>
          <a:noFill/>
        </p:spPr>
      </p:pic>
      <p:pic>
        <p:nvPicPr>
          <p:cNvPr id="1032" name="Picture 8" descr="http://go4.imgsmail.ru/imgpreview?key=http%3A//samara-photo.ru/images/47b6a665b956e.jpg&amp;mb=imgdb_preview_19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941168"/>
            <a:ext cx="2200275" cy="1647825"/>
          </a:xfrm>
          <a:prstGeom prst="rect">
            <a:avLst/>
          </a:prstGeom>
          <a:noFill/>
        </p:spPr>
      </p:pic>
      <p:pic>
        <p:nvPicPr>
          <p:cNvPr id="1034" name="Picture 10" descr="http://go3.imgsmail.ru/imgpreview?key=http%3A//viki.rdf.ru/media/upload/preview/77.png&amp;mb=imgdb_preview_8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80120"/>
          </a:xfrm>
        </p:spPr>
        <p:txBody>
          <a:bodyPr/>
          <a:lstStyle/>
          <a:p>
            <a:r>
              <a:rPr lang="ru-RU" dirty="0" smtClean="0"/>
              <a:t>Конкурс на внимание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«Вестники весны» В. Лукин</a:t>
            </a:r>
          </a:p>
          <a:p>
            <a:pPr>
              <a:buNone/>
            </a:pPr>
            <a:r>
              <a:rPr lang="ru-RU" dirty="0" smtClean="0"/>
              <a:t>Март – и он же </a:t>
            </a:r>
            <a:r>
              <a:rPr lang="ru-RU" dirty="0" err="1" smtClean="0"/>
              <a:t>соковик</a:t>
            </a:r>
            <a:r>
              <a:rPr lang="ru-RU" dirty="0" smtClean="0"/>
              <a:t> –</a:t>
            </a:r>
          </a:p>
          <a:p>
            <a:pPr>
              <a:buNone/>
            </a:pPr>
            <a:r>
              <a:rPr lang="ru-RU" dirty="0" smtClean="0"/>
              <a:t>Разбудил </a:t>
            </a:r>
            <a:r>
              <a:rPr lang="ru-RU" i="1" dirty="0" smtClean="0"/>
              <a:t>грачиный</a:t>
            </a:r>
            <a:r>
              <a:rPr lang="ru-RU" dirty="0" smtClean="0"/>
              <a:t> крик.</a:t>
            </a:r>
          </a:p>
          <a:p>
            <a:pPr>
              <a:buNone/>
            </a:pPr>
            <a:r>
              <a:rPr lang="ru-RU" i="1" dirty="0" smtClean="0"/>
              <a:t>Дятел</a:t>
            </a:r>
            <a:r>
              <a:rPr lang="ru-RU" dirty="0" smtClean="0"/>
              <a:t> стукнул в барабан –</a:t>
            </a:r>
          </a:p>
          <a:p>
            <a:pPr>
              <a:buNone/>
            </a:pPr>
            <a:r>
              <a:rPr lang="ru-RU" dirty="0" smtClean="0"/>
              <a:t>Птиц зовет из дальних стран.</a:t>
            </a:r>
          </a:p>
          <a:p>
            <a:pPr>
              <a:buNone/>
            </a:pPr>
            <a:r>
              <a:rPr lang="ru-RU" dirty="0" smtClean="0"/>
              <a:t>Хоть и снег лежит на солнце, </a:t>
            </a:r>
          </a:p>
          <a:p>
            <a:pPr>
              <a:buNone/>
            </a:pPr>
            <a:r>
              <a:rPr lang="ru-RU" dirty="0" smtClean="0"/>
              <a:t>В небе </a:t>
            </a:r>
            <a:r>
              <a:rPr lang="ru-RU" i="1" dirty="0" smtClean="0"/>
              <a:t>жаворонок</a:t>
            </a:r>
            <a:r>
              <a:rPr lang="ru-RU" dirty="0" smtClean="0"/>
              <a:t> вьется, </a:t>
            </a:r>
          </a:p>
          <a:p>
            <a:pPr>
              <a:buNone/>
            </a:pPr>
            <a:r>
              <a:rPr lang="ru-RU" dirty="0" smtClean="0"/>
              <a:t>А в лесу до самой ночи</a:t>
            </a:r>
          </a:p>
          <a:p>
            <a:pPr>
              <a:buNone/>
            </a:pPr>
            <a:r>
              <a:rPr lang="ru-RU" i="1" dirty="0" smtClean="0"/>
              <a:t>Зяблик</a:t>
            </a:r>
            <a:r>
              <a:rPr lang="ru-RU" dirty="0" smtClean="0"/>
              <a:t> радостно хлопочет.</a:t>
            </a:r>
          </a:p>
          <a:p>
            <a:pPr>
              <a:buNone/>
            </a:pPr>
            <a:r>
              <a:rPr lang="ru-RU" dirty="0" smtClean="0"/>
              <a:t>Видно скоро и </a:t>
            </a:r>
            <a:r>
              <a:rPr lang="ru-RU" i="1" dirty="0" smtClean="0"/>
              <a:t>скворцы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Прилетят в свои дворцы.</a:t>
            </a:r>
          </a:p>
          <a:p>
            <a:pPr>
              <a:buNone/>
            </a:pPr>
            <a:r>
              <a:rPr lang="ru-RU" dirty="0" smtClean="0"/>
              <a:t>Апрель – бок согрей,</a:t>
            </a:r>
          </a:p>
          <a:p>
            <a:pPr>
              <a:buNone/>
            </a:pPr>
            <a:r>
              <a:rPr lang="ru-RU" dirty="0" smtClean="0"/>
              <a:t>Смел последний снег с полей.</a:t>
            </a:r>
          </a:p>
          <a:p>
            <a:pPr>
              <a:buNone/>
            </a:pPr>
            <a:r>
              <a:rPr lang="ru-RU" dirty="0" smtClean="0"/>
              <a:t>День поднялся в полный рост,</a:t>
            </a:r>
          </a:p>
          <a:p>
            <a:pPr>
              <a:buNone/>
            </a:pPr>
            <a:r>
              <a:rPr lang="ru-RU" dirty="0" smtClean="0"/>
              <a:t>Распевает песни </a:t>
            </a:r>
            <a:r>
              <a:rPr lang="ru-RU" i="1" dirty="0" smtClean="0"/>
              <a:t>дрозд.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Зацвели повсюду вишни,</a:t>
            </a:r>
          </a:p>
          <a:p>
            <a:pPr>
              <a:buNone/>
            </a:pPr>
            <a:r>
              <a:rPr lang="ru-RU" i="1" dirty="0" smtClean="0"/>
              <a:t>Ласточки</a:t>
            </a:r>
            <a:r>
              <a:rPr lang="ru-RU" dirty="0" smtClean="0"/>
              <a:t> летят под крыши.</a:t>
            </a:r>
          </a:p>
          <a:p>
            <a:pPr>
              <a:buNone/>
            </a:pPr>
            <a:r>
              <a:rPr lang="ru-RU" dirty="0" smtClean="0"/>
              <a:t>В мае зацветет сирень,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i="1" dirty="0" smtClean="0"/>
              <a:t>кукушка</a:t>
            </a:r>
            <a:r>
              <a:rPr lang="ru-RU" dirty="0" smtClean="0"/>
              <a:t> целый день</a:t>
            </a:r>
          </a:p>
          <a:p>
            <a:pPr>
              <a:buNone/>
            </a:pPr>
            <a:r>
              <a:rPr lang="ru-RU" dirty="0" smtClean="0"/>
              <a:t>Будет сидя на суку,</a:t>
            </a:r>
          </a:p>
          <a:p>
            <a:pPr>
              <a:buNone/>
            </a:pPr>
            <a:r>
              <a:rPr lang="ru-RU" dirty="0" smtClean="0"/>
              <a:t>Щедро всем дарить «Ку-ку»!</a:t>
            </a:r>
          </a:p>
          <a:p>
            <a:pPr>
              <a:buNone/>
            </a:pPr>
            <a:r>
              <a:rPr lang="ru-RU" i="1" dirty="0" smtClean="0"/>
              <a:t>Горихвостка</a:t>
            </a:r>
            <a:r>
              <a:rPr lang="ru-RU" dirty="0" smtClean="0"/>
              <a:t> тоже вскоре</a:t>
            </a:r>
          </a:p>
          <a:p>
            <a:pPr>
              <a:buNone/>
            </a:pPr>
            <a:r>
              <a:rPr lang="ru-RU" dirty="0" smtClean="0"/>
              <a:t>Станет песней славить зори.</a:t>
            </a:r>
          </a:p>
          <a:p>
            <a:pPr>
              <a:buNone/>
            </a:pPr>
            <a:r>
              <a:rPr lang="ru-RU" i="1" dirty="0" smtClean="0"/>
              <a:t>Мухоловка</a:t>
            </a:r>
            <a:r>
              <a:rPr lang="ru-RU" dirty="0" smtClean="0"/>
              <a:t> закричит: </a:t>
            </a:r>
          </a:p>
          <a:p>
            <a:pPr>
              <a:buNone/>
            </a:pPr>
            <a:r>
              <a:rPr lang="ru-RU" dirty="0" smtClean="0"/>
              <a:t>«В печи – куличи!»</a:t>
            </a:r>
          </a:p>
          <a:p>
            <a:pPr>
              <a:buNone/>
            </a:pPr>
            <a:r>
              <a:rPr lang="ru-RU" dirty="0" smtClean="0"/>
              <a:t>От рассвета допоздна</a:t>
            </a:r>
          </a:p>
          <a:p>
            <a:pPr>
              <a:buNone/>
            </a:pPr>
            <a:r>
              <a:rPr lang="ru-RU" dirty="0" smtClean="0"/>
              <a:t>Песня </a:t>
            </a:r>
            <a:r>
              <a:rPr lang="ru-RU" i="1" dirty="0" smtClean="0"/>
              <a:t>соловья</a:t>
            </a:r>
            <a:r>
              <a:rPr lang="ru-RU" dirty="0" smtClean="0"/>
              <a:t> слышна.</a:t>
            </a:r>
          </a:p>
          <a:p>
            <a:pPr>
              <a:buNone/>
            </a:pPr>
            <a:r>
              <a:rPr lang="ru-RU" dirty="0" smtClean="0"/>
              <a:t>      Назовите птиц, которые упоминаются в стихотворении.</a:t>
            </a:r>
          </a:p>
          <a:p>
            <a:endParaRPr lang="ru-RU" dirty="0"/>
          </a:p>
        </p:txBody>
      </p:sp>
      <p:pic>
        <p:nvPicPr>
          <p:cNvPr id="3074" name="Picture 2" descr="Полевой жаворо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73216"/>
            <a:ext cx="1305669" cy="1143224"/>
          </a:xfrm>
          <a:prstGeom prst="rect">
            <a:avLst/>
          </a:prstGeom>
          <a:noFill/>
        </p:spPr>
      </p:pic>
      <p:pic>
        <p:nvPicPr>
          <p:cNvPr id="3076" name="Picture 4" descr="http://go2.imgsmail.ru/imgpreview?key=http%3A//kartravel.ru/wp-content/uploads/2013/01/kar-ptichka78.jpg&amp;mb=imgdb_preview_1852&amp;q=90&amp;w=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95975"/>
            <a:ext cx="1200150" cy="962025"/>
          </a:xfrm>
          <a:prstGeom prst="rect">
            <a:avLst/>
          </a:prstGeom>
          <a:noFill/>
        </p:spPr>
      </p:pic>
      <p:pic>
        <p:nvPicPr>
          <p:cNvPr id="3078" name="Picture 6" descr="http://go1.imgsmail.ru/imgpreview?key=http%3A//kartravel.ru/wp-content/uploads/2013/01/kar-ptichka77.jpg&amp;mb=imgdb_preview_1852&amp;q=90&amp;w=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188640"/>
            <a:ext cx="1257300" cy="952500"/>
          </a:xfrm>
          <a:prstGeom prst="rect">
            <a:avLst/>
          </a:prstGeom>
          <a:noFill/>
        </p:spPr>
      </p:pic>
      <p:pic>
        <p:nvPicPr>
          <p:cNvPr id="3080" name="Picture 8" descr="Серая мухоловка">
            <a:hlinkClick r:id="rId5" tooltip="Серая мухоловка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789040"/>
            <a:ext cx="1008112" cy="1080120"/>
          </a:xfrm>
          <a:prstGeom prst="rect">
            <a:avLst/>
          </a:prstGeom>
          <a:noFill/>
        </p:spPr>
      </p:pic>
      <p:pic>
        <p:nvPicPr>
          <p:cNvPr id="3082" name="Picture 10" descr="Соловей пое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517232"/>
            <a:ext cx="1368152" cy="1196752"/>
          </a:xfrm>
          <a:prstGeom prst="rect">
            <a:avLst/>
          </a:prstGeom>
          <a:noFill/>
        </p:spPr>
      </p:pic>
      <p:pic>
        <p:nvPicPr>
          <p:cNvPr id="3084" name="Picture 12" descr="http://go4.imgsmail.ru/imgpreview?key=http%3A//avatarko.ru/userphotos/6/photo23891.jpg&amp;mb=imgdb_preview_341&amp;q=90&amp;w=1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952500" cy="836712"/>
          </a:xfrm>
          <a:prstGeom prst="rect">
            <a:avLst/>
          </a:prstGeom>
          <a:noFill/>
        </p:spPr>
      </p:pic>
      <p:pic>
        <p:nvPicPr>
          <p:cNvPr id="3086" name="Picture 14" descr="http://go3.imgsmail.ru/imgpreview?key=http%3A//stat17.privet.ru/lr/091dd72dd6c5e712807b36eca6b2cdbd&amp;mb=imgdb_preview_1527&amp;q=90&amp;w=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196752"/>
            <a:ext cx="952500" cy="1047751"/>
          </a:xfrm>
          <a:prstGeom prst="rect">
            <a:avLst/>
          </a:prstGeom>
          <a:noFill/>
        </p:spPr>
      </p:pic>
      <p:pic>
        <p:nvPicPr>
          <p:cNvPr id="3088" name="Picture 16" descr="http://zoo.link.ua/var/zoo/bird/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1700808"/>
            <a:ext cx="1002407" cy="792088"/>
          </a:xfrm>
          <a:prstGeom prst="rect">
            <a:avLst/>
          </a:prstGeom>
          <a:noFill/>
        </p:spPr>
      </p:pic>
      <p:pic>
        <p:nvPicPr>
          <p:cNvPr id="3090" name="Picture 18" descr="http://go3.imgsmail.ru/imgpreview?key=http%3A//900igr.net/datai/o-zhivotnykh/Zvuki-lesa.files/0005-004-A-eto-stuchit-svoim-krepkim-kljuvom-DJATEL.jpg&amp;mb=imgdb_preview_427&amp;q=90&amp;w=1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3573016"/>
            <a:ext cx="952500" cy="1257301"/>
          </a:xfrm>
          <a:prstGeom prst="rect">
            <a:avLst/>
          </a:prstGeom>
          <a:noFill/>
        </p:spPr>
      </p:pic>
      <p:pic>
        <p:nvPicPr>
          <p:cNvPr id="3092" name="Picture 20" descr="http://go2.imgsmail.ru/imgpreview?key=http%3A//animalportal.ru/wp-content/uploads/grach.jpg&amp;mb=imgdb_preview_138&amp;q=90&amp;w=1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733256"/>
            <a:ext cx="1047750" cy="952500"/>
          </a:xfrm>
          <a:prstGeom prst="rect">
            <a:avLst/>
          </a:prstGeom>
          <a:noFill/>
        </p:spPr>
      </p:pic>
      <p:pic>
        <p:nvPicPr>
          <p:cNvPr id="3094" name="Picture 22" descr="http://go4.imgsmail.ru/imgpreview?key=http%3A//nature.doublea.ru/pix/skvorez18.jpg&amp;mb=imgdb_preview_489&amp;q=90&amp;w=1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5915024"/>
            <a:ext cx="1133475" cy="9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80720" cy="1143000"/>
          </a:xfrm>
        </p:spPr>
        <p:txBody>
          <a:bodyPr/>
          <a:lstStyle/>
          <a:p>
            <a:r>
              <a:rPr lang="ru-RU" dirty="0" smtClean="0"/>
              <a:t>Конкурс «Кто лишний?»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lvl="0"/>
            <a:r>
              <a:rPr lang="ru-RU" i="1" dirty="0" smtClean="0">
                <a:solidFill>
                  <a:srgbClr val="FFFF00"/>
                </a:solidFill>
              </a:rPr>
              <a:t>жаворонок, воробей, грач, утка, синица;</a:t>
            </a:r>
          </a:p>
          <a:p>
            <a:pPr lvl="0"/>
            <a:r>
              <a:rPr lang="ru-RU" i="1" dirty="0" smtClean="0">
                <a:solidFill>
                  <a:srgbClr val="FFFF00"/>
                </a:solidFill>
              </a:rPr>
              <a:t>цапля, аист, скворец, выпь;</a:t>
            </a:r>
          </a:p>
          <a:p>
            <a:pPr lvl="0"/>
            <a:r>
              <a:rPr lang="ru-RU" i="1" dirty="0" smtClean="0">
                <a:solidFill>
                  <a:srgbClr val="FFFF00"/>
                </a:solidFill>
              </a:rPr>
              <a:t>беркут, гриф, дятел, сокол, орлан;</a:t>
            </a:r>
          </a:p>
          <a:p>
            <a:pPr lvl="0"/>
            <a:r>
              <a:rPr lang="ru-RU" i="1" dirty="0" smtClean="0">
                <a:solidFill>
                  <a:srgbClr val="FFFF00"/>
                </a:solidFill>
              </a:rPr>
              <a:t>тетерев, страус, фазан, куропатка;</a:t>
            </a:r>
          </a:p>
          <a:p>
            <a:pPr lvl="0"/>
            <a:r>
              <a:rPr lang="ru-RU" i="1" dirty="0" smtClean="0">
                <a:solidFill>
                  <a:srgbClr val="FFFF00"/>
                </a:solidFill>
              </a:rPr>
              <a:t>гусь, утка, лебедь, дрофа;</a:t>
            </a:r>
          </a:p>
          <a:p>
            <a:pPr lvl="0"/>
            <a:r>
              <a:rPr lang="ru-RU" i="1" dirty="0" smtClean="0">
                <a:solidFill>
                  <a:srgbClr val="FFFF00"/>
                </a:solidFill>
              </a:rPr>
              <a:t>курица, индюк, орел, цесарка.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Выбрать из ряда слов лишнее </a:t>
            </a:r>
          </a:p>
          <a:p>
            <a:pPr>
              <a:buNone/>
            </a:pPr>
            <a:r>
              <a:rPr lang="ru-RU" dirty="0" smtClean="0"/>
              <a:t>и объяснить почему?</a:t>
            </a:r>
          </a:p>
          <a:p>
            <a:pPr lvl="0">
              <a:buNone/>
            </a:pPr>
            <a:endParaRPr lang="ru-RU" dirty="0" smtClean="0"/>
          </a:p>
        </p:txBody>
      </p:sp>
      <p:pic>
        <p:nvPicPr>
          <p:cNvPr id="2050" name="Picture 2" descr="http://go3.imgsmail.ru/imgpreview?key=http%3A//fotozveri.ru/ptizy/20105.jpg&amp;mb=imgdb_preview_1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1440160" cy="1340768"/>
          </a:xfrm>
          <a:prstGeom prst="rect">
            <a:avLst/>
          </a:prstGeom>
          <a:noFill/>
        </p:spPr>
      </p:pic>
      <p:pic>
        <p:nvPicPr>
          <p:cNvPr id="2052" name="Picture 4" descr="Утк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437112"/>
            <a:ext cx="1800200" cy="1755576"/>
          </a:xfrm>
          <a:prstGeom prst="rect">
            <a:avLst/>
          </a:prstGeom>
          <a:noFill/>
        </p:spPr>
      </p:pic>
      <p:pic>
        <p:nvPicPr>
          <p:cNvPr id="2054" name="Picture 6" descr="http://go2.imgsmail.ru/imgpreview?key=http%3A//zooschool.ru/attach/img1/819.jpg&amp;mb=imgdb_preview_100&amp;q=90&amp;w=1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4664"/>
            <a:ext cx="1172344" cy="1440160"/>
          </a:xfrm>
          <a:prstGeom prst="rect">
            <a:avLst/>
          </a:prstGeom>
          <a:noFill/>
        </p:spPr>
      </p:pic>
      <p:pic>
        <p:nvPicPr>
          <p:cNvPr id="2056" name="Picture 8" descr="скворе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276872"/>
            <a:ext cx="1512168" cy="1368153"/>
          </a:xfrm>
          <a:prstGeom prst="rect">
            <a:avLst/>
          </a:prstGeom>
          <a:noFill/>
        </p:spPr>
      </p:pic>
      <p:pic>
        <p:nvPicPr>
          <p:cNvPr id="2058" name="Picture 10" descr="http://go1.imgsmail.ru/imgpreview?key=http%3A//animalbox.ru/wp-content/uploads/2012/06/crasnogolovyi_dyatel.jpg&amp;mb=imgdb_preview_1603&amp;q=90&amp;w=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952500" cy="1123950"/>
          </a:xfrm>
          <a:prstGeom prst="rect">
            <a:avLst/>
          </a:prstGeom>
          <a:noFill/>
        </p:spPr>
      </p:pic>
      <p:pic>
        <p:nvPicPr>
          <p:cNvPr id="2060" name="Picture 12" descr="Страусы фото - страус эму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445224"/>
            <a:ext cx="147637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Птицы, которых мы больше никогда не увидим!!!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Каролинский</a:t>
            </a:r>
            <a:r>
              <a:rPr lang="ru-RU" sz="2200" dirty="0" smtClean="0"/>
              <a:t> попугай.</a:t>
            </a:r>
          </a:p>
          <a:p>
            <a:pPr>
              <a:buNone/>
            </a:pPr>
            <a:r>
              <a:rPr lang="ru-RU" sz="2200" dirty="0" smtClean="0"/>
              <a:t>Истреблен как садовый вредитель, потому что иногда птицы расклевывали зеленую завязь плодов.</a:t>
            </a:r>
          </a:p>
          <a:p>
            <a:r>
              <a:rPr lang="ru-RU" sz="2200" dirty="0" smtClean="0"/>
              <a:t>Бескрылая гагарка.</a:t>
            </a:r>
          </a:p>
          <a:p>
            <a:pPr>
              <a:buNone/>
            </a:pPr>
            <a:r>
              <a:rPr lang="ru-RU" sz="2200" dirty="0" smtClean="0"/>
              <a:t>Последняя пара была убита в Исландии в 1844 году.</a:t>
            </a:r>
          </a:p>
          <a:p>
            <a:r>
              <a:rPr lang="ru-RU" sz="2200" dirty="0" smtClean="0"/>
              <a:t>Луговая курочка.</a:t>
            </a:r>
          </a:p>
          <a:p>
            <a:pPr>
              <a:buNone/>
            </a:pPr>
            <a:r>
              <a:rPr lang="ru-RU" sz="2200" dirty="0" smtClean="0"/>
              <a:t>Стала жертвой освоения новых земель и промысловой охоты.</a:t>
            </a:r>
          </a:p>
          <a:p>
            <a:r>
              <a:rPr lang="ru-RU" sz="2200" dirty="0" smtClean="0"/>
              <a:t>Дронт.</a:t>
            </a:r>
          </a:p>
          <a:p>
            <a:pPr>
              <a:buNone/>
            </a:pPr>
            <a:r>
              <a:rPr lang="ru-RU" sz="2200" dirty="0" smtClean="0"/>
              <a:t>Уничтожен человеком и грызунами еще в </a:t>
            </a:r>
            <a:r>
              <a:rPr lang="en-US" sz="2200" dirty="0" smtClean="0"/>
              <a:t>XVII</a:t>
            </a:r>
            <a:r>
              <a:rPr lang="ru-RU" sz="2200" dirty="0" smtClean="0"/>
              <a:t> веке.</a:t>
            </a:r>
          </a:p>
          <a:p>
            <a:r>
              <a:rPr lang="ru-RU" sz="2200" dirty="0" smtClean="0"/>
              <a:t>Странствующий голубь.</a:t>
            </a:r>
          </a:p>
          <a:p>
            <a:pPr>
              <a:buNone/>
            </a:pPr>
            <a:r>
              <a:rPr lang="ru-RU" sz="2200" dirty="0" smtClean="0"/>
              <a:t>Последний погиб в 1900 году.</a:t>
            </a:r>
          </a:p>
          <a:p>
            <a:endParaRPr lang="ru-RU" dirty="0"/>
          </a:p>
        </p:txBody>
      </p:sp>
      <p:pic>
        <p:nvPicPr>
          <p:cNvPr id="2050" name="Picture 2" descr="http://go4.imgsmail.ru/imgpreview?key=http%3A//upload.wikimedia.org/wikipedia/commons/thumb/d/d8/Karolinasittich_01.jpg/265px-Karolinasittich_01.jpg&amp;mb=wikipedia_preview_001&amp;w=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128" cy="930399"/>
          </a:xfrm>
          <a:prstGeom prst="rect">
            <a:avLst/>
          </a:prstGeom>
          <a:noFill/>
        </p:spPr>
      </p:pic>
      <p:pic>
        <p:nvPicPr>
          <p:cNvPr id="2052" name="Picture 4" descr="http://go3.imgsmail.ru/imgpreview?key=http%3A//upload.wikimedia.org/wikipedia/commons/f/f8/Keulemans-GreatAuk.jpg&amp;mb=imgdb_preview_1014&amp;q=90&amp;w=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952500" cy="1381126"/>
          </a:xfrm>
          <a:prstGeom prst="rect">
            <a:avLst/>
          </a:prstGeom>
          <a:noFill/>
        </p:spPr>
      </p:pic>
      <p:pic>
        <p:nvPicPr>
          <p:cNvPr id="2054" name="Picture 6" descr="http://go2.imgsmail.ru/imgpreview?key=http%3A//evolution.powernet.ru/history/Life_16/007.jpg&amp;mb=imgdb_preview_1081&amp;q=90&amp;w=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869160"/>
            <a:ext cx="1584176" cy="1656184"/>
          </a:xfrm>
          <a:prstGeom prst="rect">
            <a:avLst/>
          </a:prstGeom>
          <a:noFill/>
        </p:spPr>
      </p:pic>
      <p:pic>
        <p:nvPicPr>
          <p:cNvPr id="2056" name="Picture 8" descr="http://go1.imgsmail.ru/imgpreview?key=http%3A//scirt.ru/one/120/1276595930.jpg&amp;mb=imgdb_preview_247&amp;q=90&amp;w=1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221088"/>
            <a:ext cx="1512168" cy="2232248"/>
          </a:xfrm>
          <a:prstGeom prst="rect">
            <a:avLst/>
          </a:prstGeom>
          <a:noFill/>
        </p:spPr>
      </p:pic>
      <p:pic>
        <p:nvPicPr>
          <p:cNvPr id="2058" name="Picture 10" descr="http://go1.imgsmail.ru/imgpreview?key=http%3A//piterhunt.ru/Library/german/ohota_na_bolotn_i_lug_di4/obld_files/tmp1583-27.jpg&amp;mb=imgdb_preview_15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988840"/>
            <a:ext cx="147565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-63786"/>
            <a:ext cx="4949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Кроссворд  «Охрана птиц»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91689" y="2095500"/>
          <a:ext cx="4960622" cy="2682240"/>
        </p:xfrm>
        <a:graphic>
          <a:graphicData uri="http://schemas.openxmlformats.org/drawingml/2006/table">
            <a:tbl>
              <a:tblPr/>
              <a:tblGrid>
                <a:gridCol w="817587"/>
                <a:gridCol w="360980"/>
                <a:gridCol w="360980"/>
                <a:gridCol w="360980"/>
                <a:gridCol w="360980"/>
                <a:gridCol w="360980"/>
                <a:gridCol w="325515"/>
                <a:gridCol w="572501"/>
                <a:gridCol w="360980"/>
                <a:gridCol w="360346"/>
                <a:gridCol w="357813"/>
                <a:gridCol w="360980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 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61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http://zyblik.info/raznoe/zag20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yblik.info/raznoe/zag28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1152128" cy="15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zyblik.info/raznoe/000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32656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zyblik.info/raznoe/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988840"/>
            <a:ext cx="1152128" cy="157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zyblik.info/raznoe/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437112"/>
            <a:ext cx="1224136" cy="15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yblik.info/images/3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501008"/>
            <a:ext cx="476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zyblik.info/raznoe/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8680"/>
            <a:ext cx="1224136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zyblik.info/raznoe/zag25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229200"/>
            <a:ext cx="1009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zyblik.info/raznoe/4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4653136"/>
            <a:ext cx="111556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zyblik.info/raznoe/3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332656"/>
            <a:ext cx="1224136" cy="149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zyblik.info/raznoe/4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1988840"/>
            <a:ext cx="1123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9001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Вопросы и ответы для кроссворд</a:t>
            </a:r>
            <a:br>
              <a:rPr lang="ru-RU" sz="44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«Охрана птиц»</a:t>
            </a:r>
            <a:r>
              <a:rPr lang="ru-RU" sz="44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57351" y="2108835"/>
          <a:ext cx="5829297" cy="2658477"/>
        </p:xfrm>
        <a:graphic>
          <a:graphicData uri="http://schemas.openxmlformats.org/drawingml/2006/table">
            <a:tbl>
              <a:tblPr/>
              <a:tblGrid>
                <a:gridCol w="907582"/>
                <a:gridCol w="361006"/>
                <a:gridCol w="361006"/>
                <a:gridCol w="361006"/>
                <a:gridCol w="361006"/>
                <a:gridCol w="361006"/>
                <a:gridCol w="336939"/>
                <a:gridCol w="740379"/>
                <a:gridCol w="361006"/>
                <a:gridCol w="361006"/>
                <a:gridCol w="361006"/>
                <a:gridCol w="348339"/>
                <a:gridCol w="608010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24744"/>
            <a:ext cx="180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1. Я в </a:t>
            </a:r>
            <a:r>
              <a:rPr lang="ru-RU" sz="1600" dirty="0" err="1" smtClean="0">
                <a:solidFill>
                  <a:srgbClr val="FFFF00"/>
                </a:solidFill>
              </a:rPr>
              <a:t>камзольчике</a:t>
            </a:r>
            <a:r>
              <a:rPr lang="ru-RU" sz="1600" dirty="0" smtClean="0">
                <a:solidFill>
                  <a:srgbClr val="FFFF00"/>
                </a:solidFill>
              </a:rPr>
              <a:t> изумрудном, проживаю у речки чудной. Сам себе я выкопал норку и смотрю за рыбешкою зорко! 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3429000"/>
            <a:ext cx="129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Белый журавль.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2060848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Кого называют царем птиц?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764705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4. Есть в степи бугры – курганы, есть и птицы – великаны: в одной тушке – три индюшки. 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653136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5. Глазищи круглы, когтищи остры, носище кривой – разбойник лесной!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4725144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6. На одной ноге ночует, по морской воде кочует.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4869160"/>
            <a:ext cx="1349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2D050"/>
                </a:solidFill>
              </a:rPr>
              <a:t>7. Хищная птица, которая гнездится вблизи водоемов. </a:t>
            </a:r>
            <a:endParaRPr lang="ru-RU" sz="1600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1052736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8. Свое гнездо на крыше вьет, чем очень радует народ.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3284984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9. Клюв какой птицы настоящий мешок?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494116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10. Птица с длинной шеей и длинными ногами.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435280" cy="158903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Птицы Красной книги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Республики Татарстан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беркут</a:t>
            </a:r>
          </a:p>
          <a:p>
            <a:r>
              <a:rPr lang="ru-RU" dirty="0" smtClean="0"/>
              <a:t>- степной орел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орлан-белохвост</a:t>
            </a:r>
            <a:endParaRPr lang="ru-RU" dirty="0" smtClean="0"/>
          </a:p>
          <a:p>
            <a:r>
              <a:rPr lang="ru-RU" dirty="0" smtClean="0"/>
              <a:t>- скопа</a:t>
            </a:r>
          </a:p>
          <a:p>
            <a:r>
              <a:rPr lang="ru-RU" dirty="0" smtClean="0"/>
              <a:t>- сапсан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балобан</a:t>
            </a:r>
            <a:endParaRPr lang="ru-RU" dirty="0" smtClean="0"/>
          </a:p>
          <a:p>
            <a:r>
              <a:rPr lang="ru-RU" dirty="0" smtClean="0"/>
              <a:t>- сизоворонка</a:t>
            </a:r>
          </a:p>
          <a:p>
            <a:r>
              <a:rPr lang="ru-RU" dirty="0" smtClean="0"/>
              <a:t>- зимородок</a:t>
            </a:r>
          </a:p>
          <a:p>
            <a:r>
              <a:rPr lang="ru-RU" dirty="0" smtClean="0"/>
              <a:t>- черный аист</a:t>
            </a:r>
          </a:p>
          <a:p>
            <a:r>
              <a:rPr lang="ru-RU" dirty="0" smtClean="0"/>
              <a:t>- змееяд</a:t>
            </a:r>
          </a:p>
          <a:p>
            <a:r>
              <a:rPr lang="ru-RU" dirty="0" smtClean="0"/>
              <a:t>- поганка красношейная</a:t>
            </a:r>
          </a:p>
          <a:p>
            <a:pPr>
              <a:buNone/>
            </a:pPr>
            <a:r>
              <a:rPr lang="ru-RU" dirty="0" smtClean="0"/>
              <a:t>и другие виды.</a:t>
            </a:r>
          </a:p>
          <a:p>
            <a:endParaRPr lang="ru-RU" dirty="0"/>
          </a:p>
        </p:txBody>
      </p:sp>
      <p:pic>
        <p:nvPicPr>
          <p:cNvPr id="26626" name="Picture 2" descr="http://www.book-red.ru/images/stories/mini_zmeejady-groza-gadov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77072"/>
            <a:ext cx="2905125" cy="2381250"/>
          </a:xfrm>
          <a:prstGeom prst="rect">
            <a:avLst/>
          </a:prstGeom>
          <a:noFill/>
        </p:spPr>
      </p:pic>
      <p:pic>
        <p:nvPicPr>
          <p:cNvPr id="26628" name="Picture 4" descr="http://www.book-red.ru/images/stories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268760"/>
            <a:ext cx="2857500" cy="1657350"/>
          </a:xfrm>
          <a:prstGeom prst="rect">
            <a:avLst/>
          </a:prstGeom>
          <a:noFill/>
        </p:spPr>
      </p:pic>
      <p:pic>
        <p:nvPicPr>
          <p:cNvPr id="26630" name="Picture 6" descr="http://www.book-red.ru/images/stories/0007-006-zhivotnye-i-rastenija-kub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20888"/>
            <a:ext cx="1944216" cy="194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o1.imgsmail.ru/imgpreview?key=http%3A//www.gazeta.lv/images/img_15535.jpg&amp;mb=imgdb_preview_1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54309"/>
            <a:ext cx="48600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хотим, чтоб птицы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пели,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 вокруг леса шумели,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тобы были голубыми небеса.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речка серебрилась,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тобы бабочка резвилась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была на ягодах роса!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-380078"/>
            <a:ext cx="7920880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используемой литературы.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В.И. Даль «Пословицы, поговорки и прибаутки русского народа» С.-Петербург, «Литера», 1997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Ф.Н. Салахова «Урок» Казань, ИПКРО РТ, 2000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В.В. Балабанова и др. «Предметные недели в школе. Биология,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зкология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здоровый образ жизни» Волгоград, «Учитель», 2001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Газеты «Биология».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С.А.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Молис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«Книга для чтения по зоологии», Москва,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Прсвещение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1981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В.В. Балабанова и др. «Открытые уроки по биологии» 7-9 классы, Волгоград,    «Учитель», 2003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Журналы «Биология в школе».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А.И.Никишов,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И.Х.Шарова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«Биология 7 класс. Животные»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2002.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350100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Вот птицы прилетают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И нам приятно ждать,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Что снег вот-вот растает,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Все оживет опять!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ФГ\новый класс\100_3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Цель: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- расширить кругозор учащихся о многообразии птиц в игровой форме с использованием интерактивного оборудования.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Задачи: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образовательные: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повторить и обобщить знания по теме «Птицы»;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отработать умения и навыки самостоятельной работы учащихся группой;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осуществить контроль определенных знаний;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развивать умения преодолевать трудности;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развивающие: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расширить кругозор учащихся 7-ых классов на основе полученных знаний и умений;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формировать интеллектуальные умения: умение анализировать, обобщать, систематизировать, ставить и решать проблемы в игровой форме;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воспитательные: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способствовать эстетическому воспитанию школьников;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 воспитывать чувство любви к родной природе, понимание ее хрупкости, необходимости защиты.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«Домашнее задание»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Команда "Канарейки"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052736"/>
            <a:ext cx="4041775" cy="123326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Команда "Киви"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16832"/>
            <a:ext cx="4040188" cy="47525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Девиз: </a:t>
            </a:r>
          </a:p>
          <a:p>
            <a:pPr>
              <a:buNone/>
            </a:pPr>
            <a:r>
              <a:rPr lang="ru-RU" dirty="0" smtClean="0"/>
              <a:t>«Мы девчата-канарейки, </a:t>
            </a:r>
          </a:p>
          <a:p>
            <a:pPr>
              <a:buNone/>
            </a:pPr>
            <a:r>
              <a:rPr lang="ru-RU" dirty="0" smtClean="0"/>
              <a:t>Мы активней батарейки, Зажигаем всех вокруг, Все кто с нами тот наш друг!»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Девиз: </a:t>
            </a:r>
          </a:p>
          <a:p>
            <a:pPr>
              <a:buNone/>
            </a:pPr>
            <a:r>
              <a:rPr lang="ru-RU" dirty="0" smtClean="0"/>
              <a:t> «Сами ростом мы с вершок, </a:t>
            </a:r>
          </a:p>
          <a:p>
            <a:pPr>
              <a:buNone/>
            </a:pPr>
            <a:r>
              <a:rPr lang="ru-RU" dirty="0" smtClean="0"/>
              <a:t> Спорим с грозной птицей. Мы отважны, хорошо! </a:t>
            </a:r>
            <a:br>
              <a:rPr lang="ru-RU" dirty="0" smtClean="0"/>
            </a:br>
            <a:r>
              <a:rPr lang="ru-RU" dirty="0" smtClean="0"/>
              <a:t>В жизни пригодится!»</a:t>
            </a:r>
          </a:p>
          <a:p>
            <a:endParaRPr lang="ru-RU" dirty="0"/>
          </a:p>
        </p:txBody>
      </p:sp>
      <p:pic>
        <p:nvPicPr>
          <p:cNvPr id="7172" name="Picture 4" descr="http://go2.imgsmail.ru/imgpreview?key=http%3A//www.xa-xa.org/uploads/posts/2011-06/thumbs/1308983264_1308836026_birds_with_arms_03.jpg&amp;mb=imgdb_preview_14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880320" cy="2448272"/>
          </a:xfrm>
          <a:prstGeom prst="rect">
            <a:avLst/>
          </a:prstGeom>
          <a:noFill/>
        </p:spPr>
      </p:pic>
      <p:pic>
        <p:nvPicPr>
          <p:cNvPr id="7174" name="Picture 6" descr="http://go2.imgsmail.ru/imgpreview?key=http%3A//zooschool.ru/attach/img1/997.jpg&amp;mb=imgdb_preview_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02433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Конкурс «Разминка»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pPr lvl="1"/>
            <a:r>
              <a:rPr lang="ru-RU" sz="2000" dirty="0" smtClean="0"/>
              <a:t>Какие птицы прилетают к нам первыми? </a:t>
            </a:r>
          </a:p>
          <a:p>
            <a:pPr lvl="1"/>
            <a:r>
              <a:rPr lang="ru-RU" sz="2000" dirty="0" smtClean="0"/>
              <a:t>Где гнездятся скворцы, кроме скворечников? </a:t>
            </a:r>
          </a:p>
          <a:p>
            <a:pPr lvl="1"/>
            <a:r>
              <a:rPr lang="ru-RU" sz="2000" dirty="0" smtClean="0"/>
              <a:t>Из чего делают гнезда наши ласточки? </a:t>
            </a:r>
          </a:p>
          <a:p>
            <a:pPr lvl="1"/>
            <a:r>
              <a:rPr lang="ru-RU" sz="2000" dirty="0" smtClean="0"/>
              <a:t>Какая птица самая большая в мире?</a:t>
            </a:r>
          </a:p>
          <a:p>
            <a:pPr lvl="1"/>
            <a:r>
              <a:rPr lang="ru-RU" sz="2000" dirty="0" smtClean="0"/>
              <a:t>У каких птиц поют  самки и самцы? </a:t>
            </a:r>
          </a:p>
          <a:p>
            <a:pPr lvl="2"/>
            <a:r>
              <a:rPr lang="ru-RU" sz="2000" dirty="0" smtClean="0"/>
              <a:t>Назовите самых маленьких птичек в мире?</a:t>
            </a:r>
          </a:p>
          <a:p>
            <a:pPr lvl="2"/>
            <a:r>
              <a:rPr lang="ru-RU" sz="2000" dirty="0" smtClean="0"/>
              <a:t>Какая птица выдалбливает клювом дупло в дереве для своего гнезда? </a:t>
            </a:r>
          </a:p>
          <a:p>
            <a:pPr lvl="2"/>
            <a:r>
              <a:rPr lang="ru-RU" sz="2000" dirty="0" smtClean="0"/>
              <a:t>Какая птица быстрее всех летает? </a:t>
            </a:r>
          </a:p>
          <a:p>
            <a:pPr lvl="2"/>
            <a:r>
              <a:rPr lang="ru-RU" sz="2000" dirty="0" smtClean="0"/>
              <a:t>Какая птица кричит как кошка? </a:t>
            </a:r>
          </a:p>
          <a:p>
            <a:pPr lvl="2"/>
            <a:r>
              <a:rPr lang="ru-RU" sz="2000" dirty="0" smtClean="0"/>
              <a:t>Какая птица выводит птенцов зимой? </a:t>
            </a:r>
          </a:p>
          <a:p>
            <a:endParaRPr lang="ru-RU" dirty="0"/>
          </a:p>
        </p:txBody>
      </p:sp>
      <p:pic>
        <p:nvPicPr>
          <p:cNvPr id="28674" name="Picture 2" descr="http://go2.imgsmail.ru/imgpreview?key=http%3A//elementy.ru/images/news/birds_mismatch_arrival_fig4_600.jpg&amp;mb=imgdb_preview_1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152128" cy="1368152"/>
          </a:xfrm>
          <a:prstGeom prst="rect">
            <a:avLst/>
          </a:prstGeom>
          <a:noFill/>
        </p:spPr>
      </p:pic>
      <p:pic>
        <p:nvPicPr>
          <p:cNvPr id="28676" name="Picture 4" descr="http://go3.imgsmail.ru/imgpreview?key=http%3A//goldensites.ru/media/1/B_72.jpg&amp;mb=imgdb_preview_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01008"/>
            <a:ext cx="1224136" cy="1524719"/>
          </a:xfrm>
          <a:prstGeom prst="rect">
            <a:avLst/>
          </a:prstGeom>
          <a:noFill/>
        </p:spPr>
      </p:pic>
      <p:pic>
        <p:nvPicPr>
          <p:cNvPr id="28680" name="Picture 8" descr="http://go4.imgsmail.ru/imgpreview?key=http%3A//fokart.net/_ph/82/899916128.jpg&amp;mb=imgdb_preview_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645024"/>
            <a:ext cx="1115615" cy="1008113"/>
          </a:xfrm>
          <a:prstGeom prst="rect">
            <a:avLst/>
          </a:prstGeom>
          <a:noFill/>
        </p:spPr>
      </p:pic>
      <p:pic>
        <p:nvPicPr>
          <p:cNvPr id="28682" name="Picture 10" descr="http://go1.imgsmail.ru/imgpreview?key=http%3A//500ptiz.ru/wp-content/uploads/2013/02/klest_elovik_photo.jpg&amp;mb=imgdb_preview_15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836712"/>
            <a:ext cx="1838325" cy="1971675"/>
          </a:xfrm>
          <a:prstGeom prst="rect">
            <a:avLst/>
          </a:prstGeom>
          <a:noFill/>
        </p:spPr>
      </p:pic>
      <p:pic>
        <p:nvPicPr>
          <p:cNvPr id="28684" name="Picture 12" descr="http://go3.imgsmail.ru/imgpreview?key=http%3A//dic.academic.ru/pictures/enc_biology/animals/belobryukhiiy_strizh.jpg&amp;mb=imgdb_preview_7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5013176"/>
            <a:ext cx="1340148" cy="1405285"/>
          </a:xfrm>
          <a:prstGeom prst="rect">
            <a:avLst/>
          </a:prstGeom>
          <a:noFill/>
        </p:spPr>
      </p:pic>
      <p:pic>
        <p:nvPicPr>
          <p:cNvPr id="28686" name="Picture 14" descr="http://go4.imgsmail.ru/imgpreview?key=http%3A//lifeglobe.net/media/entry/0/22-55.jpg&amp;mb=imgdb_preview_7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429000"/>
            <a:ext cx="1224136" cy="1724744"/>
          </a:xfrm>
          <a:prstGeom prst="rect">
            <a:avLst/>
          </a:prstGeom>
          <a:noFill/>
        </p:spPr>
      </p:pic>
      <p:pic>
        <p:nvPicPr>
          <p:cNvPr id="28688" name="Picture 16" descr="http://go4.imgsmail.ru/imgpreview?key=http%3A//content.foto.mail.ru/mail/tatjana.000/_answers/i-1043.jpg&amp;mb=imgdb_preview_3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445224"/>
            <a:ext cx="1844204" cy="1261269"/>
          </a:xfrm>
          <a:prstGeom prst="rect">
            <a:avLst/>
          </a:prstGeom>
          <a:noFill/>
        </p:spPr>
      </p:pic>
      <p:pic>
        <p:nvPicPr>
          <p:cNvPr id="28690" name="Picture 18" descr="http://go4.imgsmail.ru/imgpreview?key=http%3A//900igr.net/datas/nasekomye-i-ptitsy/Ptitsy-2.files/0015-015-Grach.jpg&amp;mb=imgdb_preview_4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301208"/>
            <a:ext cx="1944216" cy="1368152"/>
          </a:xfrm>
          <a:prstGeom prst="rect">
            <a:avLst/>
          </a:prstGeom>
          <a:noFill/>
        </p:spPr>
      </p:pic>
      <p:pic>
        <p:nvPicPr>
          <p:cNvPr id="28692" name="Picture 20" descr="http://go1.imgsmail.ru/imgpreview?key=http%3A//www.kontorakuka.ru/countries/northamerica/brazil/jpeg/amaz11.jpg&amp;mb=imgdb_preview_9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085184"/>
            <a:ext cx="1912243" cy="1296144"/>
          </a:xfrm>
          <a:prstGeom prst="rect">
            <a:avLst/>
          </a:prstGeom>
          <a:noFill/>
        </p:spPr>
      </p:pic>
      <p:pic>
        <p:nvPicPr>
          <p:cNvPr id="28694" name="Picture 22" descr="http://go1.imgsmail.ru/imgpreview?key=http%3A//www.molomo.ru/img/sta2.jpg&amp;mb=imgdb_preview_167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88640"/>
            <a:ext cx="1223120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Рубрика «В мире интересного»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а знаете ли вы, что наиболее крупные птицы – африканские страусы, высота около 3 метров, вес до 90 кг;</a:t>
            </a:r>
          </a:p>
          <a:p>
            <a:r>
              <a:rPr lang="ru-RU" dirty="0" smtClean="0"/>
              <a:t>- самые длинноногие птицы в мире – фламинго;</a:t>
            </a:r>
          </a:p>
          <a:p>
            <a:r>
              <a:rPr lang="ru-RU" dirty="0" smtClean="0"/>
              <a:t>- самый быстрый бегун в мире – страус, он может развивать скорость до 120 км/час;</a:t>
            </a:r>
          </a:p>
          <a:p>
            <a:r>
              <a:rPr lang="ru-RU" dirty="0" smtClean="0"/>
              <a:t>- самыми морозоустойчивыми птицами являются утки и гуси, они выдерживают температуру до  –110</a:t>
            </a:r>
            <a:r>
              <a:rPr lang="ru-RU" baseline="30000" dirty="0" smtClean="0"/>
              <a:t>0</a:t>
            </a:r>
            <a:r>
              <a:rPr lang="ru-RU" dirty="0" smtClean="0"/>
              <a:t>С, хотя белые медведи и тюлени выдерживают только до  -80</a:t>
            </a:r>
            <a:r>
              <a:rPr lang="ru-RU" baseline="30000" dirty="0" smtClean="0"/>
              <a:t>0</a:t>
            </a:r>
            <a:r>
              <a:rPr lang="ru-RU" dirty="0" smtClean="0"/>
              <a:t>С;</a:t>
            </a:r>
          </a:p>
          <a:p>
            <a:r>
              <a:rPr lang="ru-RU" dirty="0" smtClean="0"/>
              <a:t>- самый длинный хвост у кур породы светло-лиловой в Японской деревне Кате, хвост достигает длины 7 метров 50 сантиметров.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«Корзина загадок»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go2.imgsmail.ru/imgpreview?key=http%3A//www.unipack.ru/user_files/file25030.jpg&amp;mb=imgdb_preview_1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79712" y="829101"/>
            <a:ext cx="63367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Всю ночь летает, мышей добывает. А как станет светло – спать идет в дупло.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Не ворона, не синица, как зовется эта птица? Примостилась на суку, раздалось в лесу: «Ку-ку»!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Хочет – прямо летит, хочет – в воздухе висит, камнем падает с высот и в полях поет, поет!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Пусть я птичка-невеличка, у меня друзья – привычка, как начнутся холода, прямо с Севера – сюда!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Птица сверху налетает и цыплят внизу хватает.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043608" y="3640076"/>
            <a:ext cx="68407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Длинноногий, длинноклювый, телом серый, а затылок – голый, красный. Бродит по болотам грязным, ловит в них лягушек, бестолковых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попрыгушек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Серенькая птичка, птичка-невеличка. Шеей вертишь ты всегда, разве в этом есть нужда?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 своей лесной палате, носит пестренький халатик, он деревья лечит, постучит и станет легче.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 белый, сам черный, к тому же проворный, друг садов он и полей, поедает он червей.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Пестрая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крякушка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ловит лягушек.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Конкурс «Угадай птицу»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Командам раздают                         </a:t>
            </a:r>
            <a:r>
              <a:rPr lang="ru-RU" sz="3200" dirty="0" smtClean="0">
                <a:solidFill>
                  <a:srgbClr val="00B0F0"/>
                </a:solidFill>
              </a:rPr>
              <a:t>зяблик</a:t>
            </a:r>
          </a:p>
          <a:p>
            <a:pPr>
              <a:buNone/>
            </a:pPr>
            <a:r>
              <a:rPr lang="ru-RU" dirty="0" smtClean="0"/>
              <a:t>наборы карточек                      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утка</a:t>
            </a:r>
          </a:p>
          <a:p>
            <a:pPr>
              <a:buNone/>
            </a:pPr>
            <a:r>
              <a:rPr lang="ru-RU" dirty="0" smtClean="0"/>
              <a:t>с буквами разного цвета.            </a:t>
            </a:r>
            <a:r>
              <a:rPr lang="ru-RU" sz="3200" dirty="0" smtClean="0">
                <a:solidFill>
                  <a:srgbClr val="FF0000"/>
                </a:solidFill>
              </a:rPr>
              <a:t>снегирь</a:t>
            </a:r>
          </a:p>
          <a:p>
            <a:pPr>
              <a:buNone/>
            </a:pPr>
            <a:r>
              <a:rPr lang="ru-RU" dirty="0" smtClean="0"/>
              <a:t>За 1 минуту нужно                              </a:t>
            </a:r>
            <a:r>
              <a:rPr lang="ru-RU" sz="3200" dirty="0" smtClean="0">
                <a:solidFill>
                  <a:schemeClr val="bg1"/>
                </a:solidFill>
              </a:rPr>
              <a:t>ласточка</a:t>
            </a:r>
          </a:p>
          <a:p>
            <a:pPr>
              <a:buNone/>
            </a:pPr>
            <a:r>
              <a:rPr lang="ru-RU" dirty="0" smtClean="0"/>
              <a:t>собрать слова –                        </a:t>
            </a:r>
            <a:r>
              <a:rPr lang="ru-RU" sz="3200" dirty="0" smtClean="0"/>
              <a:t>грач</a:t>
            </a:r>
          </a:p>
          <a:p>
            <a:pPr>
              <a:buNone/>
            </a:pPr>
            <a:r>
              <a:rPr lang="ru-RU" dirty="0" smtClean="0"/>
              <a:t>названия птиц.             </a:t>
            </a:r>
            <a:r>
              <a:rPr lang="ru-RU" sz="3500" dirty="0" smtClean="0">
                <a:solidFill>
                  <a:srgbClr val="FFC000"/>
                </a:solidFill>
              </a:rPr>
              <a:t>пингвин</a:t>
            </a:r>
          </a:p>
          <a:p>
            <a:pPr>
              <a:buNone/>
            </a:pPr>
            <a:r>
              <a:rPr lang="ru-RU" sz="3500" dirty="0" smtClean="0"/>
              <a:t>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  </a:t>
            </a:r>
            <a:r>
              <a:rPr lang="ru-RU" sz="3200" dirty="0" smtClean="0">
                <a:solidFill>
                  <a:srgbClr val="7030A0"/>
                </a:solidFill>
              </a:rPr>
              <a:t>соловей    </a:t>
            </a:r>
            <a:r>
              <a:rPr lang="ru-RU" sz="3200" dirty="0" smtClean="0"/>
              <a:t>        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сорока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sz="3200" dirty="0" smtClean="0">
                <a:solidFill>
                  <a:srgbClr val="00B050"/>
                </a:solidFill>
              </a:rPr>
              <a:t>синица     </a:t>
            </a:r>
            <a:r>
              <a:rPr lang="ru-RU" sz="3200" dirty="0" smtClean="0"/>
              <a:t>  </a:t>
            </a:r>
          </a:p>
          <a:p>
            <a:pPr>
              <a:buNone/>
            </a:pPr>
            <a:r>
              <a:rPr lang="ru-RU" sz="3200" dirty="0" smtClean="0"/>
              <a:t>            </a:t>
            </a:r>
            <a:r>
              <a:rPr lang="ru-RU" sz="3200" dirty="0" smtClean="0">
                <a:solidFill>
                  <a:srgbClr val="FF6600"/>
                </a:solidFill>
              </a:rPr>
              <a:t>дятел</a:t>
            </a:r>
          </a:p>
          <a:p>
            <a:endParaRPr lang="ru-RU" dirty="0"/>
          </a:p>
        </p:txBody>
      </p:sp>
      <p:pic>
        <p:nvPicPr>
          <p:cNvPr id="44034" name="Picture 2" descr="http://go4.imgsmail.ru/imgpreview?key=http%3A//photoknopa.ru/uploads/posts/2012-04/education_1334863877931.jpeg&amp;mb=imgdb_preview_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9523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Приметы, пословицы и поговорки о птицах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. Если грачи сразу на гнездо летят, весна будет теплой.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Весной грач прилетел – через месяц снег сойдет.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Ранний прилет журавлей – ранняя весна.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Против сотни воробьев довольно одного ястреба.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Невидный соловей, да слышный.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Нет птицы мудрее, чем сова, всем в лесу голова.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Для дятла длинный язык – не порок.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Как с гуся вода. Вышел из воды сухим.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Седой как лунь.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∙ Глухая тетеря.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</TotalTime>
  <Words>1391</Words>
  <Application>Microsoft Office PowerPoint</Application>
  <PresentationFormat>Экран (4:3)</PresentationFormat>
  <Paragraphs>354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Внеклассное мероприятие  КВН  «Птичий калейдоскоп» 7 класс </vt:lpstr>
      <vt:lpstr>Слайд 2</vt:lpstr>
      <vt:lpstr>Слайд 3</vt:lpstr>
      <vt:lpstr>Конкурс «Домашнее задание»</vt:lpstr>
      <vt:lpstr>Конкурс «Разминка»</vt:lpstr>
      <vt:lpstr>Рубрика «В мире интересного»</vt:lpstr>
      <vt:lpstr>Конкурс «Корзина загадок»</vt:lpstr>
      <vt:lpstr>Конкурс «Угадай птицу»</vt:lpstr>
      <vt:lpstr>Приметы, пословицы и поговорки о птицах</vt:lpstr>
      <vt:lpstr>Конкурс на внимание</vt:lpstr>
      <vt:lpstr>Конкурс «Кто лишний?»</vt:lpstr>
      <vt:lpstr>Птицы, которых мы больше никогда не увидим!!!</vt:lpstr>
      <vt:lpstr>Слайд 13</vt:lpstr>
      <vt:lpstr>Вопросы и ответы для кроссворд «Охрана птиц» </vt:lpstr>
      <vt:lpstr> Птицы Красной книги  Республики Татарстан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КВН  «Птичий калейдоскоп» 7 класс</dc:title>
  <dc:creator>Татьяна</dc:creator>
  <cp:lastModifiedBy>Татьяна</cp:lastModifiedBy>
  <cp:revision>39</cp:revision>
  <dcterms:created xsi:type="dcterms:W3CDTF">2014-02-19T08:22:45Z</dcterms:created>
  <dcterms:modified xsi:type="dcterms:W3CDTF">2014-03-04T21:02:20Z</dcterms:modified>
</cp:coreProperties>
</file>