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76" r:id="rId4"/>
  </p:sldMasterIdLst>
  <p:notesMasterIdLst>
    <p:notesMasterId r:id="rId31"/>
  </p:notesMasterIdLst>
  <p:sldIdLst>
    <p:sldId id="290" r:id="rId5"/>
    <p:sldId id="257" r:id="rId6"/>
    <p:sldId id="288" r:id="rId7"/>
    <p:sldId id="259" r:id="rId8"/>
    <p:sldId id="260" r:id="rId9"/>
    <p:sldId id="261" r:id="rId10"/>
    <p:sldId id="262" r:id="rId11"/>
    <p:sldId id="263" r:id="rId12"/>
    <p:sldId id="280" r:id="rId13"/>
    <p:sldId id="265" r:id="rId14"/>
    <p:sldId id="266" r:id="rId15"/>
    <p:sldId id="287" r:id="rId16"/>
    <p:sldId id="282" r:id="rId17"/>
    <p:sldId id="270" r:id="rId18"/>
    <p:sldId id="271" r:id="rId19"/>
    <p:sldId id="293" r:id="rId20"/>
    <p:sldId id="285" r:id="rId21"/>
    <p:sldId id="292" r:id="rId22"/>
    <p:sldId id="291" r:id="rId23"/>
    <p:sldId id="273" r:id="rId24"/>
    <p:sldId id="275" r:id="rId25"/>
    <p:sldId id="277" r:id="rId26"/>
    <p:sldId id="276" r:id="rId27"/>
    <p:sldId id="278" r:id="rId28"/>
    <p:sldId id="283" r:id="rId29"/>
    <p:sldId id="27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07"/>
    <a:srgbClr val="0099FF"/>
    <a:srgbClr val="A60A8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67" autoAdjust="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06/relationships/legacyDocTextInfo" Target="legacyDocTextInfo.bin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55B49B-4A4B-4C45-A308-2E1A3472A632}" type="datetimeFigureOut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259057-1608-4E26-BBF1-3C080EED1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3040-0E10-4C6B-9219-499C6C15103A}" type="datetimeFigureOut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B3ADF-EC1C-4281-AE5F-C8C8A4826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249CB-B782-4142-AF6B-F81DF16320E3}" type="datetimeFigureOut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EDC0-3031-401C-9D9A-13CA473A0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568B6-8227-493B-8563-D3032D03833E}" type="datetimeFigureOut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4D3BC-3F5E-48AB-8054-86CFD55F3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3C2BA-BB9A-4F5F-A3A8-4DF369BA4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86BDE-D0BF-4D7F-B39A-03426C7C4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D06F6-540A-4555-B8D7-A81AA7CAD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B7AF4-150B-4900-AA00-7BF438BDC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62FF3-463D-427A-A6B1-2DBBFAAFD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8F9D6-FB9D-4D06-B5AA-316480BD0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498FD-11CD-4DE9-A7A0-C1CF91B3B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F4F19-D081-44BC-81C0-E32C48CCA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FDF5E-A345-4C8C-AE98-6565003E2DD3}" type="datetimeFigureOut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09216-B347-4A8F-A51D-864F25689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C3BE5-1040-4A63-A8F6-D988BEB58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8DE25-3761-4BCA-96E6-FD84CAC5A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7537E-CD6C-4B37-B1DC-B48778E35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C5C5A-D261-4CD8-9755-6B3C47C7F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EA13C-060F-40A7-9AEE-C64C759A3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9F095-80FA-41FE-94E3-669C8D7EC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922CE-BCFD-4F0B-91D9-8EFA36001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346D5-947D-4684-8746-AB24CB1A2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3256A-AD68-47D4-B07C-83A9ACCFD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3ED0E-F005-4B87-BDC6-270781DD2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BF23D-DB59-40EB-891D-443E75283CB3}" type="datetimeFigureOut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15A01-0B08-41A7-815E-D3B9FE15B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531FE-A2B7-4498-B6CD-6031E16FC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60904-1175-48C5-8CAA-746A891E4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59F63-44BA-432E-8333-CC365FCFA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78BB1-D07B-4978-ACC6-AEB5552A2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CFB38-4BCC-4B28-BCDC-5CE340690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D29CA-F889-40B2-B4BC-F22064FCF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01B8B-D606-45EB-A5F5-B3A40F0A5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AB011-8F69-46DB-8FB9-91322946F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74572-96E7-4520-AB7B-3660F4AA1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8060D-4BA1-4B91-8719-86CA7FE71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99C41-F939-41C6-A9B9-290DC143D140}" type="datetimeFigureOut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539B-4AD1-41DE-A4C6-9E88CC6D1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CFA85-A713-46A1-9811-0CDBB1D77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5BD3B-F3B5-49E1-B6E3-E1165F051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E33CD-D59B-4600-9F3D-A50DE0BF4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F0C0C-9FC4-4114-B255-5142FA3C9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FD5C0-858D-408C-A55E-99FEB431E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EF2F8-FD9E-4DF1-A0FA-68A589933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6A8C7-ADF3-4DCE-B24D-833A3EE5DDCB}" type="datetimeFigureOut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06009-315E-4536-AFFD-EF60A253D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AF5EC-C7BF-44EE-8CA2-A77FBC0995F7}" type="datetimeFigureOut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4965-A603-4449-BD7C-A416C2AA3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E6405-4175-457F-8429-31CC61329403}" type="datetimeFigureOut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EC72A-516D-440F-84A8-FCE034DE5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AC16C-40C3-4B21-B04B-94B45E36DFA9}" type="datetimeFigureOut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2C7DA-91EF-45A0-BE4E-A5AAB9D54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E09D8-041F-4877-9479-2FEEF65A2115}" type="datetimeFigureOut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C18E1-9DD9-4E37-826A-CFAE61792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37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560861-9AB7-4EED-8E8E-D48F8E89F6F8}" type="datetimeFigureOut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5C4F73-320D-42EE-88C7-D6BA63096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  <p:sldLayoutId id="2147483688" r:id="rId3"/>
    <p:sldLayoutId id="2147483687" r:id="rId4"/>
    <p:sldLayoutId id="2147483686" r:id="rId5"/>
    <p:sldLayoutId id="2147483685" r:id="rId6"/>
    <p:sldLayoutId id="2147483684" r:id="rId7"/>
    <p:sldLayoutId id="2147483683" r:id="rId8"/>
    <p:sldLayoutId id="2147483682" r:id="rId9"/>
    <p:sldLayoutId id="2147483681" r:id="rId10"/>
    <p:sldLayoutId id="21474836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009259C-AA6C-4F56-A56A-BA5B2B3C7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699" r:id="rId3"/>
    <p:sldLayoutId id="2147483698" r:id="rId4"/>
    <p:sldLayoutId id="2147483697" r:id="rId5"/>
    <p:sldLayoutId id="2147483696" r:id="rId6"/>
    <p:sldLayoutId id="2147483695" r:id="rId7"/>
    <p:sldLayoutId id="2147483694" r:id="rId8"/>
    <p:sldLayoutId id="2147483693" r:id="rId9"/>
    <p:sldLayoutId id="2147483692" r:id="rId10"/>
    <p:sldLayoutId id="21474836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61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786E23-AC5E-483D-813A-1A41E63B0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0" r:id="rId2"/>
    <p:sldLayoutId id="2147483723" r:id="rId3"/>
    <p:sldLayoutId id="2147483709" r:id="rId4"/>
    <p:sldLayoutId id="2147483708" r:id="rId5"/>
    <p:sldLayoutId id="2147483707" r:id="rId6"/>
    <p:sldLayoutId id="2147483706" r:id="rId7"/>
    <p:sldLayoutId id="2147483705" r:id="rId8"/>
    <p:sldLayoutId id="2147483724" r:id="rId9"/>
    <p:sldLayoutId id="2147483704" r:id="rId10"/>
    <p:sldLayoutId id="2147483703" r:id="rId11"/>
    <p:sldLayoutId id="2147483702" r:id="rId1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3EF471B7-CDBE-41DB-98C1-7C270A6F0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0" r:id="rId2"/>
    <p:sldLayoutId id="2147483719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13" r:id="rId9"/>
    <p:sldLayoutId id="2147483712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school-collection.edu.ru/dlrstore/ba03acb1-1e65-43d8-b34b-dd97e8a9f43a/%5BBIO8_11-52%5D_%5BIM_02%5D.swf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Районный семинар учителей биологии</a:t>
            </a:r>
          </a:p>
        </p:txBody>
      </p:sp>
      <p:sp>
        <p:nvSpPr>
          <p:cNvPr id="52226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r>
              <a:rPr lang="ru-RU" smtClean="0"/>
              <a:t>«Применение тестовых заданий на разных этапах урока. Подготовка к ЕГЭ» </a:t>
            </a:r>
          </a:p>
          <a:p>
            <a:pPr algn="ctr" eaLnBrk="1" hangingPunct="1">
              <a:buFontTx/>
              <a:buNone/>
            </a:pPr>
            <a:endParaRPr lang="ru-RU" sz="2800" smtClean="0"/>
          </a:p>
          <a:p>
            <a:pPr algn="ctr" eaLnBrk="1" hangingPunct="1">
              <a:buFontTx/>
              <a:buNone/>
            </a:pPr>
            <a:r>
              <a:rPr lang="ru-RU" sz="2800" smtClean="0"/>
              <a:t>Презентация к уроку </a:t>
            </a:r>
          </a:p>
          <a:p>
            <a:pPr algn="ctr" eaLnBrk="1" hangingPunct="1">
              <a:buFontTx/>
              <a:buNone/>
            </a:pPr>
            <a:r>
              <a:rPr lang="ru-RU" sz="2800" smtClean="0"/>
              <a:t>«Зрительный анализатор»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5"/>
                </a:solidFill>
                <a:latin typeface="Verdana" pitchFamily="34" charset="0"/>
              </a:rPr>
              <a:t>Внешнее строение глаза</a:t>
            </a:r>
            <a:endParaRPr lang="ru-RU" sz="3600" dirty="0">
              <a:solidFill>
                <a:schemeClr val="accent5"/>
              </a:solidFill>
              <a:latin typeface="Verdana" pitchFamily="34" charset="0"/>
            </a:endParaRPr>
          </a:p>
        </p:txBody>
      </p:sp>
      <p:sp>
        <p:nvSpPr>
          <p:cNvPr id="60418" name="Объект 2"/>
          <p:cNvSpPr>
            <a:spLocks noGrp="1"/>
          </p:cNvSpPr>
          <p:nvPr>
            <p:ph sz="quarter" idx="4294967295"/>
          </p:nvPr>
        </p:nvSpPr>
        <p:spPr>
          <a:xfrm>
            <a:off x="395288" y="981075"/>
            <a:ext cx="8497887" cy="5707063"/>
          </a:xfrm>
        </p:spPr>
        <p:txBody>
          <a:bodyPr/>
          <a:lstStyle/>
          <a:p>
            <a:pPr marL="44450" indent="0" eaLnBrk="1" hangingPunct="1">
              <a:buFontTx/>
              <a:buNone/>
            </a:pPr>
            <a:endParaRPr lang="ru-RU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366838"/>
            <a:ext cx="48244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5292725" y="1398588"/>
            <a:ext cx="2376488" cy="6080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69213" y="1196975"/>
            <a:ext cx="1079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бровь</a:t>
            </a:r>
          </a:p>
          <a:p>
            <a:endParaRPr lang="ru-RU" sz="2000">
              <a:latin typeface="Verdana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692275" y="2947988"/>
            <a:ext cx="2516188" cy="392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692275" y="3397250"/>
            <a:ext cx="2516188" cy="2476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9388" y="3143250"/>
            <a:ext cx="15128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ресницы</a:t>
            </a:r>
          </a:p>
          <a:p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195513" y="1701800"/>
            <a:ext cx="2592387" cy="10064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6213" y="1401763"/>
            <a:ext cx="219551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верхнее веко</a:t>
            </a:r>
          </a:p>
          <a:p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5219700" y="3870325"/>
            <a:ext cx="2160588" cy="7826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380288" y="4437063"/>
            <a:ext cx="1655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Verdana" pitchFamily="34" charset="0"/>
              </a:rPr>
              <a:t>нижнее веко</a:t>
            </a:r>
            <a:endParaRPr lang="ru-RU" sz="20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071563"/>
            <a:ext cx="4791075" cy="5321300"/>
          </a:xfr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5580063" y="1196975"/>
            <a:ext cx="1385887" cy="10429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688138" y="858838"/>
            <a:ext cx="2347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Verdana" pitchFamily="34" charset="0"/>
              </a:rPr>
              <a:t>слезная железа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5540375" y="2741613"/>
            <a:ext cx="1425575" cy="812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704013" y="3502025"/>
            <a:ext cx="24399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Verdana" pitchFamily="34" charset="0"/>
              </a:rPr>
              <a:t>протоки слезной железы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3581400" y="3344863"/>
            <a:ext cx="3384550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253163" y="4646613"/>
            <a:ext cx="2771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Verdana" pitchFamily="34" charset="0"/>
              </a:rPr>
              <a:t>отверстие слезного канальца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H="1" flipV="1">
            <a:off x="2987675" y="3800475"/>
            <a:ext cx="3430588" cy="18875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272213" y="5499100"/>
            <a:ext cx="28098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Verdana" pitchFamily="34" charset="0"/>
              </a:rPr>
              <a:t>слезной каналец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8197850" cy="85883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5"/>
                </a:solidFill>
                <a:latin typeface="Verdana" pitchFamily="34" charset="0"/>
              </a:rPr>
              <a:t>Вспомогательный аппарат</a:t>
            </a:r>
            <a:endParaRPr lang="ru-RU" sz="3600" dirty="0">
              <a:solidFill>
                <a:schemeClr val="accent5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z="3400" smtClean="0"/>
              <a:t>Положение и строение глаза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500188"/>
            <a:ext cx="5657850" cy="3744912"/>
          </a:xfrm>
        </p:spPr>
      </p:pic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6372225" y="1989138"/>
            <a:ext cx="2016125" cy="719137"/>
            <a:chOff x="6372200" y="1988840"/>
            <a:chExt cx="2016224" cy="720080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372200" y="2349675"/>
              <a:ext cx="936671" cy="3592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477" name="TextBox 14"/>
            <p:cNvSpPr txBox="1">
              <a:spLocks noChangeArrowheads="1"/>
            </p:cNvSpPr>
            <p:nvPr/>
          </p:nvSpPr>
          <p:spPr bwMode="auto">
            <a:xfrm>
              <a:off x="7020272" y="1988840"/>
              <a:ext cx="13681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/>
                <a:t>Глазное яблоко</a:t>
              </a:r>
            </a:p>
          </p:txBody>
        </p:sp>
      </p:grpSp>
      <p:grpSp>
        <p:nvGrpSpPr>
          <p:cNvPr id="4" name="Группа 18"/>
          <p:cNvGrpSpPr>
            <a:grpSpLocks/>
          </p:cNvGrpSpPr>
          <p:nvPr/>
        </p:nvGrpSpPr>
        <p:grpSpPr bwMode="auto">
          <a:xfrm>
            <a:off x="3779838" y="2924175"/>
            <a:ext cx="2592387" cy="3732213"/>
            <a:chOff x="3779912" y="2924944"/>
            <a:chExt cx="2592288" cy="3731642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4932393" y="3572545"/>
              <a:ext cx="0" cy="21602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4932393" y="4148720"/>
              <a:ext cx="1439807" cy="15840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4067238" y="2924944"/>
              <a:ext cx="865155" cy="28078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475" name="TextBox 15"/>
            <p:cNvSpPr txBox="1">
              <a:spLocks noChangeArrowheads="1"/>
            </p:cNvSpPr>
            <p:nvPr/>
          </p:nvSpPr>
          <p:spPr bwMode="auto">
            <a:xfrm>
              <a:off x="3779912" y="5733256"/>
              <a:ext cx="252028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/>
                <a:t>Мышцы, приводящие в движение глазное яблоко</a:t>
              </a:r>
            </a:p>
          </p:txBody>
        </p:sp>
      </p:grpSp>
      <p:grpSp>
        <p:nvGrpSpPr>
          <p:cNvPr id="5" name="Группа 19"/>
          <p:cNvGrpSpPr>
            <a:grpSpLocks/>
          </p:cNvGrpSpPr>
          <p:nvPr/>
        </p:nvGrpSpPr>
        <p:grpSpPr bwMode="auto">
          <a:xfrm>
            <a:off x="900113" y="1989138"/>
            <a:ext cx="1727200" cy="2519362"/>
            <a:chOff x="899592" y="1988840"/>
            <a:chExt cx="1728192" cy="2520280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1835166" y="2636776"/>
              <a:ext cx="576594" cy="18723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471" name="TextBox 16"/>
            <p:cNvSpPr txBox="1">
              <a:spLocks noChangeArrowheads="1"/>
            </p:cNvSpPr>
            <p:nvPr/>
          </p:nvSpPr>
          <p:spPr bwMode="auto">
            <a:xfrm>
              <a:off x="899592" y="1988840"/>
              <a:ext cx="172819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/>
                <a:t>Зрительный нерв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4291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C000"/>
                </a:solidFill>
                <a:cs typeface="Arial" charset="0"/>
              </a:rPr>
              <a:t>Работа в парах</a:t>
            </a:r>
            <a:r>
              <a:rPr lang="ru-RU" sz="2800" smtClean="0">
                <a:solidFill>
                  <a:srgbClr val="FFC000"/>
                </a:solidFill>
                <a:cs typeface="Arial" charset="0"/>
              </a:rPr>
              <a:t/>
            </a:r>
            <a:br>
              <a:rPr lang="ru-RU" sz="2800" smtClean="0">
                <a:solidFill>
                  <a:srgbClr val="FFC000"/>
                </a:solidFill>
                <a:cs typeface="Arial" charset="0"/>
              </a:rPr>
            </a:br>
            <a:r>
              <a:rPr lang="ru-RU" sz="2800" smtClean="0">
                <a:cs typeface="Arial" charset="0"/>
              </a:rPr>
              <a:t/>
            </a:r>
            <a:br>
              <a:rPr lang="ru-RU" sz="2800" smtClean="0">
                <a:cs typeface="Arial" charset="0"/>
              </a:rPr>
            </a:br>
            <a:r>
              <a:rPr lang="ru-RU" sz="2800" b="1" smtClean="0">
                <a:cs typeface="Arial" charset="0"/>
              </a:rPr>
              <a:t>1. Рассмотрите рисунок глаза человека,</a:t>
            </a:r>
            <a:br>
              <a:rPr lang="ru-RU" sz="2800" b="1" smtClean="0">
                <a:cs typeface="Arial" charset="0"/>
              </a:rPr>
            </a:br>
            <a:r>
              <a:rPr lang="ru-RU" sz="2800" b="1" smtClean="0">
                <a:cs typeface="Arial" charset="0"/>
              </a:rPr>
              <a:t>     глаза друг друга.</a:t>
            </a:r>
            <a:br>
              <a:rPr lang="ru-RU" sz="2800" b="1" smtClean="0">
                <a:cs typeface="Arial" charset="0"/>
              </a:rPr>
            </a:br>
            <a:r>
              <a:rPr lang="ru-RU" sz="2800" b="1" smtClean="0">
                <a:cs typeface="Arial" charset="0"/>
              </a:rPr>
              <a:t/>
            </a:r>
            <a:br>
              <a:rPr lang="ru-RU" sz="2800" b="1" smtClean="0">
                <a:cs typeface="Arial" charset="0"/>
              </a:rPr>
            </a:br>
            <a:r>
              <a:rPr lang="ru-RU" sz="2800" b="1" smtClean="0">
                <a:cs typeface="Arial" charset="0"/>
              </a:rPr>
              <a:t>2. Проговорите названия частей глазного </a:t>
            </a:r>
            <a:br>
              <a:rPr lang="ru-RU" sz="2800" b="1" smtClean="0">
                <a:cs typeface="Arial" charset="0"/>
              </a:rPr>
            </a:br>
            <a:r>
              <a:rPr lang="ru-RU" sz="2800" b="1" smtClean="0">
                <a:cs typeface="Arial" charset="0"/>
              </a:rPr>
              <a:t>    яблока друг другу.</a:t>
            </a:r>
            <a:r>
              <a:rPr lang="ru-RU" sz="2800" smtClean="0">
                <a:cs typeface="Arial" charset="0"/>
              </a:rPr>
              <a:t/>
            </a:r>
            <a:br>
              <a:rPr lang="ru-RU" sz="2800" smtClean="0">
                <a:cs typeface="Arial" charset="0"/>
              </a:rPr>
            </a:br>
            <a:endParaRPr lang="ru-RU" sz="28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Oval 5"/>
          <p:cNvSpPr>
            <a:spLocks noChangeArrowheads="1"/>
          </p:cNvSpPr>
          <p:nvPr/>
        </p:nvSpPr>
        <p:spPr bwMode="auto">
          <a:xfrm>
            <a:off x="0" y="3143250"/>
            <a:ext cx="1900238" cy="7143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rgbClr val="A60A85"/>
                </a:solidFill>
                <a:latin typeface="Calibri" pitchFamily="34" charset="0"/>
                <a:cs typeface="Times New Roman" pitchFamily="18" charset="0"/>
              </a:rPr>
              <a:t>Роговица</a:t>
            </a:r>
            <a:endParaRPr lang="ru-RU" sz="2000" b="1">
              <a:solidFill>
                <a:srgbClr val="A60A85"/>
              </a:solidFill>
            </a:endParaRPr>
          </a:p>
        </p:txBody>
      </p:sp>
      <p:sp>
        <p:nvSpPr>
          <p:cNvPr id="69634" name="Oval 3"/>
          <p:cNvSpPr>
            <a:spLocks noChangeArrowheads="1"/>
          </p:cNvSpPr>
          <p:nvPr/>
        </p:nvSpPr>
        <p:spPr bwMode="auto">
          <a:xfrm>
            <a:off x="5715000" y="3143250"/>
            <a:ext cx="1543050" cy="8572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35" name="Oval 6"/>
          <p:cNvSpPr>
            <a:spLocks noChangeArrowheads="1"/>
          </p:cNvSpPr>
          <p:nvPr/>
        </p:nvSpPr>
        <p:spPr bwMode="auto">
          <a:xfrm>
            <a:off x="2214563" y="3143250"/>
            <a:ext cx="1543050" cy="8572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4000500" y="3143250"/>
            <a:ext cx="1543050" cy="8572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37" name="Oval 12"/>
          <p:cNvSpPr>
            <a:spLocks noChangeArrowheads="1"/>
          </p:cNvSpPr>
          <p:nvPr/>
        </p:nvSpPr>
        <p:spPr bwMode="auto">
          <a:xfrm>
            <a:off x="7286625" y="3000375"/>
            <a:ext cx="1857375" cy="8572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A60A85"/>
                </a:solidFill>
                <a:latin typeface="Calibri" pitchFamily="34" charset="0"/>
                <a:cs typeface="Times New Roman" pitchFamily="18" charset="0"/>
              </a:rPr>
              <a:t>Сетчатка</a:t>
            </a:r>
            <a:endParaRPr lang="ru-RU" sz="2400">
              <a:solidFill>
                <a:srgbClr val="A60A85"/>
              </a:solidFill>
            </a:endParaRPr>
          </a:p>
        </p:txBody>
      </p:sp>
      <p:cxnSp>
        <p:nvCxnSpPr>
          <p:cNvPr id="69638" name="AutoShape 9"/>
          <p:cNvCxnSpPr>
            <a:cxnSpLocks noChangeShapeType="1"/>
          </p:cNvCxnSpPr>
          <p:nvPr/>
        </p:nvCxnSpPr>
        <p:spPr bwMode="auto">
          <a:xfrm>
            <a:off x="3714750" y="3429000"/>
            <a:ext cx="2190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9639" name="AutoShape 10"/>
          <p:cNvCxnSpPr>
            <a:cxnSpLocks noChangeShapeType="1"/>
          </p:cNvCxnSpPr>
          <p:nvPr/>
        </p:nvCxnSpPr>
        <p:spPr bwMode="auto">
          <a:xfrm>
            <a:off x="5572125" y="3429000"/>
            <a:ext cx="2286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9640" name="AutoShape 11"/>
          <p:cNvCxnSpPr>
            <a:cxnSpLocks noChangeShapeType="1"/>
          </p:cNvCxnSpPr>
          <p:nvPr/>
        </p:nvCxnSpPr>
        <p:spPr bwMode="auto">
          <a:xfrm>
            <a:off x="7215188" y="3357563"/>
            <a:ext cx="2095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9641" name="AutoShape 7"/>
          <p:cNvCxnSpPr>
            <a:cxnSpLocks noChangeShapeType="1"/>
          </p:cNvCxnSpPr>
          <p:nvPr/>
        </p:nvCxnSpPr>
        <p:spPr bwMode="auto">
          <a:xfrm>
            <a:off x="1095375" y="1225550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9642" name="AutoShape 8"/>
          <p:cNvCxnSpPr>
            <a:cxnSpLocks noChangeShapeType="1"/>
          </p:cNvCxnSpPr>
          <p:nvPr/>
        </p:nvCxnSpPr>
        <p:spPr bwMode="auto">
          <a:xfrm>
            <a:off x="1928813" y="3429000"/>
            <a:ext cx="234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69643" name="Rectangle 13"/>
          <p:cNvSpPr>
            <a:spLocks noChangeArrowheads="1"/>
          </p:cNvSpPr>
          <p:nvPr/>
        </p:nvSpPr>
        <p:spPr bwMode="auto">
          <a:xfrm>
            <a:off x="0" y="0"/>
            <a:ext cx="62960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Задание № 3.</a:t>
            </a:r>
            <a:endParaRPr lang="ru-RU" sz="3200"/>
          </a:p>
          <a:p>
            <a:pPr eaLnBrk="0" hangingPunct="0"/>
            <a:endParaRPr lang="ru-RU" sz="2400"/>
          </a:p>
        </p:txBody>
      </p:sp>
      <p:sp>
        <p:nvSpPr>
          <p:cNvPr id="69644" name="Rectangle 15"/>
          <p:cNvSpPr>
            <a:spLocks noChangeArrowheads="1"/>
          </p:cNvSpPr>
          <p:nvPr/>
        </p:nvSpPr>
        <p:spPr bwMode="auto">
          <a:xfrm>
            <a:off x="0" y="457200"/>
            <a:ext cx="1841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sp>
        <p:nvSpPr>
          <p:cNvPr id="69645" name="Rectangle 1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9646" name="Rectangle 19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19275" algn="l"/>
              </a:tabLst>
            </a:pPr>
            <a:endParaRPr lang="ru-RU" sz="110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819275" algn="l"/>
              </a:tabLst>
            </a:pPr>
            <a:r>
              <a:rPr lang="ru-RU" sz="1100">
                <a:latin typeface="Calibri" pitchFamily="34" charset="0"/>
                <a:cs typeface="Times New Roman" pitchFamily="18" charset="0"/>
              </a:rPr>
              <a:t>	</a:t>
            </a:r>
            <a:endParaRPr lang="ru-RU" sz="800"/>
          </a:p>
          <a:p>
            <a:pPr eaLnBrk="0" hangingPunct="0">
              <a:tabLst>
                <a:tab pos="1819275" algn="l"/>
              </a:tabLst>
            </a:pPr>
            <a:r>
              <a:rPr lang="ru-RU" sz="1200" b="1">
                <a:cs typeface="Times New Roman" pitchFamily="18" charset="0"/>
              </a:rPr>
              <a:t/>
            </a:r>
            <a:br>
              <a:rPr lang="ru-RU" sz="1200" b="1">
                <a:cs typeface="Times New Roman" pitchFamily="18" charset="0"/>
              </a:rPr>
            </a:br>
            <a:r>
              <a:rPr lang="ru-RU" sz="1200" b="1">
                <a:cs typeface="Times New Roman" pitchFamily="18" charset="0"/>
              </a:rPr>
              <a:t/>
            </a:r>
            <a:br>
              <a:rPr lang="ru-RU" sz="1200" b="1">
                <a:cs typeface="Times New Roman" pitchFamily="18" charset="0"/>
              </a:rPr>
            </a:br>
            <a:endParaRPr lang="ru-RU"/>
          </a:p>
        </p:txBody>
      </p:sp>
      <p:sp>
        <p:nvSpPr>
          <p:cNvPr id="69647" name="Прямоугольник 17"/>
          <p:cNvSpPr>
            <a:spLocks noChangeArrowheads="1"/>
          </p:cNvSpPr>
          <p:nvPr/>
        </p:nvSpPr>
        <p:spPr bwMode="auto">
          <a:xfrm>
            <a:off x="1581150" y="3370263"/>
            <a:ext cx="279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о</a:t>
            </a:r>
            <a:endParaRPr lang="ru-RU"/>
          </a:p>
        </p:txBody>
      </p:sp>
      <p:sp>
        <p:nvSpPr>
          <p:cNvPr id="69648" name="Прямоугольник 18"/>
          <p:cNvSpPr>
            <a:spLocks noChangeArrowheads="1"/>
          </p:cNvSpPr>
          <p:nvPr/>
        </p:nvSpPr>
        <p:spPr bwMode="auto">
          <a:xfrm>
            <a:off x="571500" y="1357313"/>
            <a:ext cx="8286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>
                <a:latin typeface="Times New Roman" pitchFamily="18" charset="0"/>
                <a:cs typeface="Times New Roman" pitchFamily="18" charset="0"/>
              </a:rPr>
              <a:t>Изобрази схему </a:t>
            </a:r>
            <a:r>
              <a:rPr lang="ru-RU" sz="2800" b="1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Ход лучей света через глаз</a:t>
            </a:r>
            <a:r>
              <a:rPr lang="ru-RU" sz="2800" b="1">
                <a:latin typeface="Calibri" pitchFamily="34" charset="0"/>
                <a:cs typeface="Times New Roman" pitchFamily="18" charset="0"/>
              </a:rPr>
              <a:t>»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Oval 5"/>
          <p:cNvSpPr>
            <a:spLocks noChangeArrowheads="1"/>
          </p:cNvSpPr>
          <p:nvPr/>
        </p:nvSpPr>
        <p:spPr bwMode="auto">
          <a:xfrm>
            <a:off x="0" y="3143250"/>
            <a:ext cx="1900238" cy="7143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rgbClr val="A60A85"/>
                </a:solidFill>
                <a:latin typeface="Calibri" pitchFamily="34" charset="0"/>
                <a:cs typeface="Times New Roman" pitchFamily="18" charset="0"/>
              </a:rPr>
              <a:t>Роговица</a:t>
            </a:r>
            <a:endParaRPr lang="ru-RU" sz="2000" b="1">
              <a:solidFill>
                <a:srgbClr val="A60A85"/>
              </a:solidFill>
            </a:endParaRPr>
          </a:p>
        </p:txBody>
      </p:sp>
      <p:sp>
        <p:nvSpPr>
          <p:cNvPr id="70658" name="Oval 3"/>
          <p:cNvSpPr>
            <a:spLocks noChangeArrowheads="1"/>
          </p:cNvSpPr>
          <p:nvPr/>
        </p:nvSpPr>
        <p:spPr bwMode="auto">
          <a:xfrm>
            <a:off x="5429250" y="3143250"/>
            <a:ext cx="2000250" cy="8572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b="1">
                <a:solidFill>
                  <a:srgbClr val="A60A85"/>
                </a:solidFill>
              </a:rPr>
              <a:t>Стекловидное тело</a:t>
            </a:r>
          </a:p>
        </p:txBody>
      </p:sp>
      <p:sp>
        <p:nvSpPr>
          <p:cNvPr id="70659" name="Oval 6"/>
          <p:cNvSpPr>
            <a:spLocks noChangeArrowheads="1"/>
          </p:cNvSpPr>
          <p:nvPr/>
        </p:nvSpPr>
        <p:spPr bwMode="auto">
          <a:xfrm>
            <a:off x="1928813" y="3143250"/>
            <a:ext cx="1571625" cy="8572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rgbClr val="A60A85"/>
                </a:solidFill>
              </a:rPr>
              <a:t>зрачок</a:t>
            </a:r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3500438" y="3143250"/>
            <a:ext cx="1928812" cy="8572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rgbClr val="A60A85"/>
                </a:solidFill>
              </a:rPr>
              <a:t>хрусталик</a:t>
            </a:r>
          </a:p>
        </p:txBody>
      </p:sp>
      <p:sp>
        <p:nvSpPr>
          <p:cNvPr id="70661" name="Oval 12"/>
          <p:cNvSpPr>
            <a:spLocks noChangeArrowheads="1"/>
          </p:cNvSpPr>
          <p:nvPr/>
        </p:nvSpPr>
        <p:spPr bwMode="auto">
          <a:xfrm>
            <a:off x="7286625" y="3000375"/>
            <a:ext cx="1857375" cy="8572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A60A85"/>
                </a:solidFill>
                <a:latin typeface="Calibri" pitchFamily="34" charset="0"/>
                <a:cs typeface="Times New Roman" pitchFamily="18" charset="0"/>
              </a:rPr>
              <a:t>Сетчатка</a:t>
            </a:r>
            <a:endParaRPr lang="ru-RU" sz="2400">
              <a:solidFill>
                <a:srgbClr val="A60A85"/>
              </a:solidFill>
            </a:endParaRPr>
          </a:p>
        </p:txBody>
      </p:sp>
      <p:cxnSp>
        <p:nvCxnSpPr>
          <p:cNvPr id="70662" name="AutoShape 9"/>
          <p:cNvCxnSpPr>
            <a:cxnSpLocks noChangeShapeType="1"/>
          </p:cNvCxnSpPr>
          <p:nvPr/>
        </p:nvCxnSpPr>
        <p:spPr bwMode="auto">
          <a:xfrm>
            <a:off x="3714750" y="3429000"/>
            <a:ext cx="2190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0663" name="AutoShape 10"/>
          <p:cNvCxnSpPr>
            <a:cxnSpLocks noChangeShapeType="1"/>
          </p:cNvCxnSpPr>
          <p:nvPr/>
        </p:nvCxnSpPr>
        <p:spPr bwMode="auto">
          <a:xfrm>
            <a:off x="5572125" y="3429000"/>
            <a:ext cx="2286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0664" name="AutoShape 11"/>
          <p:cNvCxnSpPr>
            <a:cxnSpLocks noChangeShapeType="1"/>
          </p:cNvCxnSpPr>
          <p:nvPr/>
        </p:nvCxnSpPr>
        <p:spPr bwMode="auto">
          <a:xfrm>
            <a:off x="7215188" y="3357563"/>
            <a:ext cx="2095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0665" name="AutoShape 7"/>
          <p:cNvCxnSpPr>
            <a:cxnSpLocks noChangeShapeType="1"/>
          </p:cNvCxnSpPr>
          <p:nvPr/>
        </p:nvCxnSpPr>
        <p:spPr bwMode="auto">
          <a:xfrm>
            <a:off x="1095375" y="1225550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0666" name="AutoShape 8"/>
          <p:cNvCxnSpPr>
            <a:cxnSpLocks noChangeShapeType="1"/>
          </p:cNvCxnSpPr>
          <p:nvPr/>
        </p:nvCxnSpPr>
        <p:spPr bwMode="auto">
          <a:xfrm>
            <a:off x="1928813" y="3429000"/>
            <a:ext cx="234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70667" name="Rectangle 13"/>
          <p:cNvSpPr>
            <a:spLocks noChangeArrowheads="1"/>
          </p:cNvSpPr>
          <p:nvPr/>
        </p:nvSpPr>
        <p:spPr bwMode="auto">
          <a:xfrm>
            <a:off x="0" y="0"/>
            <a:ext cx="62960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Задание № 3.</a:t>
            </a:r>
            <a:endParaRPr lang="ru-RU" sz="3200"/>
          </a:p>
          <a:p>
            <a:pPr eaLnBrk="0" hangingPunct="0"/>
            <a:endParaRPr lang="ru-RU" sz="2400"/>
          </a:p>
        </p:txBody>
      </p:sp>
      <p:sp>
        <p:nvSpPr>
          <p:cNvPr id="70668" name="Rectangle 15"/>
          <p:cNvSpPr>
            <a:spLocks noChangeArrowheads="1"/>
          </p:cNvSpPr>
          <p:nvPr/>
        </p:nvSpPr>
        <p:spPr bwMode="auto">
          <a:xfrm>
            <a:off x="0" y="457200"/>
            <a:ext cx="1841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sp>
        <p:nvSpPr>
          <p:cNvPr id="70669" name="Rectangle 1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670" name="Rectangle 19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19275" algn="l"/>
              </a:tabLst>
            </a:pPr>
            <a:endParaRPr lang="ru-RU" sz="110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819275" algn="l"/>
              </a:tabLst>
            </a:pPr>
            <a:r>
              <a:rPr lang="ru-RU" sz="1100">
                <a:latin typeface="Calibri" pitchFamily="34" charset="0"/>
                <a:cs typeface="Times New Roman" pitchFamily="18" charset="0"/>
              </a:rPr>
              <a:t>	</a:t>
            </a:r>
            <a:endParaRPr lang="ru-RU" sz="800"/>
          </a:p>
          <a:p>
            <a:pPr eaLnBrk="0" hangingPunct="0">
              <a:tabLst>
                <a:tab pos="1819275" algn="l"/>
              </a:tabLst>
            </a:pPr>
            <a:r>
              <a:rPr lang="ru-RU" sz="1200" b="1">
                <a:cs typeface="Times New Roman" pitchFamily="18" charset="0"/>
              </a:rPr>
              <a:t/>
            </a:r>
            <a:br>
              <a:rPr lang="ru-RU" sz="1200" b="1">
                <a:cs typeface="Times New Roman" pitchFamily="18" charset="0"/>
              </a:rPr>
            </a:br>
            <a:r>
              <a:rPr lang="ru-RU" sz="1200" b="1">
                <a:cs typeface="Times New Roman" pitchFamily="18" charset="0"/>
              </a:rPr>
              <a:t/>
            </a:r>
            <a:br>
              <a:rPr lang="ru-RU" sz="1200" b="1">
                <a:cs typeface="Times New Roman" pitchFamily="18" charset="0"/>
              </a:rPr>
            </a:br>
            <a:endParaRPr lang="ru-RU"/>
          </a:p>
        </p:txBody>
      </p:sp>
      <p:sp>
        <p:nvSpPr>
          <p:cNvPr id="70671" name="Прямоугольник 17"/>
          <p:cNvSpPr>
            <a:spLocks noChangeArrowheads="1"/>
          </p:cNvSpPr>
          <p:nvPr/>
        </p:nvSpPr>
        <p:spPr bwMode="auto">
          <a:xfrm>
            <a:off x="1581150" y="3370263"/>
            <a:ext cx="279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о</a:t>
            </a:r>
            <a:endParaRPr lang="ru-RU"/>
          </a:p>
        </p:txBody>
      </p:sp>
      <p:sp>
        <p:nvSpPr>
          <p:cNvPr id="70672" name="Прямоугольник 18"/>
          <p:cNvSpPr>
            <a:spLocks noChangeArrowheads="1"/>
          </p:cNvSpPr>
          <p:nvPr/>
        </p:nvSpPr>
        <p:spPr bwMode="auto">
          <a:xfrm>
            <a:off x="571500" y="1357313"/>
            <a:ext cx="8286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>
                <a:latin typeface="Times New Roman" pitchFamily="18" charset="0"/>
                <a:cs typeface="Times New Roman" pitchFamily="18" charset="0"/>
              </a:rPr>
              <a:t>Изобрази схему </a:t>
            </a:r>
            <a:r>
              <a:rPr lang="ru-RU" sz="2800" b="1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Ход лучей света через глаз</a:t>
            </a:r>
            <a:r>
              <a:rPr lang="ru-RU" sz="2800" b="1">
                <a:latin typeface="Calibri" pitchFamily="34" charset="0"/>
                <a:cs typeface="Times New Roman" pitchFamily="18" charset="0"/>
              </a:rPr>
              <a:t>»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ЦОР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>
                <a:hlinkClick r:id="rId2"/>
              </a:rPr>
              <a:t>http://files.school-collection.edu.ru/dlrstore/ba03acb1-1e65-43d8-b34b-dd97e8a9f43a/%5BBIO8_11-52%5D_%5BIM_02%5D.swf</a:t>
            </a:r>
            <a:r>
              <a:rPr lang="ru-RU" smtClean="0"/>
              <a:t>  </a:t>
            </a:r>
          </a:p>
          <a:p>
            <a:pPr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9144000" cy="838200"/>
          </a:xfrm>
        </p:spPr>
        <p:txBody>
          <a:bodyPr/>
          <a:lstStyle/>
          <a:p>
            <a:pPr eaLnBrk="1" hangingPunct="1"/>
            <a:r>
              <a:rPr lang="ru-RU" sz="4100" b="1" smtClean="0">
                <a:solidFill>
                  <a:srgbClr val="EBEB07"/>
                </a:solidFill>
                <a:latin typeface="Times New Roman" pitchFamily="18" charset="0"/>
              </a:rPr>
              <a:t>Сетчатка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60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graphicFrame>
        <p:nvGraphicFramePr>
          <p:cNvPr id="1026" name="Organization Chart 14"/>
          <p:cNvGraphicFramePr>
            <a:graphicFrameLocks/>
          </p:cNvGraphicFramePr>
          <p:nvPr>
            <p:ph type="dgm" idx="4294967295"/>
          </p:nvPr>
        </p:nvGraphicFramePr>
        <p:xfrm>
          <a:off x="4932363" y="1412875"/>
          <a:ext cx="3962400" cy="20574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pic>
        <p:nvPicPr>
          <p:cNvPr id="1035" name="Рисунок 1" descr="C:\8832E345\4B7D1A00-8E82-4BE1-944B-37F1360BAD79.files\image001.jpg"/>
          <p:cNvPicPr>
            <a:picLocks noChangeAspect="1" noChangeArrowheads="1"/>
          </p:cNvPicPr>
          <p:nvPr/>
        </p:nvPicPr>
        <p:blipFill>
          <a:blip r:embed="rId3"/>
          <a:srcRect l="62376" t="28500" r="13304" b="58713"/>
          <a:stretch>
            <a:fillRect/>
          </a:stretch>
        </p:blipFill>
        <p:spPr bwMode="auto">
          <a:xfrm>
            <a:off x="5410200" y="3733800"/>
            <a:ext cx="2209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Text Box 24"/>
          <p:cNvSpPr txBox="1">
            <a:spLocks noChangeArrowheads="1"/>
          </p:cNvSpPr>
          <p:nvPr/>
        </p:nvSpPr>
        <p:spPr bwMode="auto">
          <a:xfrm>
            <a:off x="5435600" y="5229225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mic Sans MS" pitchFamily="66" charset="0"/>
              </a:rPr>
              <a:t>Желтое пятно</a:t>
            </a:r>
          </a:p>
        </p:txBody>
      </p:sp>
      <p:sp>
        <p:nvSpPr>
          <p:cNvPr id="1037" name="Text Box 25"/>
          <p:cNvSpPr txBox="1">
            <a:spLocks noChangeArrowheads="1"/>
          </p:cNvSpPr>
          <p:nvPr/>
        </p:nvSpPr>
        <p:spPr bwMode="auto">
          <a:xfrm>
            <a:off x="5435600" y="5762625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mic Sans MS" pitchFamily="66" charset="0"/>
              </a:rPr>
              <a:t>Слепое пятно</a:t>
            </a:r>
          </a:p>
        </p:txBody>
      </p:sp>
      <p:pic>
        <p:nvPicPr>
          <p:cNvPr id="103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700213"/>
            <a:ext cx="4392613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632075" y="0"/>
            <a:ext cx="6511925" cy="76517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sz="4200" smtClean="0">
                <a:solidFill>
                  <a:schemeClr val="tx1"/>
                </a:solidFill>
                <a:effectLst/>
                <a:latin typeface="Arial" charset="0"/>
              </a:rPr>
              <a:t>Опыты и наблюдения</a:t>
            </a:r>
          </a:p>
        </p:txBody>
      </p:sp>
      <p:graphicFrame>
        <p:nvGraphicFramePr>
          <p:cNvPr id="90115" name="Group 3"/>
          <p:cNvGraphicFramePr>
            <a:graphicFrameLocks noGrp="1"/>
          </p:cNvGraphicFramePr>
          <p:nvPr>
            <p:ph idx="4294967295"/>
          </p:nvPr>
        </p:nvGraphicFramePr>
        <p:xfrm>
          <a:off x="0" y="731838"/>
          <a:ext cx="8964613" cy="6142037"/>
        </p:xfrm>
        <a:graphic>
          <a:graphicData uri="http://schemas.openxmlformats.org/drawingml/2006/table">
            <a:tbl>
              <a:tblPr/>
              <a:tblGrid>
                <a:gridCol w="2241550"/>
                <a:gridCol w="2241550"/>
                <a:gridCol w="2239963"/>
                <a:gridCol w="2241550"/>
              </a:tblGrid>
              <a:tr h="968375">
                <a:tc>
                  <a:txBody>
                    <a:bodyPr/>
                    <a:lstStyle/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Условия наблюдения или опыта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Оборудование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Что наблюдаю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Почему?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</a:rPr>
                        <a:t>1. Посмотрите на буквы написанные на полиэтилене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</a:rPr>
                        <a:t>Полиэтиленовая плёнка с надписью.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</a:rPr>
                        <a:t>2. Посмотрите на доску сквозь полиэтиленовую плёнку.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</a:rPr>
                        <a:t>3. Поверните лицо соседа по парте к свету, прикройте его глаза рукой, а затем уберите руку.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</a:rPr>
                        <a:t>Наблюдение проводится у окна или при помощи фонарика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75"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</a:rPr>
                        <a:t>4. Посмотрите на точку правым глазом (левый закрыт). Найдите положение при котором фигура рыцаря потеряет голову.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</a:rPr>
                        <a:t>Рис 103 на стр. 247 в учебнике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2632075" y="0"/>
            <a:ext cx="6511925" cy="76517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sz="4200" smtClean="0">
                <a:solidFill>
                  <a:schemeClr val="tx1"/>
                </a:solidFill>
                <a:effectLst/>
                <a:latin typeface="Arial" charset="0"/>
              </a:rPr>
              <a:t>Опыты и наблюдения</a:t>
            </a:r>
          </a:p>
        </p:txBody>
      </p:sp>
      <p:graphicFrame>
        <p:nvGraphicFramePr>
          <p:cNvPr id="87108" name="Group 68"/>
          <p:cNvGraphicFramePr>
            <a:graphicFrameLocks noGrp="1"/>
          </p:cNvGraphicFramePr>
          <p:nvPr>
            <p:ph idx="4294967295"/>
          </p:nvPr>
        </p:nvGraphicFramePr>
        <p:xfrm>
          <a:off x="0" y="731838"/>
          <a:ext cx="8964613" cy="6005512"/>
        </p:xfrm>
        <a:graphic>
          <a:graphicData uri="http://schemas.openxmlformats.org/drawingml/2006/table">
            <a:tbl>
              <a:tblPr/>
              <a:tblGrid>
                <a:gridCol w="2241550"/>
                <a:gridCol w="2241550"/>
                <a:gridCol w="2239963"/>
                <a:gridCol w="2241550"/>
              </a:tblGrid>
              <a:tr h="681038">
                <a:tc>
                  <a:txBody>
                    <a:bodyPr/>
                    <a:lstStyle/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Условия наблюдения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Оборудование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Что наблюдаю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Почему?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Посмотрите на буквы написанные на полиэтилене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Полиэтиленовая плёнка с надписью.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Буквы на плёнке видны чётко, надписи на доске – нечётко.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Хрусталик принимает выпуклую форму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Посмотрите на доску сквозь полиэтиленовую плёнку.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Надписи на доске видны чётко, буквы на плёнке – размыты.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Хрусталик уплошён.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Поверните лицо соседа по парте к свету, прикройте его глаза рукой, а затем уберите руку.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Наблюдение проводится у окна или при помощи фонарика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Зрачок сужается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Чтобы защитить сетчатку от избытка света.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75"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Посмотрите на точку правым глазом (левый закрыт). Найдите положение при котором фигура рыцаря потеряет голову.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Рис 103 на стр. 247 в учебнике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Исчезает голова, туловище остаётся.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Изображение головы попадает на слепое пятно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215900" y="0"/>
            <a:ext cx="8928100" cy="549275"/>
          </a:xfrm>
        </p:spPr>
        <p:txBody>
          <a:bodyPr/>
          <a:lstStyle/>
          <a:p>
            <a:pPr algn="l" eaLnBrk="1" hangingPunct="1"/>
            <a:r>
              <a:rPr lang="ru-RU" sz="2800" smtClean="0">
                <a:solidFill>
                  <a:srgbClr val="4BACC6"/>
                </a:solidFill>
                <a:latin typeface="Arial" charset="0"/>
              </a:rPr>
              <a:t>Повторение.             </a:t>
            </a:r>
            <a:r>
              <a:rPr lang="ru-RU" sz="2800" smtClean="0">
                <a:solidFill>
                  <a:srgbClr val="4BACC6"/>
                </a:solidFill>
              </a:rPr>
              <a:t>Тест «Анализаторы»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-12700" y="568747"/>
            <a:ext cx="9144000" cy="6524228"/>
          </a:xfrm>
        </p:spPr>
        <p:txBody>
          <a:bodyPr numCol="2"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1</a:t>
            </a:r>
            <a:r>
              <a:rPr lang="ru-RU" sz="1600" b="1" dirty="0" smtClean="0"/>
              <a:t>. Анализатор состоит: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	а) только из проводникового отдела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	б) из рецепторов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	в) только из коркового отдела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	г) из рецептора, проводникового отдела, коркового отдела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2</a:t>
            </a:r>
            <a:r>
              <a:rPr lang="ru-RU" sz="1600" b="1" dirty="0" smtClean="0"/>
              <a:t>. Рецептор: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	а) преобразует сигнал в нервные импульсы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	б) только проводит возбуждение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	в) преобразует нервный импульс в ощущения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	г) усиливает первые импульсы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3. </a:t>
            </a:r>
            <a:r>
              <a:rPr lang="ru-RU" sz="1600" b="1" dirty="0" smtClean="0"/>
              <a:t>Проводниковый отдел анализатора: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	а) усиливает нервные импульсы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	б) превращает нервный импульс в ощущения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	в) передаёт возбуждение от рецептора в кору головного мозга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	г) преобразует сигнал в нервные импульсы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4</a:t>
            </a:r>
            <a:r>
              <a:rPr lang="ru-RU" sz="1600" b="1" dirty="0" smtClean="0"/>
              <a:t>. Корковый отдел анализатора: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	а) передаёт возбуждение от рецептора в головной мозг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	б) преобразует нервные импульсы в ощущения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	в) преобразует сигналы в нервные импульсы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	г) воспринимает раздражение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5. </a:t>
            </a:r>
            <a:r>
              <a:rPr lang="ru-RU" sz="1600" b="1" dirty="0" smtClean="0"/>
              <a:t>Соотнесите доли коры больших полушарий и зоны: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А) лобная             1) слуховая</a:t>
            </a:r>
            <a:br>
              <a:rPr lang="ru-RU" sz="1600" dirty="0" smtClean="0"/>
            </a:br>
            <a:r>
              <a:rPr lang="ru-RU" sz="1600" dirty="0" smtClean="0"/>
              <a:t>Б) теменная          2) зрительная</a:t>
            </a:r>
            <a:br>
              <a:rPr lang="ru-RU" sz="1600" dirty="0" smtClean="0"/>
            </a:br>
            <a:r>
              <a:rPr lang="ru-RU" sz="1600" dirty="0" smtClean="0"/>
              <a:t>В) затылочная     3) двигательная</a:t>
            </a:r>
            <a:br>
              <a:rPr lang="ru-RU" sz="1600" dirty="0" smtClean="0"/>
            </a:br>
            <a:r>
              <a:rPr lang="ru-RU" sz="1600" dirty="0" smtClean="0"/>
              <a:t>Г) височная         4) кожно-мышечная </a:t>
            </a:r>
            <a:r>
              <a:rPr lang="ru-RU" sz="1600" dirty="0" err="1" smtClean="0"/>
              <a:t>чувств-ть</a:t>
            </a:r>
            <a:endParaRPr lang="ru-RU" sz="1600" dirty="0" smtClean="0"/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Ответь устно на вопросы:</a:t>
            </a:r>
            <a:br>
              <a:rPr lang="ru-RU" smtClean="0">
                <a:solidFill>
                  <a:schemeClr val="tx1"/>
                </a:solidFill>
              </a:rPr>
            </a:br>
            <a:endParaRPr lang="ru-RU" smtClean="0"/>
          </a:p>
        </p:txBody>
      </p:sp>
      <p:sp>
        <p:nvSpPr>
          <p:cNvPr id="75778" name="Содержимое 4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pPr eaLnBrk="1" hangingPunct="1"/>
            <a:r>
              <a:rPr lang="ru-RU" sz="2800" smtClean="0"/>
              <a:t>1. Благодаря чему мы можем отчетливо видеть то далёкие, то близкие предметы?</a:t>
            </a:r>
            <a:br>
              <a:rPr lang="ru-RU" sz="2800" smtClean="0"/>
            </a:br>
            <a:endParaRPr lang="ru-RU" sz="2800" smtClean="0"/>
          </a:p>
          <a:p>
            <a:pPr eaLnBrk="1" hangingPunct="1"/>
            <a:r>
              <a:rPr lang="ru-RU" sz="2800" smtClean="0"/>
              <a:t>2. Какое значение имеет изменение диаметра зрачка?</a:t>
            </a:r>
            <a:br>
              <a:rPr lang="ru-RU" sz="2800" smtClean="0"/>
            </a:br>
            <a:endParaRPr lang="ru-RU" sz="2800" smtClean="0"/>
          </a:p>
          <a:p>
            <a:pPr eaLnBrk="1" hangingPunct="1"/>
            <a:r>
              <a:rPr lang="ru-RU" sz="2800" smtClean="0"/>
              <a:t>3. Почему при рассмотрении предмета одним глазом по очереди, предмет смещается. Что такое бинокулярное зрение?</a:t>
            </a:r>
            <a:br>
              <a:rPr lang="ru-RU" sz="2800" smtClean="0"/>
            </a:br>
            <a:endParaRPr lang="ru-RU" sz="2800" smtClean="0"/>
          </a:p>
          <a:p>
            <a:pPr eaLnBrk="1" hangingPunct="1"/>
            <a:r>
              <a:rPr lang="ru-RU" sz="2800" smtClean="0"/>
              <a:t>4. Почему при попадании изображения в область слепого пятна, мы его не видим?</a:t>
            </a:r>
          </a:p>
          <a:p>
            <a:pPr eaLnBrk="1" hangingPunct="1"/>
            <a:r>
              <a:rPr lang="ru-RU" smtClean="0"/>
              <a:t> 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ru-RU" smtClean="0"/>
              <a:t>Итоговый контроль.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9" y="1206484"/>
            <a:ext cx="8695486" cy="5429289"/>
          </a:xfrm>
        </p:spPr>
        <p:txBody>
          <a:bodyPr numCol="2"/>
          <a:lstStyle/>
          <a:p>
            <a:pPr eaLnBrk="1" hangingPunct="1">
              <a:defRPr/>
            </a:pPr>
            <a:r>
              <a:rPr lang="ru-RU" sz="1400" dirty="0"/>
              <a:t>1. Роговица</a:t>
            </a:r>
          </a:p>
          <a:p>
            <a:pPr eaLnBrk="1" hangingPunct="1">
              <a:defRPr/>
            </a:pPr>
            <a:r>
              <a:rPr lang="ru-RU" sz="1400" dirty="0"/>
              <a:t>	а) снабжает глаз кровью</a:t>
            </a:r>
          </a:p>
          <a:p>
            <a:pPr eaLnBrk="1" hangingPunct="1">
              <a:defRPr/>
            </a:pPr>
            <a:r>
              <a:rPr lang="ru-RU" sz="1400" dirty="0"/>
              <a:t>	б) пропускает световые лучи</a:t>
            </a:r>
          </a:p>
          <a:p>
            <a:pPr eaLnBrk="1" hangingPunct="1">
              <a:defRPr/>
            </a:pPr>
            <a:r>
              <a:rPr lang="ru-RU" sz="1400" dirty="0"/>
              <a:t>	в) преломляет световые лучи</a:t>
            </a:r>
          </a:p>
          <a:p>
            <a:pPr eaLnBrk="1" hangingPunct="1">
              <a:defRPr/>
            </a:pPr>
            <a:r>
              <a:rPr lang="ru-RU" sz="1400" dirty="0"/>
              <a:t>	г) воспринимает свет</a:t>
            </a:r>
          </a:p>
          <a:p>
            <a:pPr eaLnBrk="1" hangingPunct="1">
              <a:defRPr/>
            </a:pPr>
            <a:endParaRPr lang="ru-RU" sz="1400" dirty="0" smtClean="0"/>
          </a:p>
          <a:p>
            <a:pPr eaLnBrk="1" hangingPunct="1">
              <a:defRPr/>
            </a:pPr>
            <a:r>
              <a:rPr lang="ru-RU" sz="1400" dirty="0" smtClean="0"/>
              <a:t>2</a:t>
            </a:r>
            <a:r>
              <a:rPr lang="ru-RU" sz="1400" dirty="0"/>
              <a:t>. Соотнесите оболочки глаза и их характеристики.</a:t>
            </a:r>
          </a:p>
          <a:p>
            <a:pPr eaLnBrk="1" hangingPunct="1">
              <a:defRPr/>
            </a:pPr>
            <a:r>
              <a:rPr lang="ru-RU" sz="1400" dirty="0"/>
              <a:t>А) белочная       </a:t>
            </a:r>
            <a:r>
              <a:rPr lang="ru-RU" sz="1400" dirty="0" smtClean="0"/>
              <a:t>  1</a:t>
            </a:r>
            <a:r>
              <a:rPr lang="ru-RU" sz="1400" dirty="0"/>
              <a:t>) выполняет </a:t>
            </a:r>
            <a:r>
              <a:rPr lang="ru-RU" sz="1400" dirty="0" smtClean="0"/>
              <a:t>защитную</a:t>
            </a:r>
            <a:br>
              <a:rPr lang="ru-RU" sz="1400" dirty="0" smtClean="0"/>
            </a:br>
            <a:r>
              <a:rPr lang="ru-RU" sz="1400" dirty="0" smtClean="0"/>
              <a:t>                                                  </a:t>
            </a:r>
            <a:r>
              <a:rPr lang="ru-RU" sz="1400" dirty="0"/>
              <a:t>роль</a:t>
            </a:r>
            <a:br>
              <a:rPr lang="ru-RU" sz="1400" dirty="0"/>
            </a:br>
            <a:r>
              <a:rPr lang="ru-RU" sz="1400" dirty="0"/>
              <a:t>Б) сосудистая    </a:t>
            </a:r>
            <a:r>
              <a:rPr lang="ru-RU" sz="1400" dirty="0" smtClean="0"/>
              <a:t>   2</a:t>
            </a:r>
            <a:r>
              <a:rPr lang="ru-RU" sz="1400" dirty="0"/>
              <a:t>) её передняя часть </a:t>
            </a:r>
            <a:r>
              <a:rPr lang="ru-RU" sz="1400" dirty="0" smtClean="0"/>
              <a:t>– </a:t>
            </a:r>
            <a:br>
              <a:rPr lang="ru-RU" sz="1400" dirty="0" smtClean="0"/>
            </a:br>
            <a:r>
              <a:rPr lang="ru-RU" sz="1400" dirty="0" smtClean="0"/>
              <a:t>                                          роговица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В) сетчатка       </a:t>
            </a:r>
            <a:r>
              <a:rPr lang="ru-RU" sz="1400" dirty="0" smtClean="0"/>
              <a:t>     </a:t>
            </a:r>
            <a:r>
              <a:rPr lang="ru-RU" sz="1400" dirty="0"/>
              <a:t>3) питает глаза</a:t>
            </a:r>
            <a:br>
              <a:rPr lang="ru-RU" sz="1400" dirty="0"/>
            </a:br>
            <a:r>
              <a:rPr lang="ru-RU" sz="1400" dirty="0"/>
              <a:t>                         </a:t>
            </a:r>
            <a:r>
              <a:rPr lang="ru-RU" sz="1400" dirty="0" smtClean="0"/>
              <a:t>     4</a:t>
            </a:r>
            <a:r>
              <a:rPr lang="ru-RU" sz="1400" dirty="0"/>
              <a:t>) содержит колбочки </a:t>
            </a:r>
            <a:r>
              <a:rPr lang="ru-RU" sz="1400" dirty="0" smtClean="0"/>
              <a:t>и</a:t>
            </a:r>
            <a:br>
              <a:rPr lang="ru-RU" sz="1400" dirty="0" smtClean="0"/>
            </a:br>
            <a:r>
              <a:rPr lang="ru-RU" sz="1400" dirty="0" smtClean="0"/>
              <a:t>                                         палочки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                        </a:t>
            </a:r>
            <a:r>
              <a:rPr lang="ru-RU" sz="1400" dirty="0" smtClean="0"/>
              <a:t>      </a:t>
            </a:r>
            <a:r>
              <a:rPr lang="ru-RU" sz="1400" dirty="0"/>
              <a:t>5) содержит капилляры</a:t>
            </a:r>
            <a:br>
              <a:rPr lang="ru-RU" sz="1400" dirty="0"/>
            </a:br>
            <a:r>
              <a:rPr lang="ru-RU" sz="1400" dirty="0"/>
              <a:t>                        </a:t>
            </a:r>
            <a:r>
              <a:rPr lang="ru-RU" sz="1400" dirty="0" smtClean="0"/>
              <a:t>     </a:t>
            </a:r>
            <a:r>
              <a:rPr lang="ru-RU" sz="1400" dirty="0"/>
              <a:t>6) преобразует свет в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                                 нервный </a:t>
            </a:r>
            <a:r>
              <a:rPr lang="ru-RU" sz="1400" dirty="0"/>
              <a:t>импульс.</a:t>
            </a:r>
          </a:p>
          <a:p>
            <a:pPr eaLnBrk="1" hangingPunct="1">
              <a:defRPr/>
            </a:pPr>
            <a:endParaRPr lang="ru-RU" sz="1400" dirty="0" smtClean="0"/>
          </a:p>
          <a:p>
            <a:pPr eaLnBrk="1" hangingPunct="1">
              <a:defRPr/>
            </a:pPr>
            <a:endParaRPr lang="ru-RU" sz="1400" dirty="0" smtClean="0"/>
          </a:p>
          <a:p>
            <a:pPr eaLnBrk="1" hangingPunct="1">
              <a:defRPr/>
            </a:pPr>
            <a:endParaRPr lang="ru-RU" sz="1400" dirty="0"/>
          </a:p>
          <a:p>
            <a:pPr eaLnBrk="1" hangingPunct="1">
              <a:defRPr/>
            </a:pPr>
            <a:endParaRPr lang="ru-RU" sz="1400" dirty="0" smtClean="0"/>
          </a:p>
          <a:p>
            <a:pPr eaLnBrk="1" hangingPunct="1">
              <a:defRPr/>
            </a:pPr>
            <a:endParaRPr lang="ru-RU" sz="1400" dirty="0"/>
          </a:p>
          <a:p>
            <a:pPr eaLnBrk="1" hangingPunct="1">
              <a:defRPr/>
            </a:pPr>
            <a:r>
              <a:rPr lang="ru-RU" sz="1400" dirty="0" smtClean="0"/>
              <a:t>3</a:t>
            </a:r>
            <a:r>
              <a:rPr lang="ru-RU" sz="1400" dirty="0"/>
              <a:t>. Выберите три характеристики для хрусталика.</a:t>
            </a:r>
            <a:br>
              <a:rPr lang="ru-RU" sz="1400" dirty="0"/>
            </a:br>
            <a:r>
              <a:rPr lang="ru-RU" sz="1400" dirty="0"/>
              <a:t>А) воспринимает свет</a:t>
            </a:r>
            <a:br>
              <a:rPr lang="ru-RU" sz="1400" dirty="0"/>
            </a:br>
            <a:r>
              <a:rPr lang="ru-RU" sz="1400" dirty="0"/>
              <a:t>Б) преломляет световые лучи</a:t>
            </a:r>
            <a:br>
              <a:rPr lang="ru-RU" sz="1400" dirty="0"/>
            </a:br>
            <a:r>
              <a:rPr lang="ru-RU" sz="1400" dirty="0"/>
              <a:t>В) относится к оптической системе глаза</a:t>
            </a:r>
            <a:br>
              <a:rPr lang="ru-RU" sz="1400" dirty="0"/>
            </a:br>
            <a:r>
              <a:rPr lang="ru-RU" sz="1400" dirty="0"/>
              <a:t>Г) относится к вспомогательной системе глаза</a:t>
            </a:r>
            <a:br>
              <a:rPr lang="ru-RU" sz="1400" dirty="0"/>
            </a:br>
            <a:r>
              <a:rPr lang="ru-RU" sz="1400" dirty="0"/>
              <a:t>Д) его кривизна всегда постоянна</a:t>
            </a:r>
            <a:br>
              <a:rPr lang="ru-RU" sz="1400" dirty="0"/>
            </a:br>
            <a:r>
              <a:rPr lang="ru-RU" sz="1400" dirty="0"/>
              <a:t>Е) его кривизна изменяется в зависимости от расстояния до рассматриваемого предмета.</a:t>
            </a:r>
            <a:br>
              <a:rPr lang="ru-RU" sz="1400" dirty="0"/>
            </a:br>
            <a:r>
              <a:rPr lang="ru-RU" sz="1400" dirty="0" smtClean="0">
                <a:sym typeface="Wingdings" pitchFamily="2" charset="2"/>
              </a:rPr>
              <a:t>Ж </a:t>
            </a:r>
            <a:r>
              <a:rPr lang="ru-RU" sz="1400" dirty="0" smtClean="0"/>
              <a:t> </a:t>
            </a:r>
            <a:r>
              <a:rPr lang="ru-RU" sz="1400" dirty="0"/>
              <a:t>находится перед стекловидным телом</a:t>
            </a:r>
            <a:br>
              <a:rPr lang="ru-RU" sz="1400" dirty="0"/>
            </a:br>
            <a:r>
              <a:rPr lang="ru-RU" sz="1400" dirty="0" smtClean="0"/>
              <a:t>З) </a:t>
            </a:r>
            <a:r>
              <a:rPr lang="ru-RU" sz="1400" dirty="0"/>
              <a:t>находится перед зрачком.</a:t>
            </a:r>
          </a:p>
          <a:p>
            <a:pPr eaLnBrk="1" hangingPunct="1">
              <a:defRPr/>
            </a:pPr>
            <a:r>
              <a:rPr lang="ru-RU" sz="1400" dirty="0"/>
              <a:t> </a:t>
            </a:r>
          </a:p>
          <a:p>
            <a:pPr eaLnBrk="1" hangingPunct="1">
              <a:defRPr/>
            </a:pPr>
            <a:endParaRPr lang="ru-RU" sz="1400" dirty="0" smtClean="0"/>
          </a:p>
          <a:p>
            <a:pPr eaLnBrk="1" hangingPunct="1">
              <a:defRPr/>
            </a:pPr>
            <a:r>
              <a:rPr lang="ru-RU" sz="1400" dirty="0" smtClean="0"/>
              <a:t>1С</a:t>
            </a:r>
            <a:r>
              <a:rPr lang="ru-RU" sz="1400" dirty="0"/>
              <a:t>.  Какое строение имеет сетчатка глаза? Объясните поговорку «В темноте все кошки серы».</a:t>
            </a:r>
          </a:p>
          <a:p>
            <a:pPr eaLnBrk="1" hangingPunct="1">
              <a:defRPr/>
            </a:pPr>
            <a:endParaRPr lang="ru-RU" sz="1000" dirty="0" smtClean="0"/>
          </a:p>
          <a:p>
            <a:pPr eaLnBrk="1" hangingPunct="1">
              <a:defRPr/>
            </a:pPr>
            <a:endParaRPr lang="ru-RU" sz="800" dirty="0"/>
          </a:p>
          <a:p>
            <a:pPr eaLnBrk="1" hangingPunct="1">
              <a:defRPr/>
            </a:pPr>
            <a:r>
              <a:rPr lang="ru-RU" sz="1000" dirty="0"/>
              <a:t> </a:t>
            </a:r>
          </a:p>
          <a:p>
            <a:pPr eaLnBrk="1" hangingPunct="1">
              <a:defRPr/>
            </a:pP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Рисунок 24" descr="87544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071563"/>
            <a:ext cx="7500938" cy="4786312"/>
          </a:xfrm>
        </p:spPr>
      </p:pic>
      <p:sp>
        <p:nvSpPr>
          <p:cNvPr id="77826" name="TextBox 14"/>
          <p:cNvSpPr txBox="1">
            <a:spLocks noChangeArrowheads="1"/>
          </p:cNvSpPr>
          <p:nvPr/>
        </p:nvSpPr>
        <p:spPr bwMode="auto">
          <a:xfrm>
            <a:off x="2049463" y="2238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07504" y="21704"/>
            <a:ext cx="8928992" cy="887016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schemeClr val="accent5"/>
                </a:solidFill>
                <a:latin typeface="Verdana" pitchFamily="34" charset="0"/>
              </a:rPr>
              <a:t>2 С.  Подпиши части глаза.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50825" y="257175"/>
            <a:ext cx="8929688" cy="114300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3600" dirty="0" smtClean="0">
              <a:solidFill>
                <a:schemeClr val="accent5"/>
              </a:solidFill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53125" y="1743075"/>
            <a:ext cx="1643063" cy="40005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склера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72175" y="1743075"/>
            <a:ext cx="1712913" cy="400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nstantia" pitchFamily="18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71613" y="1747838"/>
            <a:ext cx="1965325" cy="40005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роговица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71613" y="1747838"/>
            <a:ext cx="1976437" cy="400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nstantia" pitchFamily="18" charset="0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73825" y="2430463"/>
            <a:ext cx="2244725" cy="70802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сосудистая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оболочка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91288" y="2422525"/>
            <a:ext cx="2333625" cy="70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nstantia" pitchFamily="18" charset="0"/>
              </a:rPr>
              <a:t>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Constant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17638" y="3138488"/>
            <a:ext cx="1235075" cy="40005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зрачок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17638" y="3130550"/>
            <a:ext cx="1247775" cy="400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nstantia" pitchFamily="18" charset="0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41513" y="4384675"/>
            <a:ext cx="1735137" cy="40005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хрусталик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41513" y="4384675"/>
            <a:ext cx="1735137" cy="400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nstantia" pitchFamily="18" charset="0"/>
              </a:rPr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30763" y="4768850"/>
            <a:ext cx="2244725" cy="70802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стекловидное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тело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40288" y="4768850"/>
            <a:ext cx="2235200" cy="70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nstantia" pitchFamily="18" charset="0"/>
              </a:rPr>
              <a:t>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Constant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91288" y="4149725"/>
            <a:ext cx="1735137" cy="40005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сетчатка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91288" y="4149725"/>
            <a:ext cx="1825625" cy="400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nstantia" pitchFamily="18" charset="0"/>
              </a:rPr>
              <a:t>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88125" y="3302000"/>
            <a:ext cx="2303463" cy="70802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зрительный нерв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88125" y="3302000"/>
            <a:ext cx="2303463" cy="70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nstantia" pitchFamily="18" charset="0"/>
              </a:rPr>
              <a:t>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Constantia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81063" y="2217738"/>
            <a:ext cx="1898650" cy="70802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Verdana" pitchFamily="34" charset="0"/>
              </a:rPr>
              <a:t>радужная оболочка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84238" y="2232025"/>
            <a:ext cx="1895475" cy="70802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hlinkClick r:id="rId3" action="ppaction://hlinksldjump"/>
              </a:rPr>
              <a:t>радужная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hlinkClick r:id="rId3" action="ppaction://hlinksldjump"/>
              </a:rPr>
              <a:t>оболочка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84238" y="2247900"/>
            <a:ext cx="1895475" cy="70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nstantia" pitchFamily="18" charset="0"/>
              </a:rPr>
              <a:t>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31225" y="6237288"/>
            <a:ext cx="522288" cy="5207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  <p:bldP spid="29" grpId="3" animBg="1"/>
      <p:bldP spid="29" grpId="4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1" grpId="4" animBg="1"/>
      <p:bldP spid="33" grpId="0" animBg="1"/>
      <p:bldP spid="33" grpId="1" animBg="1"/>
      <p:bldP spid="33" grpId="2" animBg="1"/>
      <p:bldP spid="33" grpId="3" animBg="1"/>
      <p:bldP spid="36" grpId="0" animBg="1"/>
      <p:bldP spid="36" grpId="1" animBg="1"/>
      <p:bldP spid="36" grpId="2" animBg="1"/>
      <p:bldP spid="36" grpId="3" animBg="1"/>
      <p:bldP spid="37" grpId="0" animBg="1"/>
      <p:bldP spid="37" grpId="1" animBg="1"/>
      <p:bldP spid="37" grpId="2" animBg="1"/>
      <p:bldP spid="37" grpId="3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39" grpId="2" animBg="1"/>
      <p:bldP spid="39" grpId="3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2" grpId="2" animBg="1"/>
      <p:bldP spid="42" grpId="3" animBg="1"/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44" grpId="2" animBg="1"/>
      <p:bldP spid="44" grpId="3" animBg="1"/>
      <p:bldP spid="45" grpId="0" animBg="1"/>
      <p:bldP spid="45" grpId="1" animBg="1"/>
      <p:bldP spid="45" grpId="2" animBg="1"/>
      <p:bldP spid="45" grpId="3" animBg="1"/>
      <p:bldP spid="46" grpId="0" animBg="1"/>
      <p:bldP spid="46" grpId="1" animBg="1"/>
      <p:bldP spid="46" grpId="2" animBg="1"/>
      <p:bldP spid="46" grpId="3" animBg="1"/>
      <p:bldP spid="47" grpId="0" animBg="1"/>
      <p:bldP spid="47" grpId="1" animBg="1"/>
      <p:bldP spid="47" grpId="2" animBg="1"/>
      <p:bldP spid="47" grpId="3" animBg="1"/>
      <p:bldP spid="48" grpId="0" animBg="1"/>
      <p:bldP spid="48" grpId="1" animBg="1"/>
      <p:bldP spid="48" grpId="2" animBg="1"/>
      <p:bldP spid="48" grpId="3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ru-RU" smtClean="0"/>
              <a:t>Ответы</a:t>
            </a:r>
          </a:p>
        </p:txBody>
      </p:sp>
      <p:sp>
        <p:nvSpPr>
          <p:cNvPr id="78850" name="Содержимое 2"/>
          <p:cNvSpPr>
            <a:spLocks noGrp="1"/>
          </p:cNvSpPr>
          <p:nvPr>
            <p:ph idx="1"/>
          </p:nvPr>
        </p:nvSpPr>
        <p:spPr>
          <a:xfrm>
            <a:off x="671513" y="1071563"/>
            <a:ext cx="8472487" cy="5643562"/>
          </a:xfrm>
        </p:spPr>
        <p:txBody>
          <a:bodyPr/>
          <a:lstStyle/>
          <a:p>
            <a:pPr eaLnBrk="1" hangingPunct="1"/>
            <a:r>
              <a:rPr lang="ru-RU" sz="2400" smtClean="0"/>
              <a:t>1) В                </a:t>
            </a:r>
            <a:r>
              <a:rPr lang="ru-RU" sz="2400" smtClean="0">
                <a:solidFill>
                  <a:srgbClr val="FF0000"/>
                </a:solidFill>
              </a:rPr>
              <a:t>1 балл</a:t>
            </a:r>
          </a:p>
          <a:p>
            <a:pPr eaLnBrk="1" hangingPunct="1"/>
            <a:r>
              <a:rPr lang="ru-RU" sz="2400" smtClean="0"/>
              <a:t>2) А - 1,2.        </a:t>
            </a:r>
            <a:r>
              <a:rPr lang="ru-RU" sz="2400" smtClean="0">
                <a:solidFill>
                  <a:srgbClr val="FF0000"/>
                </a:solidFill>
              </a:rPr>
              <a:t>3 балла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    Б – 3,5.</a:t>
            </a:r>
            <a:br>
              <a:rPr lang="ru-RU" sz="2400" smtClean="0"/>
            </a:br>
            <a:r>
              <a:rPr lang="ru-RU" sz="2400" smtClean="0"/>
              <a:t>    В – 4,6.</a:t>
            </a:r>
          </a:p>
          <a:p>
            <a:pPr eaLnBrk="1" hangingPunct="1"/>
            <a:r>
              <a:rPr lang="ru-RU" sz="2400" smtClean="0"/>
              <a:t>3) Б. В. Е. Ж   </a:t>
            </a:r>
            <a:r>
              <a:rPr lang="ru-RU" sz="2400" smtClean="0">
                <a:solidFill>
                  <a:srgbClr val="FF0000"/>
                </a:solidFill>
              </a:rPr>
              <a:t>3 балла</a:t>
            </a:r>
          </a:p>
          <a:p>
            <a:pPr eaLnBrk="1" hangingPunct="1"/>
            <a:r>
              <a:rPr lang="ru-RU" smtClean="0"/>
              <a:t>4) </a:t>
            </a:r>
            <a:r>
              <a:rPr lang="ru-RU" sz="2400" smtClean="0"/>
              <a:t>Сетчатка содержит колбочки и палочки. Колбочки отвечают за цветное зрение, а палочки за чёрно-белое. В темноте работают в основном палочки, поэтому  цвет предметов различить трудно</a:t>
            </a:r>
            <a:r>
              <a:rPr lang="ru-RU" sz="2400" smtClean="0">
                <a:solidFill>
                  <a:srgbClr val="FF0000"/>
                </a:solidFill>
              </a:rPr>
              <a:t>.    3 балла</a:t>
            </a:r>
          </a:p>
          <a:p>
            <a:pPr eaLnBrk="1" hangingPunct="1"/>
            <a:r>
              <a:rPr lang="ru-RU" sz="2400" smtClean="0"/>
              <a:t>5)  1- склера (белочная)       5- зрачок</a:t>
            </a:r>
          </a:p>
          <a:p>
            <a:pPr eaLnBrk="1" hangingPunct="1"/>
            <a:r>
              <a:rPr lang="ru-RU" sz="2400" smtClean="0"/>
              <a:t>     2- роговица                       6- хрусталик</a:t>
            </a:r>
          </a:p>
          <a:p>
            <a:pPr eaLnBrk="1" hangingPunct="1"/>
            <a:r>
              <a:rPr lang="ru-RU" sz="2400" smtClean="0"/>
              <a:t>     3- сосудистая                    7- стекловидное тело</a:t>
            </a:r>
          </a:p>
          <a:p>
            <a:pPr eaLnBrk="1" hangingPunct="1"/>
            <a:r>
              <a:rPr lang="ru-RU" sz="2400" smtClean="0"/>
              <a:t>     4- радужка                         8- сетчатка</a:t>
            </a:r>
          </a:p>
          <a:p>
            <a:pPr eaLnBrk="1" hangingPunct="1"/>
            <a:r>
              <a:rPr lang="ru-RU" sz="2400" smtClean="0"/>
              <a:t>                          9- зрительный нерв                  </a:t>
            </a:r>
            <a:r>
              <a:rPr lang="ru-RU" sz="2400" smtClean="0">
                <a:solidFill>
                  <a:srgbClr val="FF0000"/>
                </a:solidFill>
              </a:rPr>
              <a:t>9 баллов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Критерии оценок</a:t>
            </a:r>
          </a:p>
        </p:txBody>
      </p:sp>
      <p:sp>
        <p:nvSpPr>
          <p:cNvPr id="798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17-19 баллов – «5»</a:t>
            </a:r>
          </a:p>
          <a:p>
            <a:pPr eaLnBrk="1" hangingPunct="1"/>
            <a:r>
              <a:rPr lang="ru-RU" smtClean="0"/>
              <a:t>12-16 баллов – «4»</a:t>
            </a:r>
          </a:p>
          <a:p>
            <a:pPr eaLnBrk="1" hangingPunct="1"/>
            <a:r>
              <a:rPr lang="ru-RU" smtClean="0"/>
              <a:t>9-11 баллов   -  «3»</a:t>
            </a:r>
          </a:p>
          <a:p>
            <a:pPr eaLnBrk="1" hangingPunct="1"/>
            <a:r>
              <a:rPr lang="ru-RU" smtClean="0"/>
              <a:t>Менее 9 баллов – «2»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>
                <a:solidFill>
                  <a:srgbClr val="FFC000"/>
                </a:solidFill>
              </a:rPr>
              <a:t>Заполните оценочный лист.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Домашнее задание.</a:t>
            </a:r>
          </a:p>
        </p:txBody>
      </p:sp>
      <p:sp>
        <p:nvSpPr>
          <p:cNvPr id="8089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/>
            <a:r>
              <a:rPr lang="ru-RU" sz="1600" b="1" smtClean="0">
                <a:latin typeface="Century Gothic" pitchFamily="34" charset="0"/>
              </a:rPr>
              <a:t>Выполните домашнее задание 2 и 4 или 5</a:t>
            </a:r>
            <a:r>
              <a:rPr lang="ru-RU" sz="1600" b="1" smtClean="0">
                <a:solidFill>
                  <a:srgbClr val="A60A85"/>
                </a:solidFill>
                <a:latin typeface="Century Gothic" pitchFamily="34" charset="0"/>
              </a:rPr>
              <a:t>, если ты получил  оценку «5». </a:t>
            </a:r>
          </a:p>
          <a:p>
            <a:pPr eaLnBrk="1" hangingPunct="1"/>
            <a:r>
              <a:rPr lang="ru-RU" sz="1600" b="1" smtClean="0">
                <a:latin typeface="Century Gothic" pitchFamily="34" charset="0"/>
              </a:rPr>
              <a:t>Выполните домашнее задание 2 и 3, </a:t>
            </a:r>
            <a:r>
              <a:rPr lang="ru-RU" sz="1600" b="1" smtClean="0">
                <a:solidFill>
                  <a:srgbClr val="FFFF00"/>
                </a:solidFill>
                <a:latin typeface="Century Gothic" pitchFamily="34" charset="0"/>
              </a:rPr>
              <a:t>если ты получил за урок оценку «4».</a:t>
            </a:r>
          </a:p>
          <a:p>
            <a:pPr eaLnBrk="1" hangingPunct="1"/>
            <a:r>
              <a:rPr lang="ru-RU" sz="1600" b="1" smtClean="0">
                <a:latin typeface="Century Gothic" pitchFamily="34" charset="0"/>
              </a:rPr>
              <a:t>Выполните домашнее задание 1, 2 и 3, </a:t>
            </a:r>
            <a:r>
              <a:rPr lang="ru-RU" sz="1600" b="1" smtClean="0">
                <a:solidFill>
                  <a:srgbClr val="002060"/>
                </a:solidFill>
                <a:latin typeface="Century Gothic" pitchFamily="34" charset="0"/>
              </a:rPr>
              <a:t>если ты получил за урок оценку«3».</a:t>
            </a:r>
          </a:p>
          <a:p>
            <a:pPr eaLnBrk="1" hangingPunct="1">
              <a:buFontTx/>
              <a:buNone/>
            </a:pPr>
            <a:r>
              <a:rPr lang="ru-RU" sz="1600" b="1" smtClean="0">
                <a:solidFill>
                  <a:srgbClr val="002060"/>
                </a:solidFill>
                <a:latin typeface="Century Gothic" pitchFamily="34" charset="0"/>
              </a:rPr>
              <a:t> </a:t>
            </a:r>
          </a:p>
          <a:p>
            <a:pPr lvl="1" eaLnBrk="1" hangingPunct="1"/>
            <a:r>
              <a:rPr lang="ru-RU" sz="1600" b="1" smtClean="0">
                <a:latin typeface="Century Gothic" pitchFamily="34" charset="0"/>
              </a:rPr>
              <a:t>1. Прочитайте § 49 учебника, ответьте на вопросы устно.</a:t>
            </a:r>
          </a:p>
          <a:p>
            <a:pPr lvl="1" eaLnBrk="1" hangingPunct="1"/>
            <a:r>
              <a:rPr lang="ru-RU" sz="1600" b="1" smtClean="0">
                <a:latin typeface="Century Gothic" pitchFamily="34" charset="0"/>
              </a:rPr>
              <a:t>2. Выполните лабораторную работу стр. 249 устно.</a:t>
            </a:r>
          </a:p>
          <a:p>
            <a:pPr lvl="1" eaLnBrk="1" hangingPunct="1"/>
            <a:r>
              <a:rPr lang="ru-RU" sz="1600" b="1" smtClean="0">
                <a:latin typeface="Century Gothic" pitchFamily="34" charset="0"/>
              </a:rPr>
              <a:t>3. Составьте 5 тестов А и 2 теста В письменно в тетради.</a:t>
            </a:r>
          </a:p>
          <a:p>
            <a:pPr lvl="1" eaLnBrk="1" hangingPunct="1"/>
            <a:r>
              <a:rPr lang="ru-RU" sz="1600" b="1" smtClean="0">
                <a:latin typeface="Century Gothic" pitchFamily="34" charset="0"/>
              </a:rPr>
              <a:t>4. Приготовьте сообщение на тему (на выбор): </a:t>
            </a:r>
            <a:br>
              <a:rPr lang="ru-RU" sz="1600" b="1" smtClean="0">
                <a:latin typeface="Century Gothic" pitchFamily="34" charset="0"/>
              </a:rPr>
            </a:br>
            <a:r>
              <a:rPr lang="ru-RU" sz="1600" b="1" smtClean="0">
                <a:latin typeface="Century Gothic" pitchFamily="34" charset="0"/>
              </a:rPr>
              <a:t>                     «Дальтонизм»</a:t>
            </a:r>
            <a:br>
              <a:rPr lang="ru-RU" sz="1600" b="1" smtClean="0">
                <a:latin typeface="Century Gothic" pitchFamily="34" charset="0"/>
              </a:rPr>
            </a:br>
            <a:r>
              <a:rPr lang="ru-RU" sz="1600" b="1" smtClean="0">
                <a:latin typeface="Century Gothic" pitchFamily="34" charset="0"/>
              </a:rPr>
              <a:t>                      «Достижения в области микрохирургии глазных болезней»</a:t>
            </a:r>
            <a:br>
              <a:rPr lang="ru-RU" sz="1600" b="1" smtClean="0">
                <a:latin typeface="Century Gothic" pitchFamily="34" charset="0"/>
              </a:rPr>
            </a:br>
            <a:r>
              <a:rPr lang="ru-RU" sz="1600" b="1" smtClean="0">
                <a:latin typeface="Century Gothic" pitchFamily="34" charset="0"/>
              </a:rPr>
              <a:t>                       «Иридодиагностика».</a:t>
            </a:r>
          </a:p>
          <a:p>
            <a:pPr lvl="1" eaLnBrk="1" hangingPunct="1"/>
            <a:r>
              <a:rPr lang="ru-RU" sz="1600" b="1" smtClean="0">
                <a:latin typeface="Century Gothic" pitchFamily="34" charset="0"/>
              </a:rPr>
              <a:t>5. Подумайте устно над вопросом: </a:t>
            </a:r>
            <a:r>
              <a:rPr lang="ru-RU" sz="1600" b="1" i="1" smtClean="0">
                <a:latin typeface="Century Gothic" pitchFamily="34" charset="0"/>
              </a:rPr>
              <a:t>Г. Уэллс. Описал человека - невидимку, который стал невидимый благодаря тому, что ткани его тела не преломляли и не поглощали лучей света. В рассказе человека - невидимку ничего кроме невидимости не отличало от других людей. Так ли это?</a:t>
            </a:r>
            <a:endParaRPr lang="ru-RU" sz="1600" b="1" smtClean="0"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r>
              <a:rPr lang="ru-RU" smtClean="0">
                <a:latin typeface="Century Gothic" pitchFamily="34" charset="0"/>
              </a:rPr>
              <a:t> </a:t>
            </a:r>
            <a:endParaRPr lang="ru-RU" sz="2800" smtClean="0">
              <a:latin typeface="Century Gothic" pitchFamily="34" charset="0"/>
            </a:endParaRPr>
          </a:p>
          <a:p>
            <a:pPr eaLnBrk="1" hangingPunct="1"/>
            <a:r>
              <a:rPr lang="ru-RU" b="1" smtClean="0">
                <a:latin typeface="Century Gothic" pitchFamily="34" charset="0"/>
              </a:rPr>
              <a:t> </a:t>
            </a:r>
            <a:endParaRPr lang="ru-RU" sz="2800" smtClean="0">
              <a:latin typeface="Century Gothic" pitchFamily="34" charset="0"/>
            </a:endParaRPr>
          </a:p>
          <a:p>
            <a:pPr eaLnBrk="1" hangingPunct="1"/>
            <a:endParaRPr lang="ru-RU" sz="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Оцени свою работу на уроке:</a:t>
            </a:r>
          </a:p>
        </p:txBody>
      </p:sp>
      <p:sp>
        <p:nvSpPr>
          <p:cNvPr id="819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rgbClr val="A60A85"/>
                </a:solidFill>
              </a:rPr>
              <a:t>!!!</a:t>
            </a:r>
            <a:r>
              <a:rPr lang="ru-RU" smtClean="0"/>
              <a:t> – я хорошо поработал, многое узнал и понял.</a:t>
            </a:r>
          </a:p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A60A85"/>
                </a:solidFill>
              </a:rPr>
              <a:t>! </a:t>
            </a:r>
            <a:r>
              <a:rPr lang="ru-RU" smtClean="0"/>
              <a:t> -- я старался, но в знаниях остались пробелы.</a:t>
            </a:r>
          </a:p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A60A85"/>
                </a:solidFill>
              </a:rPr>
              <a:t>???</a:t>
            </a:r>
            <a:r>
              <a:rPr lang="ru-RU" smtClean="0"/>
              <a:t> – нужно изучить материал ещё раз, при необходимости обратиться за помощью к учителю.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0099FF"/>
                </a:solidFill>
                <a:latin typeface="Arial" charset="0"/>
              </a:rPr>
              <a:t>Ключ к тесту «Анализаторы»</a:t>
            </a:r>
          </a:p>
        </p:txBody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1 Г</a:t>
            </a:r>
          </a:p>
          <a:p>
            <a:r>
              <a:rPr lang="ru-RU" smtClean="0">
                <a:latin typeface="Arial" charset="0"/>
              </a:rPr>
              <a:t>2А</a:t>
            </a:r>
          </a:p>
          <a:p>
            <a:r>
              <a:rPr lang="ru-RU" smtClean="0">
                <a:latin typeface="Arial" charset="0"/>
              </a:rPr>
              <a:t>3В</a:t>
            </a:r>
          </a:p>
          <a:p>
            <a:r>
              <a:rPr lang="ru-RU" smtClean="0">
                <a:latin typeface="Arial" charset="0"/>
              </a:rPr>
              <a:t>4Б</a:t>
            </a:r>
          </a:p>
          <a:p>
            <a:r>
              <a:rPr lang="ru-RU" smtClean="0">
                <a:latin typeface="Arial" charset="0"/>
              </a:rPr>
              <a:t>5) А-3; Б-4; В-2; Г-1.</a:t>
            </a:r>
          </a:p>
          <a:p>
            <a:r>
              <a:rPr lang="ru-RU" smtClean="0">
                <a:solidFill>
                  <a:srgbClr val="0099FF"/>
                </a:solidFill>
                <a:latin typeface="Arial" charset="0"/>
              </a:rPr>
              <a:t>За каждый правильный ответ – 1 балл</a:t>
            </a:r>
          </a:p>
          <a:p>
            <a:r>
              <a:rPr lang="ru-RU" smtClean="0">
                <a:solidFill>
                  <a:srgbClr val="0099FF"/>
                </a:solidFill>
                <a:latin typeface="Arial" charset="0"/>
              </a:rPr>
              <a:t>Максимальное – 8 баллов</a:t>
            </a:r>
          </a:p>
          <a:p>
            <a:endParaRPr lang="ru-RU" smtClean="0">
              <a:solidFill>
                <a:srgbClr val="0099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913" y="981075"/>
            <a:ext cx="7416800" cy="3948113"/>
          </a:xfrm>
          <a:gradFill rotWithShape="1">
            <a:gsLst>
              <a:gs pos="0">
                <a:schemeClr val="folHlink">
                  <a:alpha val="76999"/>
                </a:schemeClr>
              </a:gs>
              <a:gs pos="100000">
                <a:schemeClr val="bg1">
                  <a:alpha val="76999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Этот орган можно сравнить с окном в окружающий мир.</a:t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Примерно 70 % информации мы получаем с его помощью.</a:t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Моделью этого органа является фотокамера.</a:t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466850" y="3213100"/>
            <a:ext cx="6400800" cy="12954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201" y="3011239"/>
            <a:ext cx="7632700" cy="2862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99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Орган зрения.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99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Зрительный анализатор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С помощью глаза, а не глазом,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Смотреть на мир умеет разум.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Уильям Блейк.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Цели урока:</a:t>
            </a:r>
          </a:p>
        </p:txBody>
      </p:sp>
      <p:sp>
        <p:nvSpPr>
          <p:cNvPr id="573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Должны знать терминологию по теме «Зрительный анализатор», основные структуры глаза и их работу.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507412" cy="1071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schemeClr val="accent5"/>
                </a:solidFill>
                <a:latin typeface="Verdana" pitchFamily="34" charset="0"/>
              </a:rPr>
              <a:t>Глаз и зрительный анализатор – это одно и то же?</a:t>
            </a:r>
            <a:endParaRPr lang="ru-RU" sz="3600" dirty="0">
              <a:solidFill>
                <a:schemeClr val="accent5"/>
              </a:solidFill>
              <a:latin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7950" y="1143000"/>
            <a:ext cx="8928100" cy="552608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b="1" dirty="0">
                <a:solidFill>
                  <a:srgbClr val="C00000"/>
                </a:solidFill>
              </a:rPr>
              <a:t>Задание №1.</a:t>
            </a:r>
            <a:r>
              <a:rPr lang="ru-RU" sz="2000" dirty="0"/>
              <a:t> </a:t>
            </a:r>
            <a:endParaRPr lang="ru-RU" sz="2000" dirty="0" smtClean="0"/>
          </a:p>
          <a:p>
            <a:pPr eaLnBrk="1" hangingPunct="1">
              <a:defRPr/>
            </a:pPr>
            <a:r>
              <a:rPr lang="ru-RU" sz="2800" dirty="0" smtClean="0"/>
              <a:t>Составьте </a:t>
            </a:r>
            <a:r>
              <a:rPr lang="ru-RU" sz="2800" dirty="0"/>
              <a:t>схему зрительного анализатора. Из каких частей он должен состоять?</a:t>
            </a:r>
          </a:p>
          <a:p>
            <a:pPr eaLnBrk="1" hangingPunct="1">
              <a:defRPr/>
            </a:pPr>
            <a:r>
              <a:rPr lang="ru-RU" sz="2000" dirty="0"/>
              <a:t> </a:t>
            </a:r>
            <a:endParaRPr lang="ru-RU" sz="2000" dirty="0" smtClean="0"/>
          </a:p>
          <a:p>
            <a:pPr eaLnBrk="1" hangingPunct="1">
              <a:defRPr/>
            </a:pPr>
            <a:endParaRPr lang="ru-RU" sz="2000" dirty="0"/>
          </a:p>
          <a:p>
            <a:pPr eaLnBrk="1" hangingPunct="1">
              <a:defRPr/>
            </a:pPr>
            <a:r>
              <a:rPr lang="ru-RU" sz="2000" dirty="0"/>
              <a:t> </a:t>
            </a: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38" y="3143250"/>
            <a:ext cx="2357437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875" y="3143250"/>
            <a:ext cx="2357438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375" y="3143250"/>
            <a:ext cx="2357438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071813" y="3500438"/>
            <a:ext cx="42862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6000750" y="3429000"/>
            <a:ext cx="42862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507412" cy="1071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schemeClr val="accent5"/>
                </a:solidFill>
                <a:latin typeface="Verdana" pitchFamily="34" charset="0"/>
              </a:rPr>
              <a:t>Глаз и зрительный анализатор – это одно и то же?</a:t>
            </a:r>
            <a:endParaRPr lang="ru-RU" sz="3600" dirty="0">
              <a:solidFill>
                <a:schemeClr val="accent5"/>
              </a:solidFill>
              <a:latin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7950" y="1143000"/>
            <a:ext cx="8928100" cy="552608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b="1" dirty="0">
                <a:solidFill>
                  <a:srgbClr val="C00000"/>
                </a:solidFill>
              </a:rPr>
              <a:t>Задание №1.</a:t>
            </a:r>
            <a:r>
              <a:rPr lang="ru-RU" sz="2000" dirty="0"/>
              <a:t> </a:t>
            </a:r>
            <a:endParaRPr lang="ru-RU" sz="2000" dirty="0" smtClean="0"/>
          </a:p>
          <a:p>
            <a:pPr eaLnBrk="1" hangingPunct="1">
              <a:defRPr/>
            </a:pPr>
            <a:r>
              <a:rPr lang="ru-RU" sz="2800" dirty="0" smtClean="0"/>
              <a:t>Составьте </a:t>
            </a:r>
            <a:r>
              <a:rPr lang="ru-RU" sz="2800" dirty="0"/>
              <a:t>схему зрительного анализатора. Из каких частей он должен состоять?</a:t>
            </a:r>
          </a:p>
          <a:p>
            <a:pPr eaLnBrk="1" hangingPunct="1">
              <a:defRPr/>
            </a:pPr>
            <a:r>
              <a:rPr lang="ru-RU" sz="2000" dirty="0"/>
              <a:t> </a:t>
            </a:r>
            <a:endParaRPr lang="ru-RU" sz="2000" dirty="0" smtClean="0"/>
          </a:p>
          <a:p>
            <a:pPr eaLnBrk="1" hangingPunct="1">
              <a:defRPr/>
            </a:pPr>
            <a:endParaRPr lang="ru-RU" sz="2000" dirty="0"/>
          </a:p>
          <a:p>
            <a:pPr eaLnBrk="1" hangingPunct="1">
              <a:defRPr/>
            </a:pPr>
            <a:r>
              <a:rPr lang="ru-RU" sz="2000" dirty="0"/>
              <a:t> </a:t>
            </a: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38" y="3143250"/>
            <a:ext cx="2357437" cy="1071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Рецепторы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875" y="3143250"/>
            <a:ext cx="2357438" cy="1071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Нервные пути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375" y="3143250"/>
            <a:ext cx="2357438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Зрительная зона коры (затылочная доля)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071813" y="3500438"/>
            <a:ext cx="42862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6000750" y="3429000"/>
            <a:ext cx="42862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92088"/>
          </a:xfrm>
        </p:spPr>
        <p:txBody>
          <a:bodyPr/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chemeClr val="accent5"/>
                </a:solidFill>
                <a:latin typeface="Verdana" pitchFamily="34" charset="0"/>
              </a:rPr>
              <a:t>Строение зрительного анализатора</a:t>
            </a:r>
            <a:endParaRPr lang="ru-RU" sz="3200" dirty="0">
              <a:solidFill>
                <a:schemeClr val="accent5"/>
              </a:solidFill>
              <a:latin typeface="Verdana" pitchFamily="34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95513" y="1628775"/>
            <a:ext cx="4537075" cy="3455988"/>
          </a:xfrm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1619250" y="4508500"/>
            <a:ext cx="2268538" cy="649288"/>
          </a:xfrm>
          <a:prstGeom prst="line">
            <a:avLst/>
          </a:prstGeom>
          <a:noFill/>
          <a:ln w="44450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H="1" flipV="1">
            <a:off x="4997450" y="4494213"/>
            <a:ext cx="2189163" cy="663575"/>
          </a:xfrm>
          <a:prstGeom prst="line">
            <a:avLst/>
          </a:prstGeom>
          <a:noFill/>
          <a:ln w="44450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388" y="5013325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Verdana" pitchFamily="34" charset="0"/>
              </a:rPr>
              <a:t>сетчатка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64388" y="5013325"/>
            <a:ext cx="19796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Verdana" pitchFamily="34" charset="0"/>
              </a:rPr>
              <a:t>сетчатка</a:t>
            </a: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 flipV="1">
            <a:off x="4303713" y="4826000"/>
            <a:ext cx="152400" cy="990600"/>
          </a:xfrm>
          <a:prstGeom prst="line">
            <a:avLst/>
          </a:prstGeom>
          <a:noFill/>
          <a:ln w="44450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V="1">
            <a:off x="4456113" y="4833938"/>
            <a:ext cx="228600" cy="982662"/>
          </a:xfrm>
          <a:prstGeom prst="line">
            <a:avLst/>
          </a:prstGeom>
          <a:noFill/>
          <a:ln w="44450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05113" y="5821363"/>
            <a:ext cx="35290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Verdana" pitchFamily="34" charset="0"/>
              </a:rPr>
              <a:t>зрительные пути </a:t>
            </a:r>
          </a:p>
          <a:p>
            <a:endParaRPr lang="ru-RU">
              <a:latin typeface="Trebuchet MS" pitchFamily="34" charset="0"/>
            </a:endParaRP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H="1">
            <a:off x="4191000" y="1412875"/>
            <a:ext cx="188913" cy="1427163"/>
          </a:xfrm>
          <a:prstGeom prst="line">
            <a:avLst/>
          </a:prstGeom>
          <a:noFill/>
          <a:ln w="44450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4419600" y="1412875"/>
            <a:ext cx="342900" cy="1354138"/>
          </a:xfrm>
          <a:prstGeom prst="line">
            <a:avLst/>
          </a:prstGeom>
          <a:noFill/>
          <a:ln w="44450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70113" y="784225"/>
            <a:ext cx="484187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>
              <a:latin typeface="Verdana" pitchFamily="34" charset="0"/>
            </a:endParaRPr>
          </a:p>
          <a:p>
            <a:pPr algn="ctr"/>
            <a:r>
              <a:rPr lang="ru-RU" sz="2400" b="1">
                <a:latin typeface="Verdana" pitchFamily="34" charset="0"/>
              </a:rPr>
              <a:t>зрительная</a:t>
            </a:r>
            <a:r>
              <a:rPr lang="ru-RU" sz="2400" b="1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sz="2400" b="1">
                <a:latin typeface="Verdana" pitchFamily="34" charset="0"/>
              </a:rPr>
              <a:t>зона КБП</a:t>
            </a:r>
          </a:p>
          <a:p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1">
  <a:themeElements>
    <a:clrScheme name="Тема Office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Презентация1">
  <a:themeElements>
    <a:clrScheme name="1_Презентация1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1_Презентация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Презентация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753</Words>
  <PresentationFormat>Экран (4:3)</PresentationFormat>
  <Paragraphs>196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26</vt:i4>
      </vt:variant>
    </vt:vector>
  </HeadingPairs>
  <TitlesOfParts>
    <vt:vector size="43" baseType="lpstr">
      <vt:lpstr>Arial</vt:lpstr>
      <vt:lpstr>Calibri</vt:lpstr>
      <vt:lpstr>Trebuchet MS</vt:lpstr>
      <vt:lpstr>Georgia</vt:lpstr>
      <vt:lpstr>Wingdings</vt:lpstr>
      <vt:lpstr>Verdana</vt:lpstr>
      <vt:lpstr>Times New Roman</vt:lpstr>
      <vt:lpstr>Comic Sans MS</vt:lpstr>
      <vt:lpstr>Constantia</vt:lpstr>
      <vt:lpstr>Century Gothic</vt:lpstr>
      <vt:lpstr>Тема Office</vt:lpstr>
      <vt:lpstr>Презентация1</vt:lpstr>
      <vt:lpstr>Воздушный поток</vt:lpstr>
      <vt:lpstr>1_Презентация1</vt:lpstr>
      <vt:lpstr>Воздушный поток</vt:lpstr>
      <vt:lpstr>Воздушный поток</vt:lpstr>
      <vt:lpstr>Воздушный поток</vt:lpstr>
      <vt:lpstr>Районный семинар учителей биологии</vt:lpstr>
      <vt:lpstr>Повторение.             Тест «Анализаторы»</vt:lpstr>
      <vt:lpstr>Ключ к тесту «Анализаторы»</vt:lpstr>
      <vt:lpstr>  Этот орган можно сравнить с окном в окружающий мир.  Примерно 70 % информации мы получаем с его помощью.  Моделью этого органа является фотокамера.  </vt:lpstr>
      <vt:lpstr>Слайд 5</vt:lpstr>
      <vt:lpstr>Цели урока:</vt:lpstr>
      <vt:lpstr>Глаз и зрительный анализатор – это одно и то же?</vt:lpstr>
      <vt:lpstr>Глаз и зрительный анализатор – это одно и то же?</vt:lpstr>
      <vt:lpstr>Слайд 9</vt:lpstr>
      <vt:lpstr>Внешнее строение глаза</vt:lpstr>
      <vt:lpstr>Вспомогательный аппарат</vt:lpstr>
      <vt:lpstr>Положение и строение глаза</vt:lpstr>
      <vt:lpstr>Работа в парах  1. Рассмотрите рисунок глаза человека,      глаза друг друга.  2. Проговорите названия частей глазного      яблока друг другу. </vt:lpstr>
      <vt:lpstr>Слайд 14</vt:lpstr>
      <vt:lpstr>Слайд 15</vt:lpstr>
      <vt:lpstr>ЦОР</vt:lpstr>
      <vt:lpstr>Сетчатка</vt:lpstr>
      <vt:lpstr>Опыты и наблюдения</vt:lpstr>
      <vt:lpstr>Опыты и наблюдения</vt:lpstr>
      <vt:lpstr>Ответь устно на вопросы: </vt:lpstr>
      <vt:lpstr>Итоговый контроль.</vt:lpstr>
      <vt:lpstr>Слайд 22</vt:lpstr>
      <vt:lpstr>Ответы</vt:lpstr>
      <vt:lpstr>Критерии оценок</vt:lpstr>
      <vt:lpstr>Домашнее задание.</vt:lpstr>
      <vt:lpstr>Оцени свою работу на уроке: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24</cp:revision>
  <dcterms:modified xsi:type="dcterms:W3CDTF">2014-03-06T06:56:03Z</dcterms:modified>
</cp:coreProperties>
</file>