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 autoAdjust="0"/>
    <p:restoredTop sz="94660"/>
  </p:normalViewPr>
  <p:slideViewPr>
    <p:cSldViewPr>
      <p:cViewPr varScale="1">
        <p:scale>
          <a:sx n="61" d="100"/>
          <a:sy n="61" d="100"/>
        </p:scale>
        <p:origin x="-121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3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8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5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7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1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0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8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3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A803-CC41-47B1-A52D-049CBBD20F4B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104F1-9839-4945-AA8D-18DE40F05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2474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     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92330" y="404664"/>
                <a:ext cx="8208912" cy="47261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0" b="1" dirty="0" smtClean="0">
                    <a:solidFill>
                      <a:srgbClr val="002060"/>
                    </a:solidFill>
                    <a:latin typeface="+mj-lt"/>
                    <a:cs typeface="Angsana New" pitchFamily="18" charset="-34"/>
                  </a:rPr>
                  <a:t>Функция </a:t>
                </a:r>
                <a:endParaRPr lang="en-US" sz="8000" b="1" dirty="0" smtClean="0">
                  <a:solidFill>
                    <a:srgbClr val="002060"/>
                  </a:solidFill>
                  <a:latin typeface="+mj-lt"/>
                  <a:cs typeface="Angsana New" pitchFamily="18" charset="-34"/>
                </a:endParaRPr>
              </a:p>
              <a:p>
                <a:pPr algn="ctr"/>
                <a:r>
                  <a:rPr lang="en-US" sz="13800" b="1" dirty="0" smtClean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cs typeface="Angsana New" pitchFamily="18" charset="-34"/>
                  </a:rPr>
                  <a:t> </a:t>
                </a:r>
                <a:r>
                  <a:rPr lang="ru-RU" sz="13800" b="1" dirty="0" smtClean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cs typeface="Angsana New" pitchFamily="18" charset="-34"/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138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8000" b="1" dirty="0" smtClean="0">
                  <a:solidFill>
                    <a:schemeClr val="accent3">
                      <a:lumMod val="50000"/>
                    </a:schemeClr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algn="ctr"/>
                <a:r>
                  <a:rPr lang="ru-RU" sz="8000" b="1" dirty="0" smtClean="0">
                    <a:solidFill>
                      <a:srgbClr val="002060"/>
                    </a:solidFill>
                    <a:latin typeface="+mj-lt"/>
                    <a:cs typeface="Angsana New" pitchFamily="18" charset="-34"/>
                  </a:rPr>
                  <a:t>и ее график. </a:t>
                </a:r>
                <a:endParaRPr lang="ru-RU" sz="8000" b="1" dirty="0">
                  <a:solidFill>
                    <a:srgbClr val="002060"/>
                  </a:solidFill>
                  <a:latin typeface="+mj-lt"/>
                  <a:cs typeface="Angsana New" pitchFamily="18" charset="-34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30" y="404664"/>
                <a:ext cx="8208912" cy="4726166"/>
              </a:xfrm>
              <a:prstGeom prst="rect">
                <a:avLst/>
              </a:prstGeom>
              <a:blipFill rotWithShape="1">
                <a:blip r:embed="rId2"/>
                <a:stretch>
                  <a:fillRect t="-5541" b="-10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8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3933056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и </a:t>
            </a:r>
            <a:r>
              <a:rPr lang="ru-RU" sz="4800" b="1" dirty="0" smtClean="0"/>
              <a:t>есть график исследуемой нами функции. 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76534"/>
            <a:ext cx="49231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/>
              <a:t>Эта кривая,</a:t>
            </a:r>
            <a:endParaRPr lang="en-US" sz="5400" b="1" dirty="0" smtClean="0"/>
          </a:p>
          <a:p>
            <a:pPr algn="ctr"/>
            <a:r>
              <a:rPr lang="ru-RU" sz="5400" b="1" dirty="0" smtClean="0"/>
              <a:t> называющаяся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358308" y="2345104"/>
            <a:ext cx="467634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кубической </a:t>
            </a:r>
          </a:p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параболой</a:t>
            </a:r>
            <a:r>
              <a:rPr lang="ru-RU" sz="6600" b="1" dirty="0" smtClean="0"/>
              <a:t>,</a:t>
            </a:r>
            <a:endParaRPr lang="en-US" sz="6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95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3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395536" y="4149080"/>
                <a:ext cx="8229600" cy="1066800"/>
              </a:xfrm>
            </p:spPr>
            <p:txBody>
              <a:bodyPr>
                <a:normAutofit fontScale="90000"/>
              </a:bodyPr>
              <a:lstStyle/>
              <a:p>
                <a:pPr algn="just"/>
                <a:r>
                  <a:rPr lang="ru-RU" b="1" dirty="0" smtClean="0"/>
                  <a:t> </a:t>
                </a:r>
                <a:br>
                  <a:rPr lang="ru-RU" b="1" dirty="0" smtClean="0"/>
                </a:br>
                <a:r>
                  <a:rPr lang="ru-RU" sz="4000" b="1" dirty="0" smtClean="0"/>
                  <a:t>На основании определения функции </a:t>
                </a:r>
                <a:r>
                  <a:rPr lang="ru-RU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каждому значению аргумента   х  </a:t>
                </a:r>
                <a:r>
                  <a:rPr lang="ru-RU" sz="4000" b="1" dirty="0" smtClean="0"/>
                  <a:t/>
                </a:r>
                <a:br>
                  <a:rPr lang="ru-RU" sz="4000" b="1" dirty="0" smtClean="0"/>
                </a:br>
                <a:r>
                  <a:rPr lang="ru-RU" sz="4000" b="1" dirty="0" smtClean="0"/>
                  <a:t>из области определения   R   ( все действительные числа )  </a:t>
                </a:r>
                <a:br>
                  <a:rPr lang="ru-RU" sz="4000" b="1" dirty="0" smtClean="0"/>
                </a:br>
                <a:r>
                  <a:rPr lang="ru-RU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соответствует </a:t>
                </a:r>
                <a:r>
                  <a:rPr lang="en-US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</a:t>
                </a:r>
                <a:r>
                  <a:rPr lang="ru-RU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единственное значение функции   y </a:t>
                </a:r>
                <a:r>
                  <a:rPr lang="ru-RU" sz="4000" b="1" dirty="0" smtClean="0"/>
                  <a:t>,   равное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sz="40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4000" b="1" dirty="0" smtClean="0"/>
                  <a:t>  </a:t>
                </a:r>
                <a:br>
                  <a:rPr lang="ru-RU" sz="4000" b="1" dirty="0" smtClean="0"/>
                </a:br>
                <a:r>
                  <a:rPr lang="ru-RU" sz="4000" b="1" dirty="0" smtClean="0"/>
                  <a:t/>
                </a:r>
                <a:br>
                  <a:rPr lang="ru-RU" sz="4000" b="1" dirty="0" smtClean="0"/>
                </a:br>
                <a:r>
                  <a:rPr lang="ru-RU" b="1" dirty="0" smtClean="0"/>
                  <a:t/>
                </a:r>
                <a:br>
                  <a:rPr lang="ru-RU" b="1" dirty="0" smtClean="0"/>
                </a:br>
                <a:endParaRPr lang="ru-RU" b="1" dirty="0"/>
              </a:p>
            </p:txBody>
          </p:sp>
        </mc:Choice>
        <mc:Fallback xmlns=""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395536" y="4149080"/>
                <a:ext cx="8229600" cy="1066800"/>
              </a:xfrm>
              <a:blipFill rotWithShape="1">
                <a:blip r:embed="rId2"/>
                <a:stretch>
                  <a:fillRect l="-2296" t="-172000" r="-2222" b="-7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560" y="260648"/>
            <a:ext cx="82809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Рассмотрим функцию заданную формулой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18413" y="1006130"/>
                <a:ext cx="2467214" cy="9420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54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54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413" y="1006130"/>
                <a:ext cx="2467214" cy="942053"/>
              </a:xfrm>
              <a:prstGeom prst="rect">
                <a:avLst/>
              </a:prstGeom>
              <a:blipFill rotWithShape="1">
                <a:blip r:embed="rId3"/>
                <a:stretch>
                  <a:fillRect l="-12593" t="-15484" b="-38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63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3356992"/>
                <a:ext cx="8640960" cy="1394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800" b="1" dirty="0"/>
              </a:p>
              <a:p>
                <a:endParaRPr lang="ru-RU" sz="2800" b="1" dirty="0" smtClean="0"/>
              </a:p>
              <a:p>
                <a:r>
                  <a:rPr lang="ru-RU" sz="2800" b="1" dirty="0" smtClean="0"/>
                  <a:t>а при   х = –2   значение функции   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28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ru-RU" sz="28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=   4 </a:t>
                </a:r>
                <a:r>
                  <a:rPr lang="ru-RU" dirty="0" smtClean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56992"/>
                <a:ext cx="8640960" cy="1394741"/>
              </a:xfrm>
              <a:prstGeom prst="rect">
                <a:avLst/>
              </a:prstGeom>
              <a:blipFill rotWithShape="1">
                <a:blip r:embed="rId2"/>
                <a:stretch>
                  <a:fillRect l="-1410" b="-1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31840" y="438974"/>
                <a:ext cx="2212337" cy="1124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b="1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38974"/>
                <a:ext cx="2212337" cy="1124731"/>
              </a:xfrm>
              <a:prstGeom prst="rect">
                <a:avLst/>
              </a:prstGeom>
              <a:blipFill rotWithShape="1">
                <a:blip r:embed="rId3"/>
                <a:stretch>
                  <a:fillRect l="-12672" t="-10270" b="-3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5536" y="1563705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Например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2875065"/>
                <a:ext cx="7458709" cy="963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dirty="0" smtClean="0"/>
                  <a:t>при   х = 3   значение функции     y 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latin typeface="Cambria Math"/>
                          </a:rPr>
                          <m:t>𝟑</m:t>
                        </m:r>
                      </m:e>
                      <m:sup>
                        <m:r>
                          <a:rPr lang="ru-RU" sz="2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800" b="1" dirty="0" smtClean="0"/>
                  <a:t> =   9 ,  </a:t>
                </a: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75065"/>
                <a:ext cx="7458709" cy="963854"/>
              </a:xfrm>
              <a:prstGeom prst="rect">
                <a:avLst/>
              </a:prstGeom>
              <a:blipFill rotWithShape="1">
                <a:blip r:embed="rId4"/>
                <a:stretch>
                  <a:fillRect l="-1634" t="-4430" r="-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8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70892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pPr algn="just"/>
            <a:endParaRPr lang="en-US" sz="2800" b="1" dirty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  <a:p>
            <a:endParaRPr lang="ru-RU" sz="2800" dirty="0" smtClean="0"/>
          </a:p>
          <a:p>
            <a:pPr algn="just"/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51834"/>
              </p:ext>
            </p:extLst>
          </p:nvPr>
        </p:nvGraphicFramePr>
        <p:xfrm>
          <a:off x="899592" y="3645023"/>
          <a:ext cx="734481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102"/>
                <a:gridCol w="918102"/>
                <a:gridCol w="918102"/>
                <a:gridCol w="918102"/>
                <a:gridCol w="918102"/>
                <a:gridCol w="918102"/>
                <a:gridCol w="918102"/>
                <a:gridCol w="918102"/>
              </a:tblGrid>
              <a:tr h="626368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х</a:t>
                      </a:r>
                      <a:endParaRPr lang="ru-RU" sz="5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-3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-2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-1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ru-RU" sz="5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9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9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247188"/>
                <a:ext cx="7538282" cy="998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3200" b="1" dirty="0" smtClean="0"/>
                  <a:t>Изобразим график функции   </a:t>
                </a:r>
                <a:r>
                  <a:rPr lang="ru-RU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/>
                  <a:t>.  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47188"/>
                <a:ext cx="7538282" cy="998800"/>
              </a:xfrm>
              <a:prstGeom prst="rect">
                <a:avLst/>
              </a:prstGeom>
              <a:blipFill rotWithShape="1">
                <a:blip r:embed="rId2"/>
                <a:stretch>
                  <a:fillRect l="-1942" t="-9202" r="-1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600" y="1316199"/>
            <a:ext cx="9091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Для этого присвоим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аргументу   х</a:t>
            </a:r>
            <a:r>
              <a:rPr lang="ru-RU" sz="2800" b="1" dirty="0" smtClean="0"/>
              <a:t>   несколько значений,</a:t>
            </a:r>
            <a:endParaRPr lang="en-US" sz="2800" b="1" dirty="0" smtClean="0"/>
          </a:p>
          <a:p>
            <a:r>
              <a:rPr lang="ru-RU" sz="2800" b="1" dirty="0" smtClean="0"/>
              <a:t> вычислим соответствующие значения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функции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 smtClean="0"/>
              <a:t> и внесем их в таблицу. </a:t>
            </a:r>
            <a:endParaRPr lang="en-US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26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96" y="1529408"/>
            <a:ext cx="532859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13278" y="116632"/>
            <a:ext cx="97735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Нанесем точки с вычисленными координатами   </a:t>
            </a:r>
            <a:endParaRPr lang="en-US" sz="3200" b="1" dirty="0" smtClean="0"/>
          </a:p>
          <a:p>
            <a:pPr algn="ctr"/>
            <a:r>
              <a:rPr lang="ru-RU" sz="3200" b="1" dirty="0" smtClean="0"/>
              <a:t>(x ; y)   на плоскость </a:t>
            </a:r>
            <a:endParaRPr lang="en-US" sz="3200" b="1" dirty="0" smtClean="0"/>
          </a:p>
          <a:p>
            <a:pPr algn="ctr"/>
            <a:r>
              <a:rPr lang="ru-RU" sz="3200" b="1" dirty="0" smtClean="0"/>
              <a:t>и  соединим их плавной непрерывной кривой. </a:t>
            </a:r>
            <a:endParaRPr lang="en-US" sz="32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799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3933056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и есть график исследуемой нами функции. 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276534"/>
            <a:ext cx="49231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/>
              <a:t>Эта кривая,</a:t>
            </a:r>
            <a:endParaRPr lang="en-US" sz="5400" b="1" dirty="0" smtClean="0"/>
          </a:p>
          <a:p>
            <a:pPr algn="ctr"/>
            <a:r>
              <a:rPr lang="ru-RU" sz="5400" b="1" dirty="0" smtClean="0"/>
              <a:t> называющаяся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358308" y="2345104"/>
            <a:ext cx="44085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параболой</a:t>
            </a:r>
            <a:r>
              <a:rPr lang="ru-RU" sz="6600" b="1" dirty="0" smtClean="0"/>
              <a:t>,</a:t>
            </a:r>
            <a:endParaRPr lang="en-US" sz="6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2474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      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92330" y="404664"/>
                <a:ext cx="8208912" cy="4859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8000" b="1" dirty="0" smtClean="0">
                    <a:solidFill>
                      <a:srgbClr val="002060"/>
                    </a:solidFill>
                    <a:latin typeface="+mj-lt"/>
                    <a:cs typeface="Angsana New" pitchFamily="18" charset="-34"/>
                  </a:rPr>
                  <a:t>Функция </a:t>
                </a:r>
                <a:endParaRPr lang="en-US" sz="8000" b="1" dirty="0" smtClean="0">
                  <a:solidFill>
                    <a:srgbClr val="002060"/>
                  </a:solidFill>
                  <a:latin typeface="+mj-lt"/>
                  <a:cs typeface="Angsana New" pitchFamily="18" charset="-34"/>
                </a:endParaRPr>
              </a:p>
              <a:p>
                <a:pPr algn="ctr"/>
                <a:r>
                  <a:rPr lang="en-US" sz="13800" b="1" dirty="0" smtClean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cs typeface="Angsana New" pitchFamily="18" charset="-34"/>
                  </a:rPr>
                  <a:t> </a:t>
                </a:r>
                <a:r>
                  <a:rPr lang="ru-RU" sz="13800" b="1" dirty="0" smtClean="0">
                    <a:solidFill>
                      <a:schemeClr val="accent3">
                        <a:lumMod val="50000"/>
                      </a:schemeClr>
                    </a:solidFill>
                    <a:latin typeface="+mj-lt"/>
                    <a:cs typeface="Angsana New" pitchFamily="18" charset="-34"/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138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ru-RU" sz="138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8000" b="1" dirty="0" smtClean="0">
                  <a:solidFill>
                    <a:schemeClr val="accent3">
                      <a:lumMod val="50000"/>
                    </a:schemeClr>
                  </a:solidFill>
                  <a:latin typeface="Angsana New" pitchFamily="18" charset="-34"/>
                  <a:cs typeface="Angsana New" pitchFamily="18" charset="-34"/>
                </a:endParaRPr>
              </a:p>
              <a:p>
                <a:pPr algn="ctr"/>
                <a:r>
                  <a:rPr lang="ru-RU" sz="8000" b="1" dirty="0" smtClean="0">
                    <a:solidFill>
                      <a:srgbClr val="002060"/>
                    </a:solidFill>
                    <a:latin typeface="+mj-lt"/>
                    <a:cs typeface="Angsana New" pitchFamily="18" charset="-34"/>
                  </a:rPr>
                  <a:t>и ее график. </a:t>
                </a:r>
                <a:endParaRPr lang="ru-RU" sz="8000" b="1" dirty="0">
                  <a:solidFill>
                    <a:srgbClr val="002060"/>
                  </a:solidFill>
                  <a:latin typeface="+mj-lt"/>
                  <a:cs typeface="Angsana New" pitchFamily="18" charset="-34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30" y="404664"/>
                <a:ext cx="8208912" cy="4859920"/>
              </a:xfrm>
              <a:prstGeom prst="rect">
                <a:avLst/>
              </a:prstGeom>
              <a:blipFill rotWithShape="1">
                <a:blip r:embed="rId2"/>
                <a:stretch>
                  <a:fillRect t="-5388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777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70892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pPr algn="just"/>
            <a:endParaRPr lang="en-US" sz="2800" b="1" dirty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  <a:p>
            <a:endParaRPr lang="ru-RU" sz="2800" dirty="0" smtClean="0"/>
          </a:p>
          <a:p>
            <a:pPr algn="just"/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79918"/>
              </p:ext>
            </p:extLst>
          </p:nvPr>
        </p:nvGraphicFramePr>
        <p:xfrm>
          <a:off x="899592" y="3645023"/>
          <a:ext cx="550861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102"/>
                <a:gridCol w="918102"/>
                <a:gridCol w="918102"/>
                <a:gridCol w="918102"/>
                <a:gridCol w="918102"/>
                <a:gridCol w="918102"/>
              </a:tblGrid>
              <a:tr h="626368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х</a:t>
                      </a:r>
                      <a:endParaRPr lang="ru-RU" sz="5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-2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-1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ru-RU" sz="5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-8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-</a:t>
                      </a:r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0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/>
                        <a:t>8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16236" y="247188"/>
                <a:ext cx="7704994" cy="1037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3200" b="1" dirty="0" smtClean="0"/>
                  <a:t>Изобразим график функции   </a:t>
                </a:r>
                <a:r>
                  <a:rPr lang="ru-RU" sz="4000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y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ru-RU" sz="3200" b="1" dirty="0" smtClean="0"/>
                  <a:t>.  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36" y="247188"/>
                <a:ext cx="7704994" cy="1037592"/>
              </a:xfrm>
              <a:prstGeom prst="rect">
                <a:avLst/>
              </a:prstGeom>
              <a:blipFill rotWithShape="1">
                <a:blip r:embed="rId2"/>
                <a:stretch>
                  <a:fillRect l="-791" t="-8824" r="-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600" y="1316199"/>
            <a:ext cx="9091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Для </a:t>
            </a:r>
            <a:r>
              <a:rPr lang="ru-RU" sz="2800" b="1" dirty="0" smtClean="0"/>
              <a:t>этого присвоим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аргументу   х</a:t>
            </a:r>
            <a:r>
              <a:rPr lang="ru-RU" sz="2800" b="1" dirty="0" smtClean="0"/>
              <a:t>   несколько значений,</a:t>
            </a:r>
            <a:endParaRPr lang="en-US" sz="2800" b="1" dirty="0" smtClean="0"/>
          </a:p>
          <a:p>
            <a:r>
              <a:rPr lang="ru-RU" sz="2800" b="1" dirty="0" smtClean="0"/>
              <a:t> вычислим соответствующие значения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функции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 smtClean="0"/>
              <a:t> и внесем их в таблицу. </a:t>
            </a:r>
            <a:endParaRPr lang="en-US" sz="28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7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онтрольная работа по русскому языку 3 (заочная школа 7 класс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959"/>
            <a:ext cx="3096344" cy="683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51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229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 На основании определения функции каждому значению аргумента   х   из области определения   R   ( все действительные числа )   соответствует   единственное значение функции   y ,   равное х^2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</dc:creator>
  <cp:lastModifiedBy>Егор</cp:lastModifiedBy>
  <cp:revision>7</cp:revision>
  <dcterms:created xsi:type="dcterms:W3CDTF">2014-12-02T19:08:41Z</dcterms:created>
  <dcterms:modified xsi:type="dcterms:W3CDTF">2014-12-04T17:16:53Z</dcterms:modified>
</cp:coreProperties>
</file>