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  <a:srgbClr val="003300"/>
    <a:srgbClr val="66FF33"/>
    <a:srgbClr val="33CC33"/>
    <a:srgbClr val="3366FF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791B19-77ED-4B33-AF11-A4F81A90DE0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622DDEB-A74E-4D18-87C3-52FF28658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6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914D61-BE8B-4947-8FFC-C0FFD095EC29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8893F9-7E4F-4781-82B6-9624A3E5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97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7F9B-3D17-4E01-B685-E140D47D527C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94F8-E092-495E-A028-E29BF937E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3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E49-841A-471B-9FBF-76531C027227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33AA-EF32-496E-8476-207084438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3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9875-6CB6-46C9-B81E-9DE8C119A540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CAF8-8512-4529-8A55-B360462D9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4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E6BE5-3D95-4D8B-9103-5235D802993F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343C1-2214-4E4E-8657-F1245B658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9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8D48-35BF-487C-B472-62F6CAC9F078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E33F-83BA-4438-A70C-9F5B722A8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4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67A7-1576-4209-9C03-BDDCEC30E94E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72ED-362F-4ECB-8572-6B1CF5360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8CE0-7221-4E17-8BE6-D2EDE3650B6A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F03A-5A5E-4B95-A362-EDEB92DCC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2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A4E1-28FC-45B6-B5CB-581F2A104FE9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B4A1-8E41-4370-AF4F-188E75BC4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8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1981F6-CB39-493A-8253-C3AF980EF1AE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39EB-C3B9-4BAC-B758-039CB166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A12F23-ED97-4EF8-B1E4-2B94FACAACE7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B0C6-7588-4124-AC0B-EC97DDDC4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4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D52026-FC36-47EE-8AA2-FB93F2A7A3C2}" type="datetime1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Мотырева Ирина Фёдоровна МОУ "СОШ №15" Краснотурьинск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1E68892-516B-4E23-966E-020B92C6B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34.xml"/><Relationship Id="rId18" Type="http://schemas.openxmlformats.org/officeDocument/2006/relationships/slide" Target="slide19.xml"/><Relationship Id="rId26" Type="http://schemas.openxmlformats.org/officeDocument/2006/relationships/slide" Target="slide14.xml"/><Relationship Id="rId3" Type="http://schemas.openxmlformats.org/officeDocument/2006/relationships/slide" Target="slide4.xml"/><Relationship Id="rId21" Type="http://schemas.openxmlformats.org/officeDocument/2006/relationships/slide" Target="slide6.xml"/><Relationship Id="rId34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31.xml"/><Relationship Id="rId17" Type="http://schemas.openxmlformats.org/officeDocument/2006/relationships/slide" Target="slide20.xml"/><Relationship Id="rId25" Type="http://schemas.openxmlformats.org/officeDocument/2006/relationships/slide" Target="slide15.xml"/><Relationship Id="rId33" Type="http://schemas.openxmlformats.org/officeDocument/2006/relationships/slide" Target="slide30.xml"/><Relationship Id="rId2" Type="http://schemas.openxmlformats.org/officeDocument/2006/relationships/image" Target="../media/image3.jpeg"/><Relationship Id="rId16" Type="http://schemas.openxmlformats.org/officeDocument/2006/relationships/slide" Target="slide26.xml"/><Relationship Id="rId20" Type="http://schemas.openxmlformats.org/officeDocument/2006/relationships/slide" Target="slide12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32.xml"/><Relationship Id="rId24" Type="http://schemas.openxmlformats.org/officeDocument/2006/relationships/slide" Target="slide7.xml"/><Relationship Id="rId32" Type="http://schemas.openxmlformats.org/officeDocument/2006/relationships/slide" Target="slide28.xml"/><Relationship Id="rId37" Type="http://schemas.openxmlformats.org/officeDocument/2006/relationships/slide" Target="slide37.xml"/><Relationship Id="rId5" Type="http://schemas.openxmlformats.org/officeDocument/2006/relationships/slide" Target="slide11.xml"/><Relationship Id="rId15" Type="http://schemas.openxmlformats.org/officeDocument/2006/relationships/slide" Target="slide27.xml"/><Relationship Id="rId23" Type="http://schemas.openxmlformats.org/officeDocument/2006/relationships/slide" Target="slide8.xml"/><Relationship Id="rId28" Type="http://schemas.openxmlformats.org/officeDocument/2006/relationships/slide" Target="slide9.xml"/><Relationship Id="rId36" Type="http://schemas.openxmlformats.org/officeDocument/2006/relationships/slide" Target="slide35.xml"/><Relationship Id="rId10" Type="http://schemas.openxmlformats.org/officeDocument/2006/relationships/slide" Target="slide24.xml"/><Relationship Id="rId19" Type="http://schemas.openxmlformats.org/officeDocument/2006/relationships/slide" Target="slide13.xml"/><Relationship Id="rId31" Type="http://schemas.openxmlformats.org/officeDocument/2006/relationships/slide" Target="slide29.xml"/><Relationship Id="rId4" Type="http://schemas.openxmlformats.org/officeDocument/2006/relationships/slide" Target="slide3.xml"/><Relationship Id="rId9" Type="http://schemas.openxmlformats.org/officeDocument/2006/relationships/slide" Target="slide25.xml"/><Relationship Id="rId14" Type="http://schemas.openxmlformats.org/officeDocument/2006/relationships/slide" Target="slide33.xml"/><Relationship Id="rId22" Type="http://schemas.openxmlformats.org/officeDocument/2006/relationships/slide" Target="slide5.xml"/><Relationship Id="rId27" Type="http://schemas.openxmlformats.org/officeDocument/2006/relationships/slide" Target="slide16.xml"/><Relationship Id="rId30" Type="http://schemas.openxmlformats.org/officeDocument/2006/relationships/slide" Target="slide2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учитель\Мои документы\Мои рисунки\1221162506_v-gostjakh-u-skazki.jpg"/>
          <p:cNvPicPr>
            <a:picLocks noChangeAspect="1" noChangeArrowheads="1"/>
          </p:cNvPicPr>
          <p:nvPr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8496944" cy="2800767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гостях у сказки</a:t>
            </a:r>
          </a:p>
        </p:txBody>
      </p:sp>
      <p:sp>
        <p:nvSpPr>
          <p:cNvPr id="614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Таганрог 2015г.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9" descr="C:\Documents and Settings\учитель\Мои документы\Мои рисунки\duimovochka_0-06-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763" y="404813"/>
            <a:ext cx="44672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6"/>
          <p:cNvSpPr>
            <a:spLocks noChangeArrowheads="1"/>
          </p:cNvSpPr>
          <p:nvPr/>
        </p:nvSpPr>
        <p:spPr bwMode="auto">
          <a:xfrm>
            <a:off x="179388" y="1412875"/>
            <a:ext cx="4176712" cy="5040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9388" y="1773238"/>
            <a:ext cx="4105275" cy="40909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Появилась девочка в чашечке цветка,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И была та девочка не больше ноготка.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Кто читал такую книжку?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Знает девочку-малышку?</a:t>
            </a:r>
          </a:p>
        </p:txBody>
      </p:sp>
      <p:sp>
        <p:nvSpPr>
          <p:cNvPr id="1536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3" name="Picture 9" descr="C:\Documents and Settings\учитель\Мои документы\Мои рисунки\22493_800x600_photos0800x60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225" y="404813"/>
            <a:ext cx="50577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Скругленный прямоугольник 7"/>
          <p:cNvSpPr>
            <a:spLocks noChangeArrowheads="1"/>
          </p:cNvSpPr>
          <p:nvPr/>
        </p:nvSpPr>
        <p:spPr bwMode="auto">
          <a:xfrm>
            <a:off x="323850" y="1484313"/>
            <a:ext cx="3743325" cy="511175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250825" y="1700213"/>
            <a:ext cx="3889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660066"/>
                </a:solidFill>
                <a:latin typeface="Comic Sans MS" pitchFamily="66" charset="0"/>
              </a:rPr>
              <a:t>Он сиреневый такой,</a:t>
            </a:r>
            <a:br>
              <a:rPr lang="ru-RU" sz="3600" b="1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66"/>
                </a:solidFill>
                <a:latin typeface="Comic Sans MS" pitchFamily="66" charset="0"/>
              </a:rPr>
              <a:t>Машет весело рукой.</a:t>
            </a:r>
            <a:br>
              <a:rPr lang="ru-RU" sz="3600" b="1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66"/>
                </a:solidFill>
                <a:latin typeface="Comic Sans MS" pitchFamily="66" charset="0"/>
              </a:rPr>
              <a:t>Он свалился к нам с луны –</a:t>
            </a:r>
            <a:br>
              <a:rPr lang="ru-RU" sz="3600" b="1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66"/>
                </a:solidFill>
                <a:latin typeface="Comic Sans MS" pitchFamily="66" charset="0"/>
              </a:rPr>
              <a:t>Знают, любят малыши.</a:t>
            </a:r>
          </a:p>
        </p:txBody>
      </p:sp>
      <p:sp>
        <p:nvSpPr>
          <p:cNvPr id="1639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76375" y="188913"/>
            <a:ext cx="6840538" cy="3311525"/>
          </a:xfrm>
          <a:prstGeom prst="round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7" name="Picture 9" descr="C:\Documents and Settings\учитель\Мои документы\Мои рисунки\fdb5c442e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4286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900113" y="188913"/>
            <a:ext cx="7993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632523"/>
                </a:solidFill>
                <a:latin typeface="Comic Sans MS" pitchFamily="66" charset="0"/>
              </a:rPr>
              <a:t>Возле леса, на опушке,</a:t>
            </a:r>
            <a:br>
              <a:rPr lang="ru-RU" sz="3600" b="1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32523"/>
                </a:solidFill>
                <a:latin typeface="Comic Sans MS" pitchFamily="66" charset="0"/>
              </a:rPr>
              <a:t>Трое их живет в избушке.</a:t>
            </a:r>
            <a:br>
              <a:rPr lang="ru-RU" sz="3600" b="1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32523"/>
                </a:solidFill>
                <a:latin typeface="Comic Sans MS" pitchFamily="66" charset="0"/>
              </a:rPr>
              <a:t>Там три стула и три кружки,</a:t>
            </a:r>
            <a:br>
              <a:rPr lang="ru-RU" sz="3600" b="1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32523"/>
                </a:solidFill>
                <a:latin typeface="Comic Sans MS" pitchFamily="66" charset="0"/>
              </a:rPr>
              <a:t>Три кроватки, три подушки.</a:t>
            </a:r>
            <a:br>
              <a:rPr lang="ru-RU" sz="3600" b="1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32523"/>
                </a:solidFill>
                <a:latin typeface="Comic Sans MS" pitchFamily="66" charset="0"/>
              </a:rPr>
              <a:t>Угадайте без подсказки,</a:t>
            </a:r>
            <a:br>
              <a:rPr lang="ru-RU" sz="3600" b="1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32523"/>
                </a:solidFill>
                <a:latin typeface="Comic Sans MS" pitchFamily="66" charset="0"/>
              </a:rPr>
              <a:t>Кто герои этой сказки?</a:t>
            </a:r>
          </a:p>
        </p:txBody>
      </p:sp>
      <p:sp>
        <p:nvSpPr>
          <p:cNvPr id="1741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40200" y="188913"/>
            <a:ext cx="4824413" cy="6048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5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11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1" name="Picture 9" descr="C:\Documents and Settings\учитель\Мои документы\Мои рисунки\88306647e8b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35100"/>
            <a:ext cx="36004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4103688" y="188913"/>
            <a:ext cx="504031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mic Sans MS" pitchFamily="66" charset="0"/>
              </a:rPr>
              <a:t>Человек немолодой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Вот с такущей бородой.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Обижает Буратино,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Артемона и Мальвину,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И вообще для всех людей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Он отъявленный злодей.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Знает кто-нибудь из вас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Кто же это?</a:t>
            </a:r>
          </a:p>
        </p:txBody>
      </p:sp>
      <p:sp>
        <p:nvSpPr>
          <p:cNvPr id="1844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388" y="1700213"/>
            <a:ext cx="4105275" cy="48244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Picture 9" descr="C:\Documents and Settings\учитель\Мои документы\Мои рисунки\kirlson-b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46405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0" y="1779588"/>
            <a:ext cx="4572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Все девчонки и мальчишки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Полюбить его успели.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Он - герой веселой книжки,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За спиной его - пропеллер.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endParaRPr lang="ru-RU" sz="36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464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00338" y="188913"/>
            <a:ext cx="5111750" cy="30241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1619250" y="188913"/>
            <a:ext cx="72739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Носик круглый, пятачком,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Им в земле удобно рыться,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Хвостик маленький крючком,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Вместо туфелек — копытца.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Трое их — и до чего же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Братья дружные похожи.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Отгадайте без подсказки,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Кто герои этой сказки?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" name="Picture 6" descr="C:\Documents and Settings\учитель\Мои документы\Мои рисунки\tri-poros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68675"/>
            <a:ext cx="431958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95513" y="260350"/>
            <a:ext cx="4824412" cy="28813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7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2339975" y="549275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Ждали маму с молоком,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 пустили волка в дом.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Кем же были эти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Маленькие дети?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10" name="Picture 6" descr="C:\Documents and Settings\учитель\Мои документы\Мои рисунки\1267009523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284538"/>
            <a:ext cx="4630738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16463" y="333375"/>
            <a:ext cx="4176712" cy="52562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Picture 9" descr="C:\Documents and Settings\учитель\Мои документы\Мои рисунки\12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43084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4716463" y="404813"/>
            <a:ext cx="40671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Постучался в нашу дверь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Необычный чудо-зверь -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Он в коричневой рубашке,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Ушки-блюдца нараспашку.</a:t>
            </a:r>
          </a:p>
        </p:txBody>
      </p:sp>
      <p:sp>
        <p:nvSpPr>
          <p:cNvPr id="2253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288" y="1557338"/>
            <a:ext cx="3600450" cy="475138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5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1" name="Picture 9" descr="C:\Documents and Settings\учитель\Мои документы\Мои рисунки\bce80de34352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620713"/>
            <a:ext cx="4814888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323850" y="1557338"/>
            <a:ext cx="36718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Летит стрела к одной лягушке,</a:t>
            </a:r>
            <a:br>
              <a:rPr lang="ru-RU" sz="32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Пронзит сердечко у квакушки,</a:t>
            </a:r>
            <a:br>
              <a:rPr lang="ru-RU" sz="32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Лягушка эта не простая,</a:t>
            </a:r>
            <a:br>
              <a:rPr lang="ru-RU" sz="32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На ней корона золотая.</a:t>
            </a:r>
          </a:p>
        </p:txBody>
      </p:sp>
      <p:sp>
        <p:nvSpPr>
          <p:cNvPr id="2356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388" y="1557338"/>
            <a:ext cx="4321175" cy="475138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7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17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2" name="Прямоугольник 4"/>
          <p:cNvSpPr>
            <a:spLocks noChangeArrowheads="1"/>
          </p:cNvSpPr>
          <p:nvPr/>
        </p:nvSpPr>
        <p:spPr bwMode="auto">
          <a:xfrm>
            <a:off x="323850" y="1628775"/>
            <a:ext cx="4032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mic Sans MS" pitchFamily="66" charset="0"/>
              </a:rPr>
              <a:t>Бабка, старый дед и внучка, </a:t>
            </a:r>
            <a:br>
              <a:rPr lang="ru-RU" sz="3600" b="1">
                <a:latin typeface="Comic Sans MS" pitchFamily="66" charset="0"/>
              </a:rPr>
            </a:br>
            <a:r>
              <a:rPr lang="ru-RU" sz="3600" b="1">
                <a:latin typeface="Comic Sans MS" pitchFamily="66" charset="0"/>
              </a:rPr>
              <a:t>Мышка, кот, собака Жучка -</a:t>
            </a:r>
            <a:br>
              <a:rPr lang="ru-RU" sz="3600" b="1">
                <a:latin typeface="Comic Sans MS" pitchFamily="66" charset="0"/>
              </a:rPr>
            </a:br>
            <a:r>
              <a:rPr lang="ru-RU" sz="3600" b="1">
                <a:latin typeface="Comic Sans MS" pitchFamily="66" charset="0"/>
              </a:rPr>
              <a:t>Вместе все меня смогли</a:t>
            </a:r>
            <a:br>
              <a:rPr lang="ru-RU" sz="3600" b="1">
                <a:latin typeface="Comic Sans MS" pitchFamily="66" charset="0"/>
              </a:rPr>
            </a:br>
            <a:r>
              <a:rPr lang="ru-RU" sz="3600" b="1">
                <a:latin typeface="Comic Sans MS" pitchFamily="66" charset="0"/>
              </a:rPr>
              <a:t>Вытянуть из-под земли.</a:t>
            </a:r>
          </a:p>
        </p:txBody>
      </p:sp>
      <p:pic>
        <p:nvPicPr>
          <p:cNvPr id="20486" name="Picture 5" descr="C:\Documents and Settings\учитель\Мои документы\Мои рисунки\a39acf9223b9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8" y="2708275"/>
            <a:ext cx="432752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10842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Овал 41">
            <a:hlinkClick r:id="rId3" action="ppaction://hlinksldjump"/>
          </p:cNvPr>
          <p:cNvSpPr/>
          <p:nvPr/>
        </p:nvSpPr>
        <p:spPr>
          <a:xfrm>
            <a:off x="1763713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717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Овал 52">
            <a:hlinkClick r:id="rId4" action="ppaction://hlinksldjump"/>
          </p:cNvPr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17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1084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Овал 54">
            <a:hlinkClick r:id="rId5" action="ppaction://hlinksldjump"/>
          </p:cNvPr>
          <p:cNvSpPr/>
          <p:nvPr/>
        </p:nvSpPr>
        <p:spPr>
          <a:xfrm>
            <a:off x="1763713" y="19161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9</a:t>
            </a:r>
          </a:p>
        </p:txBody>
      </p:sp>
      <p:pic>
        <p:nvPicPr>
          <p:cNvPr id="717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0842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Овал 56">
            <a:hlinkClick r:id="rId6" action="ppaction://hlinksldjump"/>
          </p:cNvPr>
          <p:cNvSpPr/>
          <p:nvPr/>
        </p:nvSpPr>
        <p:spPr>
          <a:xfrm>
            <a:off x="539750" y="19161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8</a:t>
            </a:r>
          </a:p>
        </p:txBody>
      </p:sp>
      <p:pic>
        <p:nvPicPr>
          <p:cNvPr id="717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852738"/>
            <a:ext cx="10842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Овал 58">
            <a:hlinkClick r:id="rId7" action="ppaction://hlinksldjump"/>
          </p:cNvPr>
          <p:cNvSpPr/>
          <p:nvPr/>
        </p:nvSpPr>
        <p:spPr>
          <a:xfrm>
            <a:off x="1763713" y="3141663"/>
            <a:ext cx="647700" cy="5032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16</a:t>
            </a:r>
          </a:p>
        </p:txBody>
      </p:sp>
      <p:pic>
        <p:nvPicPr>
          <p:cNvPr id="718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10842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Овал 60">
            <a:hlinkClick r:id="rId8" action="ppaction://hlinksldjump"/>
          </p:cNvPr>
          <p:cNvSpPr/>
          <p:nvPr/>
        </p:nvSpPr>
        <p:spPr>
          <a:xfrm>
            <a:off x="539750" y="3141663"/>
            <a:ext cx="647700" cy="5032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15</a:t>
            </a:r>
          </a:p>
        </p:txBody>
      </p:sp>
      <p:pic>
        <p:nvPicPr>
          <p:cNvPr id="718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005263"/>
            <a:ext cx="10842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Овал 62">
            <a:hlinkClick r:id="rId9" action="ppaction://hlinksldjump"/>
          </p:cNvPr>
          <p:cNvSpPr/>
          <p:nvPr/>
        </p:nvSpPr>
        <p:spPr>
          <a:xfrm>
            <a:off x="1763713" y="4292600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23</a:t>
            </a:r>
          </a:p>
        </p:txBody>
      </p:sp>
      <p:pic>
        <p:nvPicPr>
          <p:cNvPr id="718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Овал 64">
            <a:hlinkClick r:id="rId10" action="ppaction://hlinksldjump"/>
          </p:cNvPr>
          <p:cNvSpPr/>
          <p:nvPr/>
        </p:nvSpPr>
        <p:spPr>
          <a:xfrm>
            <a:off x="539750" y="4292600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22</a:t>
            </a:r>
          </a:p>
        </p:txBody>
      </p:sp>
      <p:pic>
        <p:nvPicPr>
          <p:cNvPr id="718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300663"/>
            <a:ext cx="10842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Овал 66">
            <a:hlinkClick r:id="rId11" action="ppaction://hlinksldjump"/>
          </p:cNvPr>
          <p:cNvSpPr/>
          <p:nvPr/>
        </p:nvSpPr>
        <p:spPr>
          <a:xfrm>
            <a:off x="1763713" y="5589588"/>
            <a:ext cx="647700" cy="5032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30</a:t>
            </a:r>
          </a:p>
        </p:txBody>
      </p:sp>
      <p:pic>
        <p:nvPicPr>
          <p:cNvPr id="718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300663"/>
            <a:ext cx="10842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Овал 68">
            <a:hlinkClick r:id="rId12" action="ppaction://hlinksldjump"/>
          </p:cNvPr>
          <p:cNvSpPr/>
          <p:nvPr/>
        </p:nvSpPr>
        <p:spPr>
          <a:xfrm>
            <a:off x="539750" y="5589588"/>
            <a:ext cx="647700" cy="5032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29</a:t>
            </a:r>
          </a:p>
        </p:txBody>
      </p:sp>
      <p:pic>
        <p:nvPicPr>
          <p:cNvPr id="719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5373688"/>
            <a:ext cx="10842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Овал 70">
            <a:hlinkClick r:id="rId13" action="ppaction://hlinksldjump"/>
          </p:cNvPr>
          <p:cNvSpPr/>
          <p:nvPr/>
        </p:nvSpPr>
        <p:spPr>
          <a:xfrm>
            <a:off x="4211638" y="5661025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32</a:t>
            </a:r>
          </a:p>
        </p:txBody>
      </p:sp>
      <p:pic>
        <p:nvPicPr>
          <p:cNvPr id="719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5373688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Овал 72">
            <a:hlinkClick r:id="rId14" action="ppaction://hlinksldjump"/>
          </p:cNvPr>
          <p:cNvSpPr/>
          <p:nvPr/>
        </p:nvSpPr>
        <p:spPr>
          <a:xfrm>
            <a:off x="2987675" y="5661025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31</a:t>
            </a:r>
          </a:p>
        </p:txBody>
      </p:sp>
      <p:pic>
        <p:nvPicPr>
          <p:cNvPr id="719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1084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Овал 74">
            <a:hlinkClick r:id="rId15" action="ppaction://hlinksldjump"/>
          </p:cNvPr>
          <p:cNvSpPr/>
          <p:nvPr/>
        </p:nvSpPr>
        <p:spPr>
          <a:xfrm>
            <a:off x="4211638" y="4365625"/>
            <a:ext cx="647700" cy="5032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25</a:t>
            </a:r>
          </a:p>
        </p:txBody>
      </p:sp>
      <p:pic>
        <p:nvPicPr>
          <p:cNvPr id="719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0842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Овал 76">
            <a:hlinkClick r:id="rId16" action="ppaction://hlinksldjump"/>
          </p:cNvPr>
          <p:cNvSpPr/>
          <p:nvPr/>
        </p:nvSpPr>
        <p:spPr>
          <a:xfrm>
            <a:off x="2987675" y="4365625"/>
            <a:ext cx="647700" cy="5032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24</a:t>
            </a:r>
          </a:p>
        </p:txBody>
      </p:sp>
      <p:pic>
        <p:nvPicPr>
          <p:cNvPr id="719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10842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Овал 78">
            <a:hlinkClick r:id="rId17" action="ppaction://hlinksldjump"/>
          </p:cNvPr>
          <p:cNvSpPr/>
          <p:nvPr/>
        </p:nvSpPr>
        <p:spPr>
          <a:xfrm>
            <a:off x="4211638" y="3141663"/>
            <a:ext cx="647700" cy="5032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18</a:t>
            </a:r>
          </a:p>
        </p:txBody>
      </p:sp>
      <p:pic>
        <p:nvPicPr>
          <p:cNvPr id="720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852738"/>
            <a:ext cx="10842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Овал 80">
            <a:hlinkClick r:id="rId18" action="ppaction://hlinksldjump"/>
          </p:cNvPr>
          <p:cNvSpPr/>
          <p:nvPr/>
        </p:nvSpPr>
        <p:spPr>
          <a:xfrm>
            <a:off x="2987675" y="3141663"/>
            <a:ext cx="647700" cy="5032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17</a:t>
            </a:r>
          </a:p>
        </p:txBody>
      </p:sp>
      <p:pic>
        <p:nvPicPr>
          <p:cNvPr id="720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628775"/>
            <a:ext cx="10842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Овал 82">
            <a:hlinkClick r:id="rId19" action="ppaction://hlinksldjump"/>
          </p:cNvPr>
          <p:cNvSpPr/>
          <p:nvPr/>
        </p:nvSpPr>
        <p:spPr>
          <a:xfrm>
            <a:off x="4284663" y="19161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11</a:t>
            </a:r>
          </a:p>
        </p:txBody>
      </p:sp>
      <p:pic>
        <p:nvPicPr>
          <p:cNvPr id="720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1084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Овал 84">
            <a:hlinkClick r:id="rId20" action="ppaction://hlinksldjump"/>
          </p:cNvPr>
          <p:cNvSpPr/>
          <p:nvPr/>
        </p:nvSpPr>
        <p:spPr>
          <a:xfrm>
            <a:off x="3059113" y="1916113"/>
            <a:ext cx="649287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10</a:t>
            </a:r>
          </a:p>
        </p:txBody>
      </p:sp>
      <p:pic>
        <p:nvPicPr>
          <p:cNvPr id="720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Овал 86">
            <a:hlinkClick r:id="rId21" action="ppaction://hlinksldjump"/>
          </p:cNvPr>
          <p:cNvSpPr/>
          <p:nvPr/>
        </p:nvSpPr>
        <p:spPr>
          <a:xfrm>
            <a:off x="4284663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</p:txBody>
      </p:sp>
      <p:pic>
        <p:nvPicPr>
          <p:cNvPr id="720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10842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Овал 88">
            <a:hlinkClick r:id="rId22" action="ppaction://hlinksldjump"/>
          </p:cNvPr>
          <p:cNvSpPr/>
          <p:nvPr/>
        </p:nvSpPr>
        <p:spPr>
          <a:xfrm>
            <a:off x="3059113" y="620713"/>
            <a:ext cx="649287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</a:t>
            </a:r>
          </a:p>
        </p:txBody>
      </p:sp>
      <p:pic>
        <p:nvPicPr>
          <p:cNvPr id="721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10842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Овал 98">
            <a:hlinkClick r:id="rId23" action="ppaction://hlinksldjump"/>
          </p:cNvPr>
          <p:cNvSpPr/>
          <p:nvPr/>
        </p:nvSpPr>
        <p:spPr>
          <a:xfrm>
            <a:off x="6659563" y="620713"/>
            <a:ext cx="649287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6</a:t>
            </a:r>
          </a:p>
        </p:txBody>
      </p:sp>
      <p:pic>
        <p:nvPicPr>
          <p:cNvPr id="721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Овал 100">
            <a:hlinkClick r:id="rId24" action="ppaction://hlinksldjump"/>
          </p:cNvPr>
          <p:cNvSpPr/>
          <p:nvPr/>
        </p:nvSpPr>
        <p:spPr>
          <a:xfrm>
            <a:off x="5435600" y="620713"/>
            <a:ext cx="649288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5</a:t>
            </a:r>
          </a:p>
        </p:txBody>
      </p:sp>
      <p:pic>
        <p:nvPicPr>
          <p:cNvPr id="721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1084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Овал 102">
            <a:hlinkClick r:id="rId25" action="ppaction://hlinksldjump"/>
          </p:cNvPr>
          <p:cNvSpPr/>
          <p:nvPr/>
        </p:nvSpPr>
        <p:spPr>
          <a:xfrm>
            <a:off x="6659563" y="1916113"/>
            <a:ext cx="649287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13</a:t>
            </a:r>
          </a:p>
        </p:txBody>
      </p:sp>
      <p:pic>
        <p:nvPicPr>
          <p:cNvPr id="721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10842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Овал 104">
            <a:hlinkClick r:id="rId26" action="ppaction://hlinksldjump"/>
          </p:cNvPr>
          <p:cNvSpPr/>
          <p:nvPr/>
        </p:nvSpPr>
        <p:spPr>
          <a:xfrm>
            <a:off x="5435600" y="1916113"/>
            <a:ext cx="649288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12</a:t>
            </a:r>
          </a:p>
        </p:txBody>
      </p:sp>
      <p:pic>
        <p:nvPicPr>
          <p:cNvPr id="721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1628775"/>
            <a:ext cx="10842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Овал 106">
            <a:hlinkClick r:id="rId27" action="ppaction://hlinksldjump"/>
          </p:cNvPr>
          <p:cNvSpPr/>
          <p:nvPr/>
        </p:nvSpPr>
        <p:spPr>
          <a:xfrm>
            <a:off x="7956550" y="19161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14</a:t>
            </a:r>
          </a:p>
        </p:txBody>
      </p:sp>
      <p:pic>
        <p:nvPicPr>
          <p:cNvPr id="722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Овал 108">
            <a:hlinkClick r:id="rId28" action="ppaction://hlinksldjump"/>
          </p:cNvPr>
          <p:cNvSpPr/>
          <p:nvPr/>
        </p:nvSpPr>
        <p:spPr>
          <a:xfrm>
            <a:off x="79565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7</a:t>
            </a:r>
          </a:p>
        </p:txBody>
      </p:sp>
      <p:pic>
        <p:nvPicPr>
          <p:cNvPr id="722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1084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Овал 110">
            <a:hlinkClick r:id="rId29" action="ppaction://hlinksldjump"/>
          </p:cNvPr>
          <p:cNvSpPr/>
          <p:nvPr/>
        </p:nvSpPr>
        <p:spPr>
          <a:xfrm>
            <a:off x="6732588" y="3213100"/>
            <a:ext cx="647700" cy="5032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20</a:t>
            </a:r>
          </a:p>
        </p:txBody>
      </p:sp>
      <p:pic>
        <p:nvPicPr>
          <p:cNvPr id="722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10842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Овал 112">
            <a:hlinkClick r:id="rId30" action="ppaction://hlinksldjump"/>
          </p:cNvPr>
          <p:cNvSpPr/>
          <p:nvPr/>
        </p:nvSpPr>
        <p:spPr>
          <a:xfrm>
            <a:off x="5508625" y="3213100"/>
            <a:ext cx="647700" cy="5032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19</a:t>
            </a:r>
            <a:endParaRPr lang="ru-RU" sz="16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22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1084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Овал 114">
            <a:hlinkClick r:id="rId31" action="ppaction://hlinksldjump"/>
          </p:cNvPr>
          <p:cNvSpPr/>
          <p:nvPr/>
        </p:nvSpPr>
        <p:spPr>
          <a:xfrm>
            <a:off x="6732588" y="4365625"/>
            <a:ext cx="647700" cy="5032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27</a:t>
            </a:r>
          </a:p>
        </p:txBody>
      </p:sp>
      <p:pic>
        <p:nvPicPr>
          <p:cNvPr id="722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10842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Овал 116">
            <a:hlinkClick r:id="rId32" action="ppaction://hlinksldjump"/>
          </p:cNvPr>
          <p:cNvSpPr/>
          <p:nvPr/>
        </p:nvSpPr>
        <p:spPr>
          <a:xfrm>
            <a:off x="5508625" y="4365625"/>
            <a:ext cx="647700" cy="5032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26</a:t>
            </a:r>
          </a:p>
        </p:txBody>
      </p:sp>
      <p:pic>
        <p:nvPicPr>
          <p:cNvPr id="723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4076700"/>
            <a:ext cx="1084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Овал 118">
            <a:hlinkClick r:id="rId33" action="ppaction://hlinksldjump"/>
          </p:cNvPr>
          <p:cNvSpPr/>
          <p:nvPr/>
        </p:nvSpPr>
        <p:spPr>
          <a:xfrm>
            <a:off x="8027988" y="4365625"/>
            <a:ext cx="647700" cy="5032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28</a:t>
            </a:r>
          </a:p>
        </p:txBody>
      </p:sp>
      <p:pic>
        <p:nvPicPr>
          <p:cNvPr id="723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2924175"/>
            <a:ext cx="10842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Овал 120">
            <a:hlinkClick r:id="rId34" action="ppaction://hlinksldjump"/>
          </p:cNvPr>
          <p:cNvSpPr/>
          <p:nvPr/>
        </p:nvSpPr>
        <p:spPr>
          <a:xfrm>
            <a:off x="8027988" y="3213100"/>
            <a:ext cx="647700" cy="5032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21</a:t>
            </a:r>
          </a:p>
        </p:txBody>
      </p:sp>
      <p:pic>
        <p:nvPicPr>
          <p:cNvPr id="723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5373688"/>
            <a:ext cx="10842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Овал 122">
            <a:hlinkClick r:id="rId35" action="ppaction://hlinksldjump"/>
          </p:cNvPr>
          <p:cNvSpPr/>
          <p:nvPr/>
        </p:nvSpPr>
        <p:spPr>
          <a:xfrm>
            <a:off x="6732588" y="5661025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34</a:t>
            </a:r>
          </a:p>
        </p:txBody>
      </p:sp>
      <p:pic>
        <p:nvPicPr>
          <p:cNvPr id="723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5373688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Овал 124">
            <a:hlinkClick r:id="rId36" action="ppaction://hlinksldjump"/>
          </p:cNvPr>
          <p:cNvSpPr/>
          <p:nvPr/>
        </p:nvSpPr>
        <p:spPr>
          <a:xfrm>
            <a:off x="5508625" y="5661025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33</a:t>
            </a:r>
          </a:p>
        </p:txBody>
      </p:sp>
      <p:pic>
        <p:nvPicPr>
          <p:cNvPr id="723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5373688"/>
            <a:ext cx="10842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Овал 126">
            <a:hlinkClick r:id="rId37" action="ppaction://hlinksldjump"/>
          </p:cNvPr>
          <p:cNvSpPr/>
          <p:nvPr/>
        </p:nvSpPr>
        <p:spPr>
          <a:xfrm>
            <a:off x="8027988" y="5661025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35</a:t>
            </a:r>
          </a:p>
        </p:txBody>
      </p:sp>
      <p:sp>
        <p:nvSpPr>
          <p:cNvPr id="128" name="Управляющая кнопка: домой 127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41" name="Нижний колонтитул 7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7" grpId="0" animBg="1"/>
      <p:bldP spid="79" grpId="0" animBg="1"/>
      <p:bldP spid="81" grpId="0" animBg="1"/>
      <p:bldP spid="83" grpId="0" animBg="1"/>
      <p:bldP spid="85" grpId="0" animBg="1"/>
      <p:bldP spid="87" grpId="0" animBg="1"/>
      <p:bldP spid="89" grpId="0" animBg="1"/>
      <p:bldP spid="99" grpId="0" animBg="1"/>
      <p:bldP spid="101" grpId="0" animBg="1"/>
      <p:bldP spid="103" grpId="0" animBg="1"/>
      <p:bldP spid="105" grpId="0" animBg="1"/>
      <p:bldP spid="107" grpId="0" animBg="1"/>
      <p:bldP spid="109" grpId="0" animBg="1"/>
      <p:bldP spid="111" grpId="0" animBg="1"/>
      <p:bldP spid="113" grpId="0" animBg="1"/>
      <p:bldP spid="115" grpId="0" animBg="1"/>
      <p:bldP spid="117" grpId="0" animBg="1"/>
      <p:bldP spid="119" grpId="0" animBg="1"/>
      <p:bldP spid="121" grpId="0" animBg="1"/>
      <p:bldP spid="123" grpId="0" animBg="1"/>
      <p:bldP spid="125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339752" y="260648"/>
            <a:ext cx="6336704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5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18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411413" y="404813"/>
            <a:ext cx="62468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Жил на свете кроха мальчик,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Был малютка ростом с пальчик,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 дождем он танцевал,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 солнечным лучом играл.</a:t>
            </a:r>
          </a:p>
        </p:txBody>
      </p:sp>
      <p:pic>
        <p:nvPicPr>
          <p:cNvPr id="21510" name="Picture 5" descr="C:\Documents and Settings\учитель\Мои документы\Мои рисунки\27Q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4640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427538" y="476250"/>
            <a:ext cx="4105275" cy="5113338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27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19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4716463" y="692150"/>
            <a:ext cx="3581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latin typeface="Comic Sans MS" pitchFamily="66" charset="0"/>
              </a:rPr>
              <a:t>В красной шапочке идет,</a:t>
            </a:r>
            <a:br>
              <a:rPr lang="ru-RU" sz="3600" b="1">
                <a:latin typeface="Comic Sans MS" pitchFamily="66" charset="0"/>
              </a:rPr>
            </a:br>
            <a:r>
              <a:rPr lang="ru-RU" sz="3600" b="1">
                <a:latin typeface="Comic Sans MS" pitchFamily="66" charset="0"/>
              </a:rPr>
              <a:t>Пирожки с собой несет.</a:t>
            </a:r>
            <a:br>
              <a:rPr lang="ru-RU" sz="3600" b="1">
                <a:latin typeface="Comic Sans MS" pitchFamily="66" charset="0"/>
              </a:rPr>
            </a:br>
            <a:r>
              <a:rPr lang="ru-RU" sz="3600" b="1">
                <a:latin typeface="Comic Sans MS" pitchFamily="66" charset="0"/>
              </a:rPr>
              <a:t>За кустами волк сидит</a:t>
            </a:r>
            <a:br>
              <a:rPr lang="ru-RU" sz="3600" b="1">
                <a:latin typeface="Comic Sans MS" pitchFamily="66" charset="0"/>
              </a:rPr>
            </a:br>
            <a:r>
              <a:rPr lang="ru-RU" sz="3600" b="1">
                <a:latin typeface="Comic Sans MS" pitchFamily="66" charset="0"/>
              </a:rPr>
              <a:t>И за девочкой следит.</a:t>
            </a:r>
          </a:p>
        </p:txBody>
      </p:sp>
      <p:pic>
        <p:nvPicPr>
          <p:cNvPr id="22534" name="Picture 5" descr="C:\Documents and Settings\учитель\Мои документы\Мои рисунки\po_71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5687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388" y="1412875"/>
            <a:ext cx="3529012" cy="475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4" name="Прямоугольник 4"/>
          <p:cNvSpPr>
            <a:spLocks noChangeArrowheads="1"/>
          </p:cNvSpPr>
          <p:nvPr/>
        </p:nvSpPr>
        <p:spPr bwMode="auto">
          <a:xfrm>
            <a:off x="179388" y="1484313"/>
            <a:ext cx="35290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Веселый маленький олень,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Резвится в поле целый день.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Еще не вырастил пока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На лбу ветвистые рога.</a:t>
            </a:r>
          </a:p>
        </p:txBody>
      </p:sp>
      <p:pic>
        <p:nvPicPr>
          <p:cNvPr id="23558" name="Picture 5" descr="C:\Documents and Settings\учитель\Мои документы\Мои рисунки\big_pos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4818063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87900" y="476250"/>
            <a:ext cx="4032250" cy="5473700"/>
          </a:xfrm>
          <a:prstGeom prst="roundRec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5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21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4932363" y="692150"/>
            <a:ext cx="38703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Мальчик луковичка я!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Интересна жизнь моя.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Стрелы я пущу из лука,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Их возьму у папы-лука.</a:t>
            </a:r>
          </a:p>
        </p:txBody>
      </p:sp>
      <p:pic>
        <p:nvPicPr>
          <p:cNvPr id="24582" name="Picture 5" descr="C:\Documents and Settings\учитель\Мои документы\Мои рисунки\post-160198-1252929093_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529013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388" y="1700213"/>
            <a:ext cx="4032250" cy="4752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69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22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50825" y="1989138"/>
            <a:ext cx="39608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Домик в поле появился,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Он в жилище превратился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Для мышей, ежа, синицы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Белки, пчелки и лисицы.</a:t>
            </a:r>
          </a:p>
        </p:txBody>
      </p:sp>
      <p:pic>
        <p:nvPicPr>
          <p:cNvPr id="25606" name="Picture 5" descr="C:\Documents and Settings\учитель\Мои документы\Мои рисунки\tiger-1288015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64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16463" y="549275"/>
            <a:ext cx="4032250" cy="56165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23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6" name="Прямоугольник 4"/>
          <p:cNvSpPr>
            <a:spLocks noChangeArrowheads="1"/>
          </p:cNvSpPr>
          <p:nvPr/>
        </p:nvSpPr>
        <p:spPr bwMode="auto">
          <a:xfrm>
            <a:off x="5076825" y="765175"/>
            <a:ext cx="37798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На цветочных лепесточках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Веселилась я всю ночку!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Самовар большой достала,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Со шмелями пировала.</a:t>
            </a:r>
          </a:p>
        </p:txBody>
      </p:sp>
      <p:pic>
        <p:nvPicPr>
          <p:cNvPr id="26630" name="Picture 5" descr="C:\Documents and Settings\учитель\Мои документы\Мои рисунки\61452956_cokotuha0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43846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68538" y="333375"/>
            <a:ext cx="5327650" cy="2735263"/>
          </a:xfrm>
          <a:prstGeom prst="roundRect">
            <a:avLst/>
          </a:prstGeom>
          <a:solidFill>
            <a:srgbClr val="16C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47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0" name="Прямоугольник 4"/>
          <p:cNvSpPr>
            <a:spLocks noChangeArrowheads="1"/>
          </p:cNvSpPr>
          <p:nvPr/>
        </p:nvSpPr>
        <p:spPr bwMode="auto">
          <a:xfrm>
            <a:off x="2411413" y="404813"/>
            <a:ext cx="4968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В детстве все над ним смеялись,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Оттолкнуть его старались: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Ведь никто не знал, что он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Белым лебедем рождён.</a:t>
            </a:r>
          </a:p>
        </p:txBody>
      </p:sp>
      <p:pic>
        <p:nvPicPr>
          <p:cNvPr id="27654" name="Picture 5" descr="C:\Documents and Settings\учитель\Мои документы\Мои рисунки\gadkii_ut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141663"/>
            <a:ext cx="47815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0825" y="1484313"/>
            <a:ext cx="3816350" cy="5040312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25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4" name="Прямоугольник 4"/>
          <p:cNvSpPr>
            <a:spLocks noChangeArrowheads="1"/>
          </p:cNvSpPr>
          <p:nvPr/>
        </p:nvSpPr>
        <p:spPr bwMode="auto">
          <a:xfrm>
            <a:off x="250825" y="1700213"/>
            <a:ext cx="41052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latin typeface="Comic Sans MS" pitchFamily="66" charset="0"/>
              </a:rPr>
              <a:t>Красна девица грустна,</a:t>
            </a:r>
          </a:p>
          <a:p>
            <a:r>
              <a:rPr lang="ru-RU" sz="3600" b="1">
                <a:latin typeface="Comic Sans MS" pitchFamily="66" charset="0"/>
              </a:rPr>
              <a:t>Ей не нравится весна. </a:t>
            </a:r>
          </a:p>
          <a:p>
            <a:r>
              <a:rPr lang="ru-RU" sz="3600" b="1">
                <a:latin typeface="Comic Sans MS" pitchFamily="66" charset="0"/>
              </a:rPr>
              <a:t>Ей на солнце тяжко – </a:t>
            </a:r>
          </a:p>
          <a:p>
            <a:r>
              <a:rPr lang="ru-RU" sz="3600" b="1">
                <a:latin typeface="Comic Sans MS" pitchFamily="66" charset="0"/>
              </a:rPr>
              <a:t>Слёзы льёт бедняжка.</a:t>
            </a:r>
            <a:endParaRPr lang="ru-RU" b="1">
              <a:latin typeface="Comic Sans MS" pitchFamily="66" charset="0"/>
            </a:endParaRPr>
          </a:p>
          <a:p>
            <a:endParaRPr lang="ru-RU"/>
          </a:p>
        </p:txBody>
      </p:sp>
      <p:pic>
        <p:nvPicPr>
          <p:cNvPr id="2" name="Picture 6" descr="C:\Documents and Settings\учитель\Мои документы\Мои рисунки\6_04_snegurk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46405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388" y="1844675"/>
            <a:ext cx="4537075" cy="482441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5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26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250825" y="1989138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Перед волком не дрожал,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 медведя убежал,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 лисице на зубок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Всё ж попался …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798" name="Picture 6" descr="C:\Documents and Settings\учитель\Мои документы\Мои рисунки\0bf335ad006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25" y="476250"/>
            <a:ext cx="434816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288" y="1412875"/>
            <a:ext cx="3960812" cy="5040313"/>
          </a:xfrm>
          <a:prstGeom prst="roundRect">
            <a:avLst/>
          </a:prstGeom>
          <a:solidFill>
            <a:srgbClr val="92D05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1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27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539750" y="1412875"/>
            <a:ext cx="36004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3300"/>
                </a:solidFill>
                <a:latin typeface="Comic Sans MS" pitchFamily="66" charset="0"/>
              </a:rPr>
              <a:t>Уплетая калачи,</a:t>
            </a:r>
            <a:br>
              <a:rPr lang="ru-RU" sz="40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4000" b="1">
                <a:solidFill>
                  <a:srgbClr val="003300"/>
                </a:solidFill>
                <a:latin typeface="Comic Sans MS" pitchFamily="66" charset="0"/>
              </a:rPr>
              <a:t>Едет парень на печи.</a:t>
            </a:r>
            <a:br>
              <a:rPr lang="ru-RU" sz="40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4000" b="1">
                <a:solidFill>
                  <a:srgbClr val="003300"/>
                </a:solidFill>
                <a:latin typeface="Comic Sans MS" pitchFamily="66" charset="0"/>
              </a:rPr>
              <a:t>Едет прямо во дворец,</a:t>
            </a:r>
            <a:br>
              <a:rPr lang="ru-RU" sz="40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4000" b="1">
                <a:solidFill>
                  <a:srgbClr val="003300"/>
                </a:solidFill>
                <a:latin typeface="Comic Sans MS" pitchFamily="66" charset="0"/>
              </a:rPr>
              <a:t>Кто же этот молодец?</a:t>
            </a:r>
            <a:r>
              <a:rPr lang="ru-RU" sz="4000" b="1">
                <a:latin typeface="Comic Sans MS" pitchFamily="66" charset="0"/>
              </a:rPr>
              <a:t/>
            </a:r>
            <a:br>
              <a:rPr lang="ru-RU" sz="4000" b="1">
                <a:latin typeface="Comic Sans MS" pitchFamily="66" charset="0"/>
              </a:rPr>
            </a:br>
            <a:endParaRPr lang="ru-RU" sz="4000">
              <a:latin typeface="Comic Sans MS" pitchFamily="66" charset="0"/>
            </a:endParaRPr>
          </a:p>
        </p:txBody>
      </p:sp>
      <p:pic>
        <p:nvPicPr>
          <p:cNvPr id="2" name="Picture 6" descr="C:\Documents and Settings\учитель\Мои документы\Мои рисунки\dd8737204cf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2576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Picture 9" descr="C:\Documents and Settings\учитель\Мои документы\Мои рисунки\933179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96081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4211638" y="188913"/>
            <a:ext cx="4752975" cy="6192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9" name="Заголовок 3"/>
          <p:cNvSpPr txBox="1">
            <a:spLocks/>
          </p:cNvSpPr>
          <p:nvPr/>
        </p:nvSpPr>
        <p:spPr bwMode="auto">
          <a:xfrm>
            <a:off x="4500563" y="274638"/>
            <a:ext cx="4186237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Всех на свете он добрей,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Лечит он больных зверей,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И однажды бегемота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Вытащил он из болота.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Он известен, знаменит,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Это доктор … </a:t>
            </a:r>
          </a:p>
        </p:txBody>
      </p:sp>
      <p:sp>
        <p:nvSpPr>
          <p:cNvPr id="820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388" y="1484313"/>
            <a:ext cx="4032250" cy="5184775"/>
          </a:xfrm>
          <a:prstGeom prst="roundRec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28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4"/>
          <p:cNvSpPr>
            <a:spLocks noChangeArrowheads="1"/>
          </p:cNvSpPr>
          <p:nvPr/>
        </p:nvSpPr>
        <p:spPr bwMode="auto">
          <a:xfrm>
            <a:off x="179388" y="1484313"/>
            <a:ext cx="39243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3300"/>
                </a:solidFill>
                <a:latin typeface="Comic Sans MS" pitchFamily="66" charset="0"/>
              </a:rPr>
              <a:t>Сидит в корзинке девочка</a:t>
            </a:r>
            <a:br>
              <a:rPr lang="ru-RU" sz="36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3300"/>
                </a:solidFill>
                <a:latin typeface="Comic Sans MS" pitchFamily="66" charset="0"/>
              </a:rPr>
              <a:t>У мишки за спиной.</a:t>
            </a:r>
            <a:br>
              <a:rPr lang="ru-RU" sz="36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3300"/>
                </a:solidFill>
                <a:latin typeface="Comic Sans MS" pitchFamily="66" charset="0"/>
              </a:rPr>
              <a:t>Он сам, того не ведая,</a:t>
            </a:r>
            <a:br>
              <a:rPr lang="ru-RU" sz="3600" b="1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3300"/>
                </a:solidFill>
                <a:latin typeface="Comic Sans MS" pitchFamily="66" charset="0"/>
              </a:rPr>
              <a:t>Несёт её домой?</a:t>
            </a:r>
            <a:endParaRPr lang="ru-RU" sz="360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31750" name="Picture 6" descr="C:\Documents and Settings\учитель\Мои документы\Мои рисунки\C3C0397CC3F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4392612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288" y="1484313"/>
            <a:ext cx="3600450" cy="482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7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29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70" name="Прямоугольник 4"/>
          <p:cNvSpPr>
            <a:spLocks noChangeArrowheads="1"/>
          </p:cNvSpPr>
          <p:nvPr/>
        </p:nvSpPr>
        <p:spPr bwMode="auto">
          <a:xfrm>
            <a:off x="250825" y="1628775"/>
            <a:ext cx="3889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mic Sans MS" pitchFamily="66" charset="0"/>
              </a:rPr>
              <a:t>Рыбка не простая</a:t>
            </a:r>
          </a:p>
          <a:p>
            <a:pPr algn="ctr"/>
            <a:r>
              <a:rPr lang="ru-RU" sz="3600" b="1">
                <a:latin typeface="Comic Sans MS" pitchFamily="66" charset="0"/>
              </a:rPr>
              <a:t>Чешуёй сверкает.</a:t>
            </a:r>
          </a:p>
          <a:p>
            <a:pPr algn="ctr"/>
            <a:r>
              <a:rPr lang="ru-RU" sz="3600" b="1">
                <a:latin typeface="Comic Sans MS" pitchFamily="66" charset="0"/>
              </a:rPr>
              <a:t>Плавает, ныряет,</a:t>
            </a:r>
          </a:p>
          <a:p>
            <a:pPr algn="ctr"/>
            <a:r>
              <a:rPr lang="ru-RU" sz="3600" b="1">
                <a:latin typeface="Comic Sans MS" pitchFamily="66" charset="0"/>
              </a:rPr>
              <a:t>Желанья исполняет.</a:t>
            </a:r>
            <a:endParaRPr lang="ru-RU" sz="3600">
              <a:latin typeface="Comic Sans MS" pitchFamily="66" charset="0"/>
            </a:endParaRPr>
          </a:p>
        </p:txBody>
      </p:sp>
      <p:pic>
        <p:nvPicPr>
          <p:cNvPr id="2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432117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4663" y="260350"/>
            <a:ext cx="4535487" cy="6048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4" name="Прямоугольник 4"/>
          <p:cNvSpPr>
            <a:spLocks noChangeArrowheads="1"/>
          </p:cNvSpPr>
          <p:nvPr/>
        </p:nvSpPr>
        <p:spPr bwMode="auto">
          <a:xfrm>
            <a:off x="4572000" y="404813"/>
            <a:ext cx="38703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В шляпе с круглыми полями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И в штанишках до колен</a:t>
            </a:r>
            <a:br>
              <a:rPr lang="ru-RU" sz="32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Занят разными делами, 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Лишь учиться ему лень.</a:t>
            </a:r>
            <a:br>
              <a:rPr lang="ru-RU" sz="32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Кто он, быстро отгадай-ка, 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Как зовут его?</a:t>
            </a:r>
            <a:r>
              <a:rPr lang="ru-RU" sz="3200" b="1">
                <a:latin typeface="Comic Sans MS" pitchFamily="66" charset="0"/>
              </a:rPr>
              <a:t/>
            </a:r>
            <a:br>
              <a:rPr lang="ru-RU" sz="3200" b="1">
                <a:latin typeface="Comic Sans MS" pitchFamily="66" charset="0"/>
              </a:rPr>
            </a:br>
            <a:endParaRPr lang="ru-RU" sz="3200" b="1">
              <a:latin typeface="Comic Sans MS" pitchFamily="66" charset="0"/>
            </a:endParaRPr>
          </a:p>
        </p:txBody>
      </p:sp>
      <p:pic>
        <p:nvPicPr>
          <p:cNvPr id="33798" name="Picture 6" descr="C:\Documents and Settings\учитель\Мои документы\Мои рисунки\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30257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292725" y="260350"/>
            <a:ext cx="3382963" cy="5905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915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31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8" name="Прямоугольник 4"/>
          <p:cNvSpPr>
            <a:spLocks noChangeArrowheads="1"/>
          </p:cNvSpPr>
          <p:nvPr/>
        </p:nvSpPr>
        <p:spPr bwMode="auto">
          <a:xfrm>
            <a:off x="5076825" y="333375"/>
            <a:ext cx="3652838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omic Sans MS" pitchFamily="66" charset="0"/>
              </a:rPr>
              <a:t>Я старушка хоть куда:</a:t>
            </a:r>
            <a:br>
              <a:rPr lang="ru-RU" sz="4000" b="1">
                <a:latin typeface="Comic Sans MS" pitchFamily="66" charset="0"/>
              </a:rPr>
            </a:br>
            <a:r>
              <a:rPr lang="ru-RU" sz="4000" b="1">
                <a:latin typeface="Comic Sans MS" pitchFamily="66" charset="0"/>
              </a:rPr>
              <a:t>И умна, и молода!</a:t>
            </a:r>
            <a:br>
              <a:rPr lang="ru-RU" sz="4000" b="1">
                <a:latin typeface="Comic Sans MS" pitchFamily="66" charset="0"/>
              </a:rPr>
            </a:br>
            <a:r>
              <a:rPr lang="ru-RU" sz="4000" b="1">
                <a:latin typeface="Comic Sans MS" pitchFamily="66" charset="0"/>
              </a:rPr>
              <a:t>Со мною всюду крыска</a:t>
            </a:r>
            <a:br>
              <a:rPr lang="ru-RU" sz="4000" b="1">
                <a:latin typeface="Comic Sans MS" pitchFamily="66" charset="0"/>
              </a:rPr>
            </a:br>
            <a:r>
              <a:rPr lang="ru-RU" sz="4000" b="1">
                <a:latin typeface="Comic Sans MS" pitchFamily="66" charset="0"/>
              </a:rPr>
              <a:t>По имени Лариска.</a:t>
            </a:r>
            <a:r>
              <a:rPr lang="ru-RU" sz="3600" b="1">
                <a:latin typeface="Comic Sans MS" pitchFamily="66" charset="0"/>
              </a:rPr>
              <a:t/>
            </a:r>
            <a:br>
              <a:rPr lang="ru-RU" sz="3600" b="1">
                <a:latin typeface="Comic Sans MS" pitchFamily="66" charset="0"/>
              </a:rPr>
            </a:br>
            <a:endParaRPr lang="ru-RU" sz="3600">
              <a:latin typeface="Comic Sans MS" pitchFamily="66" charset="0"/>
            </a:endParaRPr>
          </a:p>
        </p:txBody>
      </p:sp>
      <p:pic>
        <p:nvPicPr>
          <p:cNvPr id="34822" name="Picture 6" descr="C:\Documents and Settings\учитель\Мои документы\Мои рисунки\ph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48482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0825" y="1484313"/>
            <a:ext cx="3529013" cy="5184775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32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250825" y="1557338"/>
            <a:ext cx="38163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Задача здесь весьма проста: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Из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Простоквашина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кота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Любой дошкольник должен знать.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Попробуй имя отгадать.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6" name="Picture 6" descr="C:\Documents and Settings\учитель\Мои документы\Мои рисунки\kot-matroski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464050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0825" y="1557338"/>
            <a:ext cx="4105275" cy="5040312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6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33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6" name="Заголовок 4"/>
          <p:cNvSpPr>
            <a:spLocks noGrp="1"/>
          </p:cNvSpPr>
          <p:nvPr>
            <p:ph type="title"/>
          </p:nvPr>
        </p:nvSpPr>
        <p:spPr>
          <a:xfrm>
            <a:off x="539750" y="274638"/>
            <a:ext cx="3887788" cy="632301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3300"/>
                </a:solidFill>
                <a:latin typeface="Comic Sans MS" pitchFamily="66" charset="0"/>
              </a:rPr>
              <a:t>Нет ни речки, ни пруда – </a:t>
            </a:r>
            <a:br>
              <a:rPr lang="ru-RU" b="1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3300"/>
                </a:solidFill>
                <a:latin typeface="Comic Sans MS" pitchFamily="66" charset="0"/>
              </a:rPr>
              <a:t>Где воды напиться.</a:t>
            </a:r>
            <a:br>
              <a:rPr lang="ru-RU" b="1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3300"/>
                </a:solidFill>
                <a:latin typeface="Comic Sans MS" pitchFamily="66" charset="0"/>
              </a:rPr>
              <a:t>Очень вкусная вода </a:t>
            </a:r>
            <a:br>
              <a:rPr lang="ru-RU" b="1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3300"/>
                </a:solidFill>
                <a:latin typeface="Comic Sans MS" pitchFamily="66" charset="0"/>
              </a:rPr>
              <a:t>В ямке от копытца.</a:t>
            </a:r>
          </a:p>
        </p:txBody>
      </p:sp>
      <p:pic>
        <p:nvPicPr>
          <p:cNvPr id="40965" name="Picture 5" descr="C:\Documents and Settings\учитель\Мои документы\Мои рисунки\43333504_2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4973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16238" y="188913"/>
            <a:ext cx="5832475" cy="2663825"/>
          </a:xfrm>
          <a:prstGeom prst="round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87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34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90" name="Заголовок 4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2722562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>Был друг у Ивана</a:t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>Немного  горбатым,</a:t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>но сделал счастливым его </a:t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>И богатым.</a:t>
            </a:r>
          </a:p>
        </p:txBody>
      </p:sp>
      <p:pic>
        <p:nvPicPr>
          <p:cNvPr id="41989" name="Picture 5" descr="C:\Documents and Settings\учитель\Мои документы\Мои рисунки\184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57023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19250" y="3716338"/>
            <a:ext cx="5832475" cy="2952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11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35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288" y="4076700"/>
            <a:ext cx="8353425" cy="23764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 теперь про чей-то дом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разговор мы заведём.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 нём богатая хозяйка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Припеваючи жила,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Но пришла беда нежданно –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Этот дом сгорел дотла!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3013" name="Picture 5" descr="C:\Documents and Settings\учитель\Мои документы\Мои рисунки\b971d385644d2ae9418c11ed83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584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323850" y="981075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http://imagesbase.com/upload/view/6b167cc2c382_1265818665_acdghlrvy6.jpg</a:t>
            </a:r>
            <a:endParaRPr lang="ru-RU"/>
          </a:p>
        </p:txBody>
      </p:sp>
      <p:sp>
        <p:nvSpPr>
          <p:cNvPr id="44035" name="Прямоугольник 8"/>
          <p:cNvSpPr>
            <a:spLocks noChangeArrowheads="1"/>
          </p:cNvSpPr>
          <p:nvPr/>
        </p:nvSpPr>
        <p:spPr bwMode="auto">
          <a:xfrm>
            <a:off x="323850" y="1341438"/>
            <a:ext cx="828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http://forum.sibmama.ru/usrpx/22493/22493_800x600_photos0800x600_1.jpg</a:t>
            </a:r>
            <a:endParaRPr lang="ru-RU"/>
          </a:p>
        </p:txBody>
      </p:sp>
      <p:sp>
        <p:nvSpPr>
          <p:cNvPr id="44036" name="Прямоугольник 9"/>
          <p:cNvSpPr>
            <a:spLocks noChangeArrowheads="1"/>
          </p:cNvSpPr>
          <p:nvPr/>
        </p:nvSpPr>
        <p:spPr bwMode="auto">
          <a:xfrm>
            <a:off x="323850" y="1700213"/>
            <a:ext cx="842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http://i053.radikal.ru/1102/7e/fdb5c442e250.jpg</a:t>
            </a:r>
            <a:endParaRPr lang="ru-RU"/>
          </a:p>
        </p:txBody>
      </p:sp>
      <p:sp>
        <p:nvSpPr>
          <p:cNvPr id="44037" name="Прямоугольник 10"/>
          <p:cNvSpPr>
            <a:spLocks noChangeArrowheads="1"/>
          </p:cNvSpPr>
          <p:nvPr/>
        </p:nvSpPr>
        <p:spPr bwMode="auto">
          <a:xfrm>
            <a:off x="323850" y="2276475"/>
            <a:ext cx="864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http://fafka.ru/wp-content/uploads/2009/09/kirlson-big.png</a:t>
            </a:r>
            <a:endParaRPr lang="ru-RU"/>
          </a:p>
        </p:txBody>
      </p:sp>
      <p:sp>
        <p:nvSpPr>
          <p:cNvPr id="44038" name="Прямоугольник 11"/>
          <p:cNvSpPr>
            <a:spLocks noChangeArrowheads="1"/>
          </p:cNvSpPr>
          <p:nvPr/>
        </p:nvSpPr>
        <p:spPr bwMode="auto">
          <a:xfrm>
            <a:off x="323850" y="1989138"/>
            <a:ext cx="842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http://www.stihi.ru/pics/2011/03/10/1282.jpg</a:t>
            </a:r>
            <a:endParaRPr lang="ru-RU"/>
          </a:p>
        </p:txBody>
      </p:sp>
      <p:sp>
        <p:nvSpPr>
          <p:cNvPr id="44039" name="Прямоугольник 12"/>
          <p:cNvSpPr>
            <a:spLocks noChangeArrowheads="1"/>
          </p:cNvSpPr>
          <p:nvPr/>
        </p:nvSpPr>
        <p:spPr bwMode="auto">
          <a:xfrm>
            <a:off x="323850" y="2565400"/>
            <a:ext cx="532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http://myphoto.nnov.ru/img/27Qod.jpg</a:t>
            </a:r>
            <a:endParaRPr lang="ru-RU"/>
          </a:p>
        </p:txBody>
      </p:sp>
      <p:sp>
        <p:nvSpPr>
          <p:cNvPr id="44040" name="Прямоугольник 13"/>
          <p:cNvSpPr>
            <a:spLocks noChangeArrowheads="1"/>
          </p:cNvSpPr>
          <p:nvPr/>
        </p:nvSpPr>
        <p:spPr bwMode="auto">
          <a:xfrm>
            <a:off x="323850" y="2852738"/>
            <a:ext cx="842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http://www.bezumie.com/puzzle2/puzzles/po_71246.jpg</a:t>
            </a:r>
            <a:endParaRPr lang="ru-RU"/>
          </a:p>
        </p:txBody>
      </p:sp>
      <p:sp>
        <p:nvSpPr>
          <p:cNvPr id="44041" name="Прямоугольник 14"/>
          <p:cNvSpPr>
            <a:spLocks noChangeArrowheads="1"/>
          </p:cNvSpPr>
          <p:nvPr/>
        </p:nvSpPr>
        <p:spPr bwMode="auto">
          <a:xfrm>
            <a:off x="323850" y="3141663"/>
            <a:ext cx="705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http://nashkiev.ua/style/u/afisha/4718/big_poster.jpg</a:t>
            </a:r>
            <a:endParaRPr lang="ru-RU"/>
          </a:p>
        </p:txBody>
      </p:sp>
      <p:sp>
        <p:nvSpPr>
          <p:cNvPr id="44042" name="Прямоугольник 15"/>
          <p:cNvSpPr>
            <a:spLocks noChangeArrowheads="1"/>
          </p:cNvSpPr>
          <p:nvPr/>
        </p:nvSpPr>
        <p:spPr bwMode="auto">
          <a:xfrm>
            <a:off x="323850" y="3429000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http://forum.materinstvo.ru/uploads/1252863141/post-160198-1252929093_thumb.png</a:t>
            </a:r>
            <a:endParaRPr lang="ru-RU"/>
          </a:p>
        </p:txBody>
      </p:sp>
      <p:sp>
        <p:nvSpPr>
          <p:cNvPr id="44043" name="Прямоугольник 16"/>
          <p:cNvSpPr>
            <a:spLocks noChangeArrowheads="1"/>
          </p:cNvSpPr>
          <p:nvPr/>
        </p:nvSpPr>
        <p:spPr bwMode="auto">
          <a:xfrm>
            <a:off x="323850" y="4005263"/>
            <a:ext cx="7777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http://dnz39.edu.vn.ua/uploads/tiger-1288015001.gif</a:t>
            </a:r>
            <a:endParaRPr lang="ru-RU"/>
          </a:p>
        </p:txBody>
      </p:sp>
      <p:sp>
        <p:nvSpPr>
          <p:cNvPr id="44044" name="Прямоугольник 17"/>
          <p:cNvSpPr>
            <a:spLocks noChangeArrowheads="1"/>
          </p:cNvSpPr>
          <p:nvPr/>
        </p:nvSpPr>
        <p:spPr bwMode="auto">
          <a:xfrm>
            <a:off x="323850" y="4365625"/>
            <a:ext cx="842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http://img0.liveinternet.ru/images/attach/c/1/61/452/61452956_cokotuha01.gif</a:t>
            </a:r>
            <a:endParaRPr lang="ru-RU"/>
          </a:p>
        </p:txBody>
      </p:sp>
      <p:sp>
        <p:nvSpPr>
          <p:cNvPr id="44045" name="Прямоугольник 1"/>
          <p:cNvSpPr>
            <a:spLocks noChangeArrowheads="1"/>
          </p:cNvSpPr>
          <p:nvPr/>
        </p:nvSpPr>
        <p:spPr bwMode="auto">
          <a:xfrm>
            <a:off x="323850" y="4652963"/>
            <a:ext cx="864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 Unicode MS" pitchFamily="34" charset="-128"/>
                <a:ea typeface="Arial Unicode MS" pitchFamily="34" charset="-128"/>
              </a:rPr>
              <a:t>http://www.ci.oakley.ca.us/UserFiles/Image/Parks/Weather%20Keys/j0438205.jpg</a:t>
            </a:r>
            <a:endParaRPr lang="ru-RU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4046" name="Прямоугольник 18"/>
          <p:cNvSpPr>
            <a:spLocks noChangeArrowheads="1"/>
          </p:cNvSpPr>
          <p:nvPr/>
        </p:nvSpPr>
        <p:spPr bwMode="auto">
          <a:xfrm>
            <a:off x="323850" y="4941888"/>
            <a:ext cx="756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http://img0.liveinternet.ru/images/attach/c/0/43/333/43333504_2702.jpg</a:t>
            </a:r>
            <a:endParaRPr lang="ru-RU"/>
          </a:p>
        </p:txBody>
      </p:sp>
      <p:sp>
        <p:nvSpPr>
          <p:cNvPr id="44047" name="Прямоугольник 19"/>
          <p:cNvSpPr>
            <a:spLocks noChangeArrowheads="1"/>
          </p:cNvSpPr>
          <p:nvPr/>
        </p:nvSpPr>
        <p:spPr bwMode="auto">
          <a:xfrm>
            <a:off x="323850" y="5229225"/>
            <a:ext cx="828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http://i.allday.ru/uploads/posts/2008-09/1221162506_v-gostjakh-u-skazki.jpg</a:t>
            </a:r>
            <a:endParaRPr lang="ru-RU"/>
          </a:p>
        </p:txBody>
      </p:sp>
      <p:sp>
        <p:nvSpPr>
          <p:cNvPr id="44048" name="Заголовок 20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omic Sans MS" pitchFamily="66" charset="0"/>
              </a:rPr>
              <a:t>Источники</a:t>
            </a:r>
          </a:p>
        </p:txBody>
      </p:sp>
      <p:sp>
        <p:nvSpPr>
          <p:cNvPr id="44049" name="Нижний колонтитул 2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4"/>
          <p:cNvSpPr>
            <a:spLocks noChangeArrowheads="1"/>
          </p:cNvSpPr>
          <p:nvPr/>
        </p:nvSpPr>
        <p:spPr bwMode="auto">
          <a:xfrm>
            <a:off x="323850" y="188913"/>
            <a:ext cx="849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http://stat18.privet.ru/lr/0a22096e9871460084a61bb9526e2bc2</a:t>
            </a:r>
            <a:endParaRPr lang="ru-RU"/>
          </a:p>
        </p:txBody>
      </p:sp>
      <p:sp>
        <p:nvSpPr>
          <p:cNvPr id="45059" name="Прямоугольник 5"/>
          <p:cNvSpPr>
            <a:spLocks noChangeArrowheads="1"/>
          </p:cNvSpPr>
          <p:nvPr/>
        </p:nvSpPr>
        <p:spPr bwMode="auto">
          <a:xfrm>
            <a:off x="323850" y="549275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http://voloshina--elena.narod.ru/bichok501.jpg</a:t>
            </a:r>
            <a:endParaRPr lang="ru-RU"/>
          </a:p>
        </p:txBody>
      </p:sp>
      <p:sp>
        <p:nvSpPr>
          <p:cNvPr id="45060" name="Прямоугольник 6"/>
          <p:cNvSpPr>
            <a:spLocks noChangeArrowheads="1"/>
          </p:cNvSpPr>
          <p:nvPr/>
        </p:nvSpPr>
        <p:spPr bwMode="auto">
          <a:xfrm>
            <a:off x="323850" y="836613"/>
            <a:ext cx="849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http://www.tutti-frutti.com.ua/admin/images/userfiles/image/skazki/gusi-lebedi.jpg</a:t>
            </a:r>
            <a:endParaRPr lang="ru-RU"/>
          </a:p>
        </p:txBody>
      </p:sp>
      <p:sp>
        <p:nvSpPr>
          <p:cNvPr id="45061" name="Прямоугольник 3"/>
          <p:cNvSpPr>
            <a:spLocks noChangeArrowheads="1"/>
          </p:cNvSpPr>
          <p:nvPr/>
        </p:nvSpPr>
        <p:spPr bwMode="auto">
          <a:xfrm>
            <a:off x="323850" y="1125538"/>
            <a:ext cx="835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http://www.myrat.ru/suteev/mouse-suteev-04.jpg</a:t>
            </a:r>
            <a:endParaRPr lang="ru-RU"/>
          </a:p>
        </p:txBody>
      </p:sp>
      <p:sp>
        <p:nvSpPr>
          <p:cNvPr id="45062" name="Прямоугольник 7"/>
          <p:cNvSpPr>
            <a:spLocks noChangeArrowheads="1"/>
          </p:cNvSpPr>
          <p:nvPr/>
        </p:nvSpPr>
        <p:spPr bwMode="auto">
          <a:xfrm>
            <a:off x="323850" y="1412875"/>
            <a:ext cx="8351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http://besplatnovse.3dn.ru/2/duimovochka.0-06-29.jpg</a:t>
            </a:r>
            <a:endParaRPr lang="ru-RU"/>
          </a:p>
        </p:txBody>
      </p:sp>
      <p:sp>
        <p:nvSpPr>
          <p:cNvPr id="45063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5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1402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4500563" y="620713"/>
            <a:ext cx="4319587" cy="525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3" name="Заголовок 3"/>
          <p:cNvSpPr txBox="1">
            <a:spLocks/>
          </p:cNvSpPr>
          <p:nvPr/>
        </p:nvSpPr>
        <p:spPr bwMode="auto">
          <a:xfrm>
            <a:off x="4500563" y="549275"/>
            <a:ext cx="4186237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984807"/>
                </a:solidFill>
                <a:latin typeface="Comic Sans MS" pitchFamily="66" charset="0"/>
              </a:rPr>
              <a:t>Бабусю знает целый свет,</a:t>
            </a:r>
            <a:br>
              <a:rPr lang="ru-RU" sz="3600" b="1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984807"/>
                </a:solidFill>
                <a:latin typeface="Comic Sans MS" pitchFamily="66" charset="0"/>
              </a:rPr>
              <a:t>Ей от роду лишь триста лет.</a:t>
            </a:r>
            <a:br>
              <a:rPr lang="ru-RU" sz="3600" b="1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984807"/>
                </a:solidFill>
                <a:latin typeface="Comic Sans MS" pitchFamily="66" charset="0"/>
              </a:rPr>
              <a:t>Там, на неведомых дорожках,</a:t>
            </a:r>
            <a:br>
              <a:rPr lang="ru-RU" sz="3600" b="1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984807"/>
                </a:solidFill>
                <a:latin typeface="Comic Sans MS" pitchFamily="66" charset="0"/>
              </a:rPr>
              <a:t>Дом её на курьих ножках.</a:t>
            </a:r>
          </a:p>
        </p:txBody>
      </p:sp>
      <p:sp>
        <p:nvSpPr>
          <p:cNvPr id="922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16016" y="404664"/>
            <a:ext cx="4032448" cy="59766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5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9" name="Picture 9" descr="C:\Documents and Settings\учитель\Мои документы\Мои рисунки\mouse-suteev-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42497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643438" y="476250"/>
            <a:ext cx="4114800" cy="5976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Убежали от </a:t>
            </a:r>
            <a:r>
              <a:rPr lang="ru-RU" sz="4400" b="1" dirty="0" err="1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грязнули</a:t>
            </a: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Чашки, ложки и кастрюли.</a:t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Ищет их она, зовёт</a:t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И в дороге слёзы льёт.</a:t>
            </a:r>
          </a:p>
        </p:txBody>
      </p:sp>
      <p:sp>
        <p:nvSpPr>
          <p:cNvPr id="1025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5"/>
          <p:cNvSpPr>
            <a:spLocks noChangeArrowheads="1"/>
          </p:cNvSpPr>
          <p:nvPr/>
        </p:nvSpPr>
        <p:spPr bwMode="auto">
          <a:xfrm>
            <a:off x="4067175" y="188913"/>
            <a:ext cx="4681538" cy="6480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5738" y="549275"/>
            <a:ext cx="4691062" cy="57594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С букварём шагает в школу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Деревянный мальчуган.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Попадает вместо школы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В полотняный балаган.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Как зовётся эта книжка?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Кто герой её – мальчишка?</a:t>
            </a:r>
          </a:p>
        </p:txBody>
      </p:sp>
      <p:pic>
        <p:nvPicPr>
          <p:cNvPr id="7175" name="Picture 9" descr="C:\Documents and Settings\учитель\Мои документы\Мои рисунки\0a22096e9871460084a61bb9526e2b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96081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75656" y="260648"/>
            <a:ext cx="7056784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7" name="Picture 9" descr="C:\Documents and Settings\учитель\Мои документы\Мои рисунки\bichok5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36004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187450" y="274638"/>
            <a:ext cx="7499350" cy="2290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Он сумел поймать </a:t>
            </a:r>
            <a:r>
              <a:rPr lang="ru-RU" sz="3600" b="1" dirty="0" err="1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волчишку</a:t>
            </a: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,</a:t>
            </a:r>
            <a:b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Он поймал лису и мишку.</a:t>
            </a:r>
            <a:b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Он поймал их не сачком,</a:t>
            </a:r>
            <a:b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660066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А поймал он их бочком.</a:t>
            </a:r>
          </a:p>
        </p:txBody>
      </p:sp>
      <p:sp>
        <p:nvSpPr>
          <p:cNvPr id="1229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5"/>
          <p:cNvSpPr>
            <a:spLocks noChangeArrowheads="1"/>
          </p:cNvSpPr>
          <p:nvPr/>
        </p:nvSpPr>
        <p:spPr bwMode="auto">
          <a:xfrm>
            <a:off x="250825" y="1627188"/>
            <a:ext cx="5400675" cy="4754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0825" y="2060575"/>
            <a:ext cx="5473700" cy="3929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Он и весел и незлобен,</a:t>
            </a:r>
            <a:b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Этот милый </a:t>
            </a:r>
            <a:r>
              <a:rPr lang="ru-RU" sz="3600" b="1" dirty="0" err="1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чудачок</a:t>
            </a: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.</a:t>
            </a:r>
            <a:b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С ним хозяин – мальчик Робин,</a:t>
            </a:r>
            <a:b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009900"/>
                </a:solidFill>
                <a:latin typeface="Comic Sans MS" pitchFamily="66" charset="0"/>
                <a:ea typeface="+mj-ea"/>
                <a:cs typeface="+mj-cs"/>
              </a:rPr>
              <a:t>И приятель Пятачок.</a:t>
            </a:r>
          </a:p>
        </p:txBody>
      </p:sp>
      <p:pic>
        <p:nvPicPr>
          <p:cNvPr id="8" name="Picture 7" descr="C:\Documents and Settings\учитель\Мои документы\Мои рисунки\144885-2009-07-08-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765175"/>
            <a:ext cx="30194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4" name="Управляющая кнопка: домой 3">
            <a:hlinkClick r:id="" action="ppaction://hlinkshowjump?jump=lastslideviewed" highlightClick="1"/>
          </p:cNvPr>
          <p:cNvSpPr/>
          <p:nvPr/>
        </p:nvSpPr>
        <p:spPr>
          <a:xfrm>
            <a:off x="8712200" y="6381750"/>
            <a:ext cx="431800" cy="4762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6"/>
          <p:cNvSpPr>
            <a:spLocks noChangeArrowheads="1"/>
          </p:cNvSpPr>
          <p:nvPr/>
        </p:nvSpPr>
        <p:spPr bwMode="auto">
          <a:xfrm>
            <a:off x="1476375" y="188913"/>
            <a:ext cx="6551613" cy="2519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900113" y="274638"/>
            <a:ext cx="7786687" cy="20018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У </a:t>
            </a:r>
            <a:r>
              <a:rPr lang="ru-RU" sz="4000" b="1" dirty="0" err="1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Алёнушки-сестрицы</a:t>
            </a: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Унесли братишку птицы.</a:t>
            </a:r>
            <a:b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Высоко они летят,</a:t>
            </a:r>
            <a:b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>
                <a:solidFill>
                  <a:srgbClr val="215968"/>
                </a:solidFill>
                <a:latin typeface="Comic Sans MS" pitchFamily="66" charset="0"/>
                <a:ea typeface="+mj-ea"/>
                <a:cs typeface="+mj-cs"/>
              </a:rPr>
              <a:t>Далеко они глядят.</a:t>
            </a:r>
          </a:p>
        </p:txBody>
      </p:sp>
      <p:pic>
        <p:nvPicPr>
          <p:cNvPr id="10247" name="Picture 9" descr="C:\Documents and Settings\учитель\Мои документы\Мои рисунки\gusi-lebed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652962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371</Words>
  <Application>Microsoft Office PowerPoint</Application>
  <PresentationFormat>Экран (4:3)</PresentationFormat>
  <Paragraphs>145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</vt:lpstr>
      <vt:lpstr>Wingdings 2</vt:lpstr>
      <vt:lpstr>Perpetua</vt:lpstr>
      <vt:lpstr>Comic Sans MS</vt:lpstr>
      <vt:lpstr>Times New Roman</vt:lpstr>
      <vt:lpstr>Arial Unicode MS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 ни речки, ни пруда –  Где воды напиться. Очень вкусная вода  В ямке от копытца.</vt:lpstr>
      <vt:lpstr>Был друг у Ивана Немного  горбатым, но сделал счастливым его  И богатым.</vt:lpstr>
      <vt:lpstr>А теперь про чей-то дом разговор мы заведём. В нём богатая хозяйка Припеваючи жила, Но пришла беда нежданно –  Этот дом сгорел дотла!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Андрей</cp:lastModifiedBy>
  <cp:revision>25</cp:revision>
  <dcterms:created xsi:type="dcterms:W3CDTF">2011-04-22T16:22:17Z</dcterms:created>
  <dcterms:modified xsi:type="dcterms:W3CDTF">2015-03-19T17:47:10Z</dcterms:modified>
</cp:coreProperties>
</file>