
<file path=[Content_Types].xml><?xml version="1.0" encoding="utf-8"?>
<Types xmlns="http://schemas.openxmlformats.org/package/2006/content-types"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activeX/activeX62.xml" ContentType="application/vnd.ms-office.activeX+xml"/>
  <Override PartName="/ppt/activeX/activeX73.xml" ContentType="application/vnd.ms-office.activeX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3.xml" ContentType="application/vnd.ms-office.activeX+xml"/>
  <Override PartName="/ppt/activeX/activeX51.xml" ContentType="application/vnd.ms-office.activeX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activeX/activeX11.xml" ContentType="application/vnd.ms-office.activeX+xml"/>
  <Override PartName="/ppt/activeX/activeX22.xml" ContentType="application/vnd.ms-office.activeX+xml"/>
  <Override PartName="/ppt/activeX/activeX40.xml" ContentType="application/vnd.ms-office.activeX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activeX/activeX69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49.xml" ContentType="application/vnd.ms-office.activeX+xml"/>
  <Override PartName="/ppt/activeX/activeX58.xml" ContentType="application/vnd.ms-office.activeX+xml"/>
  <Override PartName="/ppt/activeX/activeX67.xml" ContentType="application/vnd.ms-office.activeX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activeX/activeX27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activeX/activeX56.xml" ContentType="application/vnd.ms-office.activeX+xml"/>
  <Override PartName="/ppt/activeX/activeX65.xml" ContentType="application/vnd.ms-office.activeX+xml"/>
  <Override PartName="/ppt/activeX/activeX74.xml" ContentType="application/vnd.ms-office.activeX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activeX/activeX54.xml" ContentType="application/vnd.ms-office.activeX+xml"/>
  <Override PartName="/ppt/activeX/activeX63.xml" ContentType="application/vnd.ms-office.activeX+xml"/>
  <Override PartName="/ppt/activeX/activeX72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activeX/activeX52.xml" ContentType="application/vnd.ms-office.activeX+xml"/>
  <Override PartName="/ppt/activeX/activeX61.xml" ContentType="application/vnd.ms-office.activeX+xml"/>
  <Override PartName="/ppt/activeX/activeX70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activeX/activeX50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59.xml" ContentType="application/vnd.ms-office.activeX+xml"/>
  <Override PartName="/ppt/activeX/activeX8.xml" ContentType="application/vnd.ms-office.activeX+xml"/>
  <Override PartName="/ppt/activeX/activeX39.xml" ContentType="application/vnd.ms-office.activeX+xml"/>
  <Override PartName="/ppt/activeX/activeX48.xml" ContentType="application/vnd.ms-office.activeX+xml"/>
  <Override PartName="/ppt/activeX/activeX57.xml" ContentType="application/vnd.ms-office.activeX+xml"/>
  <Override PartName="/ppt/activeX/activeX68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ppt/activeX/activeX55.xml" ContentType="application/vnd.ms-office.activeX+xml"/>
  <Override PartName="/ppt/activeX/activeX66.xml" ContentType="application/vnd.ms-office.activeX+xml"/>
  <Override PartName="/ppt/activeX/activeX75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  <Override PartName="/ppt/activeX/activeX53.xml" ContentType="application/vnd.ms-office.activeX+xml"/>
  <Override PartName="/ppt/activeX/activeX64.xml" ContentType="application/vnd.ms-office.activeX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activeX/activeX13.xml" ContentType="application/vnd.ms-office.activeX+xml"/>
  <Override PartName="/ppt/activeX/activeX24.xml" ContentType="application/vnd.ms-office.activeX+xml"/>
  <Override PartName="/ppt/activeX/activeX42.xml" ContentType="application/vnd.ms-office.activeX+xml"/>
  <Override PartName="/ppt/activeX/activeX60.xml" ContentType="application/vnd.ms-office.activeX+xml"/>
  <Override PartName="/ppt/activeX/activeX71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activeX/activeX31.xml" ContentType="application/vnd.ms-office.activeX+xml"/>
  <Default Extension="rels" ContentType="application/vnd.openxmlformats-package.relationships+xml"/>
  <Override PartName="/ppt/activeX/activeX20.xml" ContentType="application/vnd.ms-office.activeX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  <p:sldId id="278" r:id="rId3"/>
    <p:sldId id="256" r:id="rId4"/>
    <p:sldId id="257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0" r:id="rId17"/>
    <p:sldId id="275" r:id="rId18"/>
    <p:sldId id="277" r:id="rId19"/>
    <p:sldId id="271" r:id="rId20"/>
    <p:sldId id="279" r:id="rId21"/>
    <p:sldId id="272" r:id="rId22"/>
    <p:sldId id="26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9E6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718" autoAdjust="0"/>
  </p:normalViewPr>
  <p:slideViewPr>
    <p:cSldViewPr>
      <p:cViewPr>
        <p:scale>
          <a:sx n="75" d="100"/>
          <a:sy n="75" d="100"/>
        </p:scale>
        <p:origin x="-1020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06/relationships/vbaProject" Target="vbaProject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4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75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0CA4FF-B7D2-471E-90DA-7D2FAB972F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303283-EA3B-4D33-8E19-6807BB2D04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2.xml"/><Relationship Id="rId3" Type="http://schemas.openxmlformats.org/officeDocument/2006/relationships/control" Target="../activeX/activeX47.xml"/><Relationship Id="rId7" Type="http://schemas.openxmlformats.org/officeDocument/2006/relationships/control" Target="../activeX/activeX51.xml"/><Relationship Id="rId2" Type="http://schemas.openxmlformats.org/officeDocument/2006/relationships/control" Target="../activeX/activeX46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50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49.xml"/><Relationship Id="rId10" Type="http://schemas.openxmlformats.org/officeDocument/2006/relationships/control" Target="../activeX/activeX54.xml"/><Relationship Id="rId4" Type="http://schemas.openxmlformats.org/officeDocument/2006/relationships/control" Target="../activeX/activeX48.xml"/><Relationship Id="rId9" Type="http://schemas.openxmlformats.org/officeDocument/2006/relationships/control" Target="../activeX/activeX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61.xml"/><Relationship Id="rId13" Type="http://schemas.openxmlformats.org/officeDocument/2006/relationships/control" Target="../activeX/activeX66.xml"/><Relationship Id="rId18" Type="http://schemas.openxmlformats.org/officeDocument/2006/relationships/control" Target="../activeX/activeX71.xml"/><Relationship Id="rId3" Type="http://schemas.openxmlformats.org/officeDocument/2006/relationships/control" Target="../activeX/activeX56.xml"/><Relationship Id="rId7" Type="http://schemas.openxmlformats.org/officeDocument/2006/relationships/control" Target="../activeX/activeX60.xml"/><Relationship Id="rId12" Type="http://schemas.openxmlformats.org/officeDocument/2006/relationships/control" Target="../activeX/activeX65.xml"/><Relationship Id="rId17" Type="http://schemas.openxmlformats.org/officeDocument/2006/relationships/control" Target="../activeX/activeX70.xml"/><Relationship Id="rId2" Type="http://schemas.openxmlformats.org/officeDocument/2006/relationships/control" Target="../activeX/activeX55.xml"/><Relationship Id="rId16" Type="http://schemas.openxmlformats.org/officeDocument/2006/relationships/control" Target="../activeX/activeX69.xml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59.xml"/><Relationship Id="rId11" Type="http://schemas.openxmlformats.org/officeDocument/2006/relationships/control" Target="../activeX/activeX64.xml"/><Relationship Id="rId5" Type="http://schemas.openxmlformats.org/officeDocument/2006/relationships/control" Target="../activeX/activeX58.xml"/><Relationship Id="rId15" Type="http://schemas.openxmlformats.org/officeDocument/2006/relationships/control" Target="../activeX/activeX68.xml"/><Relationship Id="rId10" Type="http://schemas.openxmlformats.org/officeDocument/2006/relationships/control" Target="../activeX/activeX63.xml"/><Relationship Id="rId19" Type="http://schemas.openxmlformats.org/officeDocument/2006/relationships/slideLayout" Target="../slideLayouts/slideLayout2.xml"/><Relationship Id="rId4" Type="http://schemas.openxmlformats.org/officeDocument/2006/relationships/control" Target="../activeX/activeX57.xml"/><Relationship Id="rId9" Type="http://schemas.openxmlformats.org/officeDocument/2006/relationships/control" Target="../activeX/activeX62.xml"/><Relationship Id="rId14" Type="http://schemas.openxmlformats.org/officeDocument/2006/relationships/control" Target="../activeX/activeX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7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4.xml"/><Relationship Id="rId2" Type="http://schemas.openxmlformats.org/officeDocument/2006/relationships/control" Target="../activeX/activeX73.xml"/><Relationship Id="rId1" Type="http://schemas.openxmlformats.org/officeDocument/2006/relationships/vmlDrawing" Target="../drawings/vmlDrawing12.vml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7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5.xml"/><Relationship Id="rId4" Type="http://schemas.openxmlformats.org/officeDocument/2006/relationships/control" Target="../activeX/activeX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9.xml"/><Relationship Id="rId4" Type="http://schemas.openxmlformats.org/officeDocument/2006/relationships/control" Target="../activeX/activeX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1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3.xml"/><Relationship Id="rId4" Type="http://schemas.openxmlformats.org/officeDocument/2006/relationships/control" Target="../activeX/activeX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5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14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18.xml"/><Relationship Id="rId5" Type="http://schemas.openxmlformats.org/officeDocument/2006/relationships/control" Target="../activeX/activeX17.xml"/><Relationship Id="rId4" Type="http://schemas.openxmlformats.org/officeDocument/2006/relationships/control" Target="../activeX/activeX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5.xml"/><Relationship Id="rId3" Type="http://schemas.openxmlformats.org/officeDocument/2006/relationships/control" Target="../activeX/activeX20.xml"/><Relationship Id="rId7" Type="http://schemas.openxmlformats.org/officeDocument/2006/relationships/control" Target="../activeX/activeX24.xml"/><Relationship Id="rId2" Type="http://schemas.openxmlformats.org/officeDocument/2006/relationships/control" Target="../activeX/activeX19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23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22.xml"/><Relationship Id="rId10" Type="http://schemas.openxmlformats.org/officeDocument/2006/relationships/control" Target="../activeX/activeX27.xml"/><Relationship Id="rId4" Type="http://schemas.openxmlformats.org/officeDocument/2006/relationships/control" Target="../activeX/activeX21.xml"/><Relationship Id="rId9" Type="http://schemas.openxmlformats.org/officeDocument/2006/relationships/control" Target="../activeX/activeX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4.xml"/><Relationship Id="rId3" Type="http://schemas.openxmlformats.org/officeDocument/2006/relationships/control" Target="../activeX/activeX29.xml"/><Relationship Id="rId7" Type="http://schemas.openxmlformats.org/officeDocument/2006/relationships/control" Target="../activeX/activeX33.xml"/><Relationship Id="rId2" Type="http://schemas.openxmlformats.org/officeDocument/2006/relationships/control" Target="../activeX/activeX28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2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31.xml"/><Relationship Id="rId10" Type="http://schemas.openxmlformats.org/officeDocument/2006/relationships/control" Target="../activeX/activeX36.xml"/><Relationship Id="rId4" Type="http://schemas.openxmlformats.org/officeDocument/2006/relationships/control" Target="../activeX/activeX30.xml"/><Relationship Id="rId9" Type="http://schemas.openxmlformats.org/officeDocument/2006/relationships/control" Target="../activeX/activeX3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43.xml"/><Relationship Id="rId3" Type="http://schemas.openxmlformats.org/officeDocument/2006/relationships/control" Target="../activeX/activeX38.xml"/><Relationship Id="rId7" Type="http://schemas.openxmlformats.org/officeDocument/2006/relationships/control" Target="../activeX/activeX42.xml"/><Relationship Id="rId2" Type="http://schemas.openxmlformats.org/officeDocument/2006/relationships/control" Target="../activeX/activeX37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41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40.xml"/><Relationship Id="rId10" Type="http://schemas.openxmlformats.org/officeDocument/2006/relationships/control" Target="../activeX/activeX45.xml"/><Relationship Id="rId4" Type="http://schemas.openxmlformats.org/officeDocument/2006/relationships/control" Target="../activeX/activeX39.xml"/><Relationship Id="rId9" Type="http://schemas.openxmlformats.org/officeDocument/2006/relationships/control" Target="../activeX/activeX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052735"/>
            <a:ext cx="662473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Тема: Разложение многочлена на </a:t>
            </a:r>
            <a:r>
              <a:rPr lang="ru-RU" sz="2400" dirty="0" smtClean="0">
                <a:solidFill>
                  <a:schemeClr val="tx2"/>
                </a:solidFill>
              </a:rPr>
              <a:t>множители </a:t>
            </a:r>
            <a:r>
              <a:rPr lang="ru-RU" sz="2400" dirty="0">
                <a:solidFill>
                  <a:schemeClr val="tx2"/>
                </a:solidFill>
              </a:rPr>
              <a:t>с помощью комбинации различных приемов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7848872" cy="26776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Цели: 	1) Систематизировать, расширить и углубить знания, умения учащихся применять различные способы разложения многочлена на множители и их комбинации.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	2) Способствовать развитию наблюдательности, умению анализировать, сравнивать, делать выводы.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	3) Побуждать ученика к самоконтролю.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controls>
      <p:control spid="4099" name="CommandButton2" r:id="rId2" imgW="1076400" imgH="3618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1038755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№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05441" y="1844823"/>
            <a:ext cx="372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00B050"/>
                </a:solidFill>
              </a:rPr>
              <a:t>Способ группировки: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0504" y="2636912"/>
            <a:ext cx="2521844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+4x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60504" y="3429000"/>
            <a:ext cx="1854995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-5a+9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60504" y="4221088"/>
            <a:ext cx="3239990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2bx-3ay-6by+ax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60504" y="5013176"/>
            <a:ext cx="1099981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9430" y="2636912"/>
            <a:ext cx="1444626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+y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99430" y="3429000"/>
            <a:ext cx="1656223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27b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99430" y="4221088"/>
            <a:ext cx="2467342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+ab-5a-5b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99430" y="5013176"/>
            <a:ext cx="2781531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b(a+5)-c(a+5)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7373" y="1038755"/>
            <a:ext cx="7181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chemeClr val="tx2"/>
                </a:solidFill>
              </a:rPr>
              <a:t>Выберите выражения соответствующие способу разложения на множители:</a:t>
            </a:r>
          </a:p>
        </p:txBody>
      </p:sp>
    </p:spTree>
    <p:controls>
      <p:control spid="26648" name="CheckBox1" r:id="rId2" imgW="285840" imgH="361800"/>
      <p:control spid="26649" name="CheckBox2" r:id="rId3" imgW="285840" imgH="361800"/>
      <p:control spid="26650" name="CheckBox3" r:id="rId4" imgW="285840" imgH="361800"/>
      <p:control spid="26651" name="CheckBox4" r:id="rId5" imgW="285840" imgH="361800"/>
      <p:control spid="26652" name="CheckBox5" r:id="rId6" imgW="285840" imgH="361800"/>
      <p:control spid="26653" name="CheckBox6" r:id="rId7" imgW="285840" imgH="361800"/>
      <p:control spid="26654" name="CheckBox7" r:id="rId8" imgW="285840" imgH="361800"/>
      <p:control spid="26655" name="CheckBox8" r:id="rId9" imgW="285840" imgH="361800"/>
      <p:control spid="26656" name="CommandButton1" r:id="rId10" imgW="1076400" imgH="3430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9237" y="4581127"/>
            <a:ext cx="2260555" cy="584775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+4x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9792" y="5373215"/>
            <a:ext cx="2900153" cy="584775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2bx-3ay-6by+ax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9311" y="4581128"/>
            <a:ext cx="981359" cy="584775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6840" y="5375949"/>
            <a:ext cx="1486304" cy="584775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27b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53254" y="4581128"/>
            <a:ext cx="2193229" cy="584775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+ab-5a-5b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083" y="5373214"/>
            <a:ext cx="2491388" cy="584775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b(a+5)-c(a+5)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1052736"/>
            <a:ext cx="504056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</a:rPr>
              <a:t>Методы разложения на множители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stCxn id="14" idx="2"/>
            <a:endCxn id="22" idx="0"/>
          </p:cNvCxnSpPr>
          <p:nvPr/>
        </p:nvCxnSpPr>
        <p:spPr>
          <a:xfrm flipH="1">
            <a:off x="1547664" y="1967136"/>
            <a:ext cx="2952328" cy="124584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4" idx="2"/>
          </p:cNvCxnSpPr>
          <p:nvPr/>
        </p:nvCxnSpPr>
        <p:spPr>
          <a:xfrm>
            <a:off x="4499992" y="1967136"/>
            <a:ext cx="2952328" cy="124584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4" idx="2"/>
            <a:endCxn id="25" idx="0"/>
          </p:cNvCxnSpPr>
          <p:nvPr/>
        </p:nvCxnSpPr>
        <p:spPr>
          <a:xfrm>
            <a:off x="4499992" y="1967136"/>
            <a:ext cx="0" cy="124584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95536" y="3212976"/>
            <a:ext cx="2304256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Вынесение общего множителя за скобки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7864" y="3212976"/>
            <a:ext cx="2304256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Формулы сокращенного умножения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97741" y="3212976"/>
            <a:ext cx="2304256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Способ группировки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Характеристика каждого приема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59224" y="1830671"/>
            <a:ext cx="5755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Вынесение общего множителя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93148" y="2623630"/>
            <a:ext cx="35747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Из каждого слагаемого, входящего в многочлен, выносится некоторый одночлен, входящий в качестве множителя во все слагаемые.</a:t>
            </a:r>
          </a:p>
          <a:p>
            <a:r>
              <a:rPr lang="ru-RU" sz="2000" dirty="0" smtClean="0"/>
              <a:t>Таким общим множителем может быть не только одночлен, но и многочлен.</a:t>
            </a:r>
            <a:endParaRPr lang="ru-RU" sz="2000" dirty="0"/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4896471" y="2785986"/>
            <a:ext cx="1054175" cy="440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4ab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6149207" y="2904151"/>
            <a:ext cx="315559" cy="3222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607165" y="2687353"/>
            <a:ext cx="1094631" cy="539065"/>
            <a:chOff x="4372" y="1354"/>
            <a:chExt cx="947" cy="552"/>
          </a:xfrm>
        </p:grpSpPr>
        <p:sp>
          <p:nvSpPr>
            <p:cNvPr id="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72" y="1474"/>
              <a:ext cx="7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12b</a:t>
              </a:r>
              <a:endPara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175" y="1354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</p:grp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4873892" y="2785986"/>
            <a:ext cx="1054175" cy="440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4ab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6166670" y="2904151"/>
            <a:ext cx="315559" cy="3222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6598718" y="2633640"/>
            <a:ext cx="1056487" cy="592778"/>
            <a:chOff x="3022" y="1680"/>
            <a:chExt cx="914" cy="607"/>
          </a:xfrm>
        </p:grpSpPr>
        <p:sp>
          <p:nvSpPr>
            <p:cNvPr id="1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022" y="1855"/>
              <a:ext cx="7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12b</a:t>
              </a:r>
              <a:endPara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792" y="1680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</p:grpSp>
      <p:sp>
        <p:nvSpPr>
          <p:cNvPr id="16" name="WordArt 16"/>
          <p:cNvSpPr>
            <a:spLocks noChangeArrowheads="1" noChangeShapeType="1" noTextEdit="1"/>
          </p:cNvSpPr>
          <p:nvPr/>
        </p:nvSpPr>
        <p:spPr bwMode="auto">
          <a:xfrm>
            <a:off x="5732772" y="3895704"/>
            <a:ext cx="289882" cy="31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6670726" y="3753495"/>
            <a:ext cx="507045" cy="453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4b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WordArt 19"/>
          <p:cNvSpPr>
            <a:spLocks noChangeArrowheads="1" noChangeShapeType="1" noTextEdit="1"/>
          </p:cNvSpPr>
          <p:nvPr/>
        </p:nvSpPr>
        <p:spPr bwMode="auto">
          <a:xfrm>
            <a:off x="5518598" y="3990069"/>
            <a:ext cx="52796" cy="837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9" name="WordArt 18"/>
          <p:cNvSpPr>
            <a:spLocks noChangeArrowheads="1" noChangeShapeType="1" noTextEdit="1"/>
          </p:cNvSpPr>
          <p:nvPr/>
        </p:nvSpPr>
        <p:spPr bwMode="auto">
          <a:xfrm>
            <a:off x="7571108" y="3773097"/>
            <a:ext cx="504056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3b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20"/>
          <p:cNvSpPr>
            <a:spLocks noChangeArrowheads="1" noChangeShapeType="1" noTextEdit="1"/>
          </p:cNvSpPr>
          <p:nvPr/>
        </p:nvSpPr>
        <p:spPr bwMode="auto">
          <a:xfrm>
            <a:off x="7398071" y="3974138"/>
            <a:ext cx="52796" cy="837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1" name="WordArt 23"/>
          <p:cNvSpPr>
            <a:spLocks noChangeArrowheads="1" noChangeShapeType="1" noTextEdit="1"/>
          </p:cNvSpPr>
          <p:nvPr/>
        </p:nvSpPr>
        <p:spPr bwMode="auto">
          <a:xfrm>
            <a:off x="4798518" y="3764557"/>
            <a:ext cx="507045" cy="453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4b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WordArt 24"/>
          <p:cNvSpPr>
            <a:spLocks noChangeArrowheads="1" noChangeShapeType="1" noTextEdit="1"/>
          </p:cNvSpPr>
          <p:nvPr/>
        </p:nvSpPr>
        <p:spPr bwMode="auto">
          <a:xfrm>
            <a:off x="4798518" y="3785768"/>
            <a:ext cx="507045" cy="45325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4b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WordArt 25"/>
          <p:cNvSpPr>
            <a:spLocks noChangeArrowheads="1" noChangeShapeType="1" noTextEdit="1"/>
          </p:cNvSpPr>
          <p:nvPr/>
        </p:nvSpPr>
        <p:spPr bwMode="auto">
          <a:xfrm>
            <a:off x="6670726" y="3713760"/>
            <a:ext cx="507045" cy="453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4b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" name="WordArt 26"/>
          <p:cNvSpPr>
            <a:spLocks noChangeArrowheads="1" noChangeShapeType="1" noTextEdit="1"/>
          </p:cNvSpPr>
          <p:nvPr/>
        </p:nvSpPr>
        <p:spPr bwMode="auto">
          <a:xfrm>
            <a:off x="5446205" y="4865888"/>
            <a:ext cx="2376649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(a + 3b)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" name="WordArt 27"/>
          <p:cNvSpPr>
            <a:spLocks noChangeArrowheads="1" noChangeShapeType="1" noTextEdit="1"/>
          </p:cNvSpPr>
          <p:nvPr/>
        </p:nvSpPr>
        <p:spPr bwMode="auto">
          <a:xfrm>
            <a:off x="8267446" y="2921672"/>
            <a:ext cx="275103" cy="1699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6" name="WordArt 28"/>
          <p:cNvSpPr>
            <a:spLocks noChangeArrowheads="1" noChangeShapeType="1" noTextEdit="1"/>
          </p:cNvSpPr>
          <p:nvPr/>
        </p:nvSpPr>
        <p:spPr bwMode="auto">
          <a:xfrm>
            <a:off x="8286454" y="3882997"/>
            <a:ext cx="237086" cy="194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5413E-6 L 0.00417 0.140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7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6.51872E-7 L -0.00139 0.1331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66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00104 0.1365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9.75497E-7 L 0.00382 0.1590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795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9438E-7 L -0.20087 0.1665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8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2" grpId="1"/>
      <p:bldP spid="23" grpId="0" animBg="1"/>
      <p:bldP spid="23" grpId="1" animBg="1"/>
      <p:bldP spid="23" grpId="2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7604" y="2924944"/>
            <a:ext cx="7056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Бывает, что члены многочлена не имеют общего множителя, но после заключения нескольких членов в скобки удается выделить общий множитель, являющийся многочленом.</a:t>
            </a:r>
            <a:endParaRPr lang="ru-RU" sz="2400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Характеристика каждого приема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1988840"/>
            <a:ext cx="2435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Группировка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902532" y="1196752"/>
            <a:ext cx="5338936" cy="650336"/>
          </a:xfrm>
        </p:spPr>
        <p:txBody>
          <a:bodyPr>
            <a:normAutofit fontScale="90000"/>
          </a:bodyPr>
          <a:lstStyle/>
          <a:p>
            <a:r>
              <a:rPr lang="ru-RU" dirty="0"/>
              <a:t>Способ группировки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98450" y="2204864"/>
            <a:ext cx="2867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Разложим на множители </a:t>
            </a:r>
            <a:endParaRPr lang="en-US" dirty="0"/>
          </a:p>
          <a:p>
            <a:r>
              <a:rPr lang="ru-RU" dirty="0"/>
              <a:t>многочлен: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340225" y="2195513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832350" y="2236788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+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186363" y="2187575"/>
            <a:ext cx="728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bd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173788" y="2212975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bc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050088" y="2193925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ad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759450" y="2228850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+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700838" y="2247900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+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7697788" y="2235200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=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98450" y="3165475"/>
            <a:ext cx="36941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Сгруппируем его члены так,</a:t>
            </a:r>
          </a:p>
          <a:p>
            <a:r>
              <a:rPr lang="ru-RU" dirty="0"/>
              <a:t>чтобы слагаемые в каждой </a:t>
            </a:r>
          </a:p>
          <a:p>
            <a:r>
              <a:rPr lang="ru-RU" dirty="0"/>
              <a:t>группе имели общий множитель: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4462463" y="3141663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</a:rPr>
              <a:t>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903788" y="3176588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+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281613" y="3124200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b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4251325" y="312896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Times New Roman" pitchFamily="18" charset="0"/>
              </a:rPr>
              <a:t>(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5768975" y="31019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)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6946900" y="3178175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+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6399213" y="3141663"/>
            <a:ext cx="728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b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</a:rPr>
              <a:t>d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7348538" y="3141663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</a:rPr>
              <a:t>d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5924550" y="3152775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+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226175" y="312896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(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864475" y="314642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)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298450" y="4367213"/>
            <a:ext cx="3225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 каждой группе вынесем за</a:t>
            </a:r>
          </a:p>
          <a:p>
            <a:r>
              <a:rPr lang="ru-RU"/>
              <a:t>скобки общие множители: </a:t>
            </a:r>
          </a:p>
          <a:p>
            <a:endParaRPr lang="ru-RU"/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8088313" y="3119438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=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4738688" y="4356100"/>
            <a:ext cx="1188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(a</a:t>
            </a:r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b)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4475163" y="4362450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6376988" y="4354513"/>
            <a:ext cx="409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Times New Roman" pitchFamily="18" charset="0"/>
              </a:rPr>
              <a:t>d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5926138" y="4373563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+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7829550" y="4359275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=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6680200" y="4341813"/>
            <a:ext cx="1188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(a</a:t>
            </a:r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b)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42029" name="Text Box 45"/>
          <p:cNvSpPr txBox="1">
            <a:spLocks noChangeArrowheads="1"/>
          </p:cNvSpPr>
          <p:nvPr/>
        </p:nvSpPr>
        <p:spPr bwMode="auto">
          <a:xfrm>
            <a:off x="298450" y="5192713"/>
            <a:ext cx="372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Каждое слагаемое  имеет общий </a:t>
            </a:r>
          </a:p>
          <a:p>
            <a:r>
              <a:rPr lang="ru-RU" dirty="0" smtClean="0"/>
              <a:t>множитель. </a:t>
            </a:r>
            <a:endParaRPr lang="ru-RU" dirty="0"/>
          </a:p>
        </p:txBody>
      </p: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298450" y="5699125"/>
            <a:ext cx="372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Вынесем этот множитель за скобки: </a:t>
            </a:r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4548188" y="5529263"/>
            <a:ext cx="21916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(a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</a:rPr>
              <a:t>+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b)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ru-RU" sz="3600" dirty="0" err="1">
                <a:solidFill>
                  <a:schemeClr val="tx2"/>
                </a:solidFill>
                <a:latin typeface="Times New Roman" pitchFamily="18" charset="0"/>
              </a:rPr>
              <a:t>с+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d)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  <p:bldP spid="41990" grpId="1"/>
      <p:bldP spid="41991" grpId="0"/>
      <p:bldP spid="41992" grpId="0"/>
      <p:bldP spid="41992" grpId="1"/>
      <p:bldP spid="41993" grpId="0"/>
      <p:bldP spid="41993" grpId="1"/>
      <p:bldP spid="41994" grpId="0"/>
      <p:bldP spid="41994" grpId="1"/>
      <p:bldP spid="41995" grpId="0"/>
      <p:bldP spid="41996" grpId="0"/>
      <p:bldP spid="41997" grpId="0"/>
      <p:bldP spid="41998" grpId="0"/>
      <p:bldP spid="42003" grpId="0"/>
      <p:bldP spid="42004" grpId="0"/>
      <p:bldP spid="42005" grpId="0"/>
      <p:bldP spid="42006" grpId="0"/>
      <p:bldP spid="42007" grpId="0"/>
      <p:bldP spid="42008" grpId="0"/>
      <p:bldP spid="42009" grpId="0"/>
      <p:bldP spid="42010" grpId="0"/>
      <p:bldP spid="42011" grpId="0"/>
      <p:bldP spid="42012" grpId="0"/>
      <p:bldP spid="42013" grpId="0"/>
      <p:bldP spid="42014" grpId="0"/>
      <p:bldP spid="42015" grpId="0"/>
      <p:bldP spid="42016" grpId="0"/>
      <p:bldP spid="42016" grpId="1"/>
      <p:bldP spid="42018" grpId="0"/>
      <p:bldP spid="42023" grpId="0"/>
      <p:bldP spid="42024" grpId="0"/>
      <p:bldP spid="42027" grpId="0"/>
      <p:bldP spid="42028" grpId="0"/>
      <p:bldP spid="42028" grpId="1"/>
      <p:bldP spid="42029" grpId="0"/>
      <p:bldP spid="42030" grpId="0"/>
      <p:bldP spid="420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124744"/>
            <a:ext cx="6480720" cy="782960"/>
          </a:xfrm>
        </p:spPr>
        <p:txBody>
          <a:bodyPr>
            <a:normAutofit/>
          </a:bodyPr>
          <a:lstStyle/>
          <a:p>
            <a:r>
              <a:rPr lang="ru-RU" sz="4500" dirty="0"/>
              <a:t>Разложить на множители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6505" y="2636912"/>
            <a:ext cx="3456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+2x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x-2  =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2636912"/>
            <a:ext cx="3789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+2x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)-(x+2) =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3284984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(x+2)-(x+2) =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400506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(x+2)(x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-1)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2.77778E-7 0.1037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1060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3.33333E-6 0.0953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477" y="2060848"/>
            <a:ext cx="887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Применение формулы сокращенного умножения</a:t>
            </a:r>
            <a:endParaRPr lang="ru-RU" sz="2800" b="1" i="1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Характеристика каждого приема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7604" y="2924944"/>
            <a:ext cx="7128792" cy="1512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Здесь группа из двух, трех (и более) слагаемых, которая обращает выражение, входящее в одну из формул сокращенного умножения, заменяется произведением многочленов.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908720"/>
            <a:ext cx="7067128" cy="650336"/>
          </a:xfrm>
        </p:spPr>
        <p:txBody>
          <a:bodyPr/>
          <a:lstStyle/>
          <a:p>
            <a:r>
              <a:rPr lang="ru-RU" sz="3600" dirty="0"/>
              <a:t>Квадрат суммы и квадрат разности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09800" y="3048000"/>
            <a:ext cx="4705350" cy="715963"/>
            <a:chOff x="1392" y="1920"/>
            <a:chExt cx="2964" cy="451"/>
          </a:xfrm>
        </p:grpSpPr>
        <p:sp>
          <p:nvSpPr>
            <p:cNvPr id="819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392" y="1968"/>
              <a:ext cx="2880" cy="40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(а+</a:t>
              </a:r>
              <a:r>
                <a:rPr lang="en-US" sz="36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b) = a +2ab + b</a:t>
              </a:r>
              <a:endPara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820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272" y="1920"/>
              <a:ext cx="84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820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832" y="1920"/>
              <a:ext cx="84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820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208" y="1920"/>
              <a:ext cx="84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209800" y="3962400"/>
            <a:ext cx="4781550" cy="715963"/>
            <a:chOff x="1344" y="2496"/>
            <a:chExt cx="3012" cy="451"/>
          </a:xfrm>
        </p:grpSpPr>
        <p:sp>
          <p:nvSpPr>
            <p:cNvPr id="820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344" y="2544"/>
              <a:ext cx="2880" cy="40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(а - </a:t>
              </a:r>
              <a:r>
                <a:rPr lang="en-US" sz="36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b) = a - 2ab + b</a:t>
              </a:r>
              <a:endPara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820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272" y="2496"/>
              <a:ext cx="84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820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832" y="2496"/>
              <a:ext cx="84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820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208" y="2496"/>
              <a:ext cx="84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755576" y="1772816"/>
            <a:ext cx="756084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Умножение многочленов можно выполнить короче, воспользовавшись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формулами сокращенного умножения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209800" y="3352800"/>
            <a:ext cx="4705350" cy="715963"/>
            <a:chOff x="1392" y="2112"/>
            <a:chExt cx="2964" cy="451"/>
          </a:xfrm>
        </p:grpSpPr>
        <p:sp>
          <p:nvSpPr>
            <p:cNvPr id="1331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392" y="2160"/>
              <a:ext cx="2880" cy="40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36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(а+b)(a - b) = a - b</a:t>
              </a:r>
              <a:endParaRPr lang="ru-RU" sz="3600" i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331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272" y="2112"/>
              <a:ext cx="84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331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792" y="2112"/>
              <a:ext cx="84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i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2</a:t>
              </a:r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591780" y="908720"/>
            <a:ext cx="3960440" cy="65033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Разность квадратов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772816"/>
            <a:ext cx="756084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Умножение многочленов можно выполнить короче, воспользовавшись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формулами сокращенного умножения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800" y="764704"/>
            <a:ext cx="410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Разложить многочлен на множители.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700808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3a+12b =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338593"/>
            <a:ext cx="174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2a+2b+a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+ab =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976378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-16b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3614163"/>
            <a:ext cx="1916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b-14ab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+7ab =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4251948"/>
            <a:ext cx="229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+mn-m-mq-nq+q =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4889733"/>
            <a:ext cx="154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-4ab+b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5527518"/>
            <a:ext cx="2356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2(3a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+bc)+a(4b+3c) =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6165304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+70ab+49b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1700808"/>
            <a:ext cx="974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3(a+4b)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1700808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12(a+4b)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96136" y="2348880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)(2+a)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63888" y="2348880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2a(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63888" y="2973724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(3a-4b)(3a+4b)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96136" y="2973724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(9a-16b)(9a+16b)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63888" y="3610182"/>
            <a:ext cx="1380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7ab(a-2b+1)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96136" y="3610182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7(a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b-2ab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+ab)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96136" y="4283804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(m+n-1)(m-q)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33646" y="4283804"/>
            <a:ext cx="1587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(m+n+1)(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m+q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83069" y="488309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(2a-b)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63888" y="4883098"/>
            <a:ext cx="1423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(2a-b)(2a+b)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63888" y="5519556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(2a+c)(3a+2b)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96136" y="5519556"/>
            <a:ext cx="1521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(2a+3a)(c+2b)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6156012"/>
            <a:ext cx="1051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(5a+7b)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63888" y="6156012"/>
            <a:ext cx="1585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(5a+7b)(5a-7b)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43808" y="1052736"/>
            <a:ext cx="3959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Выберите один из вариантов ответа</a:t>
            </a:r>
          </a:p>
          <a:p>
            <a:r>
              <a:rPr lang="ru-RU" dirty="0" smtClean="0"/>
              <a:t>            1.			2.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1038755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№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</p:txBody>
      </p:sp>
    </p:spTree>
    <p:controls>
      <p:control spid="21513" name="CheckBox1" r:id="rId2" imgW="361800" imgH="361800"/>
      <p:control spid="21514" name="CheckBox2" r:id="rId3" imgW="361800" imgH="361800"/>
      <p:control spid="21515" name="CheckBox3" r:id="rId4" imgW="361800" imgH="361800"/>
      <p:control spid="21516" name="CheckBox4" r:id="rId5" imgW="361800" imgH="361800"/>
      <p:control spid="21517" name="CheckBox5" r:id="rId6" imgW="361800" imgH="361800"/>
      <p:control spid="21518" name="CheckBox6" r:id="rId7" imgW="361800" imgH="361800"/>
      <p:control spid="21519" name="CheckBox7" r:id="rId8" imgW="361800" imgH="361800"/>
      <p:control spid="21520" name="CheckBox8" r:id="rId9" imgW="361800" imgH="361800"/>
      <p:control spid="21521" name="CheckBox9" r:id="rId10" imgW="361800" imgH="361800"/>
      <p:control spid="21522" name="CheckBox10" r:id="rId11" imgW="361800" imgH="361800"/>
      <p:control spid="21523" name="CheckBox11" r:id="rId12" imgW="361800" imgH="361800"/>
      <p:control spid="21524" name="CheckBox12" r:id="rId13" imgW="361800" imgH="361800"/>
      <p:control spid="21525" name="CheckBox13" r:id="rId14" imgW="361800" imgH="361800"/>
      <p:control spid="21526" name="CheckBox14" r:id="rId15" imgW="361800" imgH="361800"/>
      <p:control spid="21527" name="CheckBox15" r:id="rId16" imgW="361800" imgH="361800"/>
      <p:control spid="21528" name="CheckBox16" r:id="rId17" imgW="361800" imgH="361800"/>
      <p:control spid="21529" name="CommandButton1" r:id="rId18" imgW="1076400" imgH="3618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Начало урока посвящается повторению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628800"/>
            <a:ext cx="1914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3a+12b = 3(a+4b)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162389"/>
            <a:ext cx="4323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2a+2b+a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+ab =  2(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)+a(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)(2+a)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695978"/>
            <a:ext cx="394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-16b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=(3a)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-(4b)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(3a-4b)(3a+4b)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229567"/>
            <a:ext cx="3106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b-14ab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+7ab = 7ab(a-2b+1)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3763156"/>
            <a:ext cx="822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+mn-m-mq-nq+q = (m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+mn-m)-(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mq+nq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-q) =m(m+n-1)-q(m+n-1) = (m+n-1)(m-q)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296745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-4ab+b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(2a-b)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830334"/>
            <a:ext cx="770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2(3a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+bc)+a(4b+3c) = 6a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+2bc+4ab+3ac = 3a(2a+c)+2b(c+2a) = (2a+c)(3a+2b)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5363924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+70ab+49b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(5a+7b)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66656" y="1043444"/>
            <a:ext cx="1624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Решение: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controls>
      <p:control spid="46081" name="CommandButton1" r:id="rId2" imgW="1076400" imgH="3430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452840"/>
            <a:ext cx="71287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Эти примеры показывают, что при разложении многочлена на множители полезно соблюдать следующий порядок: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2"/>
                </a:solidFill>
              </a:rPr>
              <a:t>Вынести общий множитель (если он есть)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2"/>
                </a:solidFill>
              </a:rPr>
              <a:t>Попробовать разложить многочлен на множители по формулам сокращенного умножения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2"/>
                </a:solidFill>
              </a:rPr>
              <a:t>Попытаться применить способ группировки (если предыдущие способы не привели к цели)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7073" y="642939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продолжения нажмите клавишу «Пробел»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386642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Сегодня рассмотрели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/>
              <a:t> основных приема разложения на множители: вынесение общего множителя за скобки, группировки, использование формул сокращенного умножения.</a:t>
            </a:r>
          </a:p>
          <a:p>
            <a:r>
              <a:rPr lang="ru-RU" dirty="0" smtClean="0"/>
              <a:t>Отметка, полученная за урок, показывает, насколько ты усвоил данный материал.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4149080"/>
            <a:ext cx="32736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Если ты получил отметку</a:t>
            </a:r>
          </a:p>
          <a:p>
            <a:r>
              <a:rPr lang="ru-RU" dirty="0" smtClean="0"/>
              <a:t>	«5» 	№ 1089(</a:t>
            </a:r>
            <a:r>
              <a:rPr lang="en-US" dirty="0" smtClean="0"/>
              <a:t>a</a:t>
            </a:r>
            <a:r>
              <a:rPr lang="ru-RU" dirty="0" smtClean="0"/>
              <a:t>,</a:t>
            </a:r>
            <a:r>
              <a:rPr lang="en-US" dirty="0" smtClean="0"/>
              <a:t>b)</a:t>
            </a:r>
            <a:endParaRPr lang="ru-RU" dirty="0" smtClean="0"/>
          </a:p>
          <a:p>
            <a:r>
              <a:rPr lang="ru-RU" dirty="0" smtClean="0"/>
              <a:t>	«4» 	№ 1083 (</a:t>
            </a:r>
            <a:r>
              <a:rPr lang="en-US" dirty="0" err="1" smtClean="0"/>
              <a:t>a,b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		</a:t>
            </a:r>
            <a:r>
              <a:rPr lang="ru-RU" dirty="0" smtClean="0"/>
              <a:t>№ 1085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 smtClean="0"/>
              <a:t>		</a:t>
            </a:r>
            <a:r>
              <a:rPr lang="ru-RU" dirty="0" smtClean="0"/>
              <a:t>№ 1090 (</a:t>
            </a:r>
            <a:r>
              <a:rPr lang="en-US" dirty="0" smtClean="0"/>
              <a:t>a)</a:t>
            </a:r>
          </a:p>
          <a:p>
            <a:r>
              <a:rPr lang="en-US" dirty="0" smtClean="0"/>
              <a:t>	</a:t>
            </a:r>
            <a:r>
              <a:rPr lang="ru-RU" dirty="0" smtClean="0"/>
              <a:t>«3», «2»	№</a:t>
            </a:r>
            <a:r>
              <a:rPr lang="en-US" dirty="0" smtClean="0"/>
              <a:t> 998(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 smtClean="0"/>
              <a:t>		</a:t>
            </a:r>
            <a:r>
              <a:rPr lang="ru-RU" dirty="0" smtClean="0"/>
              <a:t>№</a:t>
            </a:r>
            <a:r>
              <a:rPr lang="en-US" dirty="0" smtClean="0"/>
              <a:t> 1002</a:t>
            </a:r>
          </a:p>
          <a:p>
            <a:r>
              <a:rPr lang="en-US" dirty="0" smtClean="0"/>
              <a:t>		</a:t>
            </a:r>
            <a:r>
              <a:rPr lang="ru-RU" dirty="0" smtClean="0"/>
              <a:t>№</a:t>
            </a:r>
            <a:r>
              <a:rPr lang="en-US" dirty="0" smtClean="0"/>
              <a:t> 1004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4512" y="3429000"/>
            <a:ext cx="1621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баллов</a:t>
            </a:r>
            <a:r>
              <a:rPr lang="ru-RU" dirty="0" smtClean="0"/>
              <a:t>,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3429000"/>
            <a:ext cx="1043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Оценка: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69318" y="836712"/>
            <a:ext cx="3205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Подведение итогов.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7073" y="6429396"/>
            <a:ext cx="440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выхода нажмите клавишу «Пробел»</a:t>
            </a:r>
            <a:endParaRPr lang="ru-RU" dirty="0"/>
          </a:p>
        </p:txBody>
      </p:sp>
    </p:spTree>
    <p:controls>
      <p:control spid="7170" name="CommandButton1" r:id="rId2" imgW="1724040" imgH="647640"/>
      <p:control spid="7172" name="Label1" r:id="rId3" imgW="361800" imgH="219240"/>
      <p:control spid="7173" name="Label2" r:id="rId4" imgW="361800" imgH="21924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4986" y="980728"/>
            <a:ext cx="4585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Выберите </a:t>
            </a:r>
            <a:r>
              <a:rPr lang="ru-RU" sz="2400" b="1" dirty="0">
                <a:solidFill>
                  <a:schemeClr val="tx2"/>
                </a:solidFill>
              </a:rPr>
              <a:t>правильный </a:t>
            </a:r>
            <a:r>
              <a:rPr lang="ru-RU" sz="2400" b="1" dirty="0" smtClean="0">
                <a:solidFill>
                  <a:schemeClr val="tx2"/>
                </a:solidFill>
              </a:rPr>
              <a:t>ответ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3125" y="1609534"/>
            <a:ext cx="7298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</a:rPr>
              <a:t>Разложение многочлена на множители – это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648" y="2311213"/>
            <a:ext cx="6408712" cy="646331"/>
          </a:xfrm>
          <a:prstGeom prst="rect">
            <a:avLst/>
          </a:prstGeom>
          <a:solidFill>
            <a:srgbClr val="79E6F0"/>
          </a:solidFill>
        </p:spPr>
        <p:txBody>
          <a:bodyPr wrap="square" rtlCol="0">
            <a:spAutoFit/>
          </a:bodyPr>
          <a:lstStyle/>
          <a:p>
            <a:r>
              <a:rPr lang="ru-RU" i="1" dirty="0"/>
              <a:t>п</a:t>
            </a:r>
            <a:r>
              <a:rPr lang="ru-RU" i="1" dirty="0" smtClean="0"/>
              <a:t>редставление </a:t>
            </a:r>
            <a:r>
              <a:rPr lang="ru-RU" i="1" dirty="0"/>
              <a:t>многочлена в виде суммы </a:t>
            </a:r>
            <a:r>
              <a:rPr lang="ru-RU" i="1" dirty="0" smtClean="0"/>
              <a:t>нескольких одночленов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3247317"/>
            <a:ext cx="6408712" cy="646331"/>
          </a:xfrm>
          <a:prstGeom prst="rect">
            <a:avLst/>
          </a:prstGeom>
          <a:solidFill>
            <a:srgbClr val="79E6F0"/>
          </a:solidFill>
        </p:spPr>
        <p:txBody>
          <a:bodyPr wrap="square" rtlCol="0">
            <a:spAutoFit/>
          </a:bodyPr>
          <a:lstStyle/>
          <a:p>
            <a:r>
              <a:rPr lang="ru-RU" i="1" dirty="0"/>
              <a:t>представление многочлена в виде произведения </a:t>
            </a:r>
            <a:r>
              <a:rPr lang="ru-RU" i="1" dirty="0" smtClean="0"/>
              <a:t>нескольких одночленов и многочленов.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4255429"/>
            <a:ext cx="6408712" cy="646331"/>
          </a:xfrm>
          <a:prstGeom prst="rect">
            <a:avLst/>
          </a:prstGeom>
          <a:solidFill>
            <a:srgbClr val="79E6F0"/>
          </a:solidFill>
        </p:spPr>
        <p:txBody>
          <a:bodyPr wrap="square" rtlCol="0">
            <a:spAutoFit/>
          </a:bodyPr>
          <a:lstStyle/>
          <a:p>
            <a:r>
              <a:rPr lang="ru-RU" i="1" dirty="0"/>
              <a:t>представление многочлена в виде </a:t>
            </a:r>
            <a:r>
              <a:rPr lang="ru-RU" i="1" dirty="0" smtClean="0"/>
              <a:t>суммы </a:t>
            </a:r>
            <a:r>
              <a:rPr lang="ru-RU" i="1" dirty="0"/>
              <a:t>двух или нескольких </a:t>
            </a:r>
            <a:r>
              <a:rPr lang="ru-RU" i="1" dirty="0" smtClean="0"/>
              <a:t>многочленов.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038755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№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</p:txBody>
      </p:sp>
    </p:spTree>
    <p:controls>
      <p:control spid="1026" name="CommandButton1" r:id="rId2" imgW="1076400" imgH="343080"/>
      <p:control spid="1027" name="OptionButton1" r:id="rId3" imgW="219240" imgH="285840"/>
      <p:control spid="1030" name="OptionButton2" r:id="rId4" imgW="219240" imgH="285840"/>
      <p:control spid="1031" name="OptionButton3" r:id="rId5" imgW="219240" imgH="285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9540" y="1628800"/>
            <a:ext cx="7804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</a:rPr>
              <a:t>Представление многочлена в виде произведения одночлена и многочлена называется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9672" y="3645024"/>
            <a:ext cx="6048672" cy="369332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square" rtlCol="0">
            <a:spAutoFit/>
          </a:bodyPr>
          <a:lstStyle/>
          <a:p>
            <a:r>
              <a:rPr lang="ru-RU" i="1" dirty="0" smtClean="0"/>
              <a:t>Вынесением общего множителя за скобки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2996952"/>
            <a:ext cx="6048672" cy="369332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Приведением подобных членов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19672" y="4293096"/>
            <a:ext cx="6048672" cy="369332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square" rtlCol="0">
            <a:spAutoFit/>
          </a:bodyPr>
          <a:lstStyle/>
          <a:p>
            <a:r>
              <a:rPr lang="ru-RU" i="1" dirty="0" smtClean="0"/>
              <a:t>Раскрытием скобок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038755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№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5880" y="946422"/>
            <a:ext cx="390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Завершите утверждение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controls>
      <p:control spid="5122" name="CommandButton1" r:id="rId2" imgW="1076400" imgH="343080"/>
      <p:control spid="5126" name="OptionButton1" r:id="rId3" imgW="219240" imgH="285840"/>
      <p:control spid="5127" name="OptionButton2" r:id="rId4" imgW="219240" imgH="285840"/>
      <p:control spid="5128" name="OptionButton3" r:id="rId5" imgW="219240" imgH="285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2116" y="84890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chemeClr val="tx2"/>
                </a:solidFill>
              </a:rPr>
              <a:t>Выберите правильный порядок выполнения действий при разложении многочлена на множители: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1827401"/>
            <a:ext cx="6048672" cy="1169551"/>
          </a:xfrm>
          <a:prstGeom prst="rect">
            <a:avLst/>
          </a:prstGeom>
          <a:solidFill>
            <a:srgbClr val="79E6F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1400" dirty="0" smtClean="0"/>
              <a:t>Сгруппировать </a:t>
            </a:r>
            <a:r>
              <a:rPr lang="ru-RU" sz="1400" dirty="0"/>
              <a:t>его члены так, чтобы слагаемые в каждой группе имели общий множитель. </a:t>
            </a:r>
            <a:endParaRPr lang="ru-RU" sz="1400" dirty="0" smtClean="0"/>
          </a:p>
          <a:p>
            <a:pPr marL="342900" indent="-342900">
              <a:buFontTx/>
              <a:buAutoNum type="arabicParenR"/>
            </a:pPr>
            <a:r>
              <a:rPr lang="ru-RU" sz="1400" dirty="0" smtClean="0"/>
              <a:t>Вынести в каждой группе общий множитель за скобки</a:t>
            </a:r>
          </a:p>
          <a:p>
            <a:pPr marL="342900" indent="-342900">
              <a:buAutoNum type="arabicParenR"/>
            </a:pPr>
            <a:r>
              <a:rPr lang="ru-RU" sz="1400" dirty="0" smtClean="0"/>
              <a:t>Вынести </a:t>
            </a:r>
            <a:r>
              <a:rPr lang="ru-RU" sz="1400" dirty="0"/>
              <a:t>в каждой группе общий множитель в виде одночлена за </a:t>
            </a:r>
            <a:r>
              <a:rPr lang="ru-RU" sz="1400" dirty="0" smtClean="0"/>
              <a:t>скобки.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3195553"/>
            <a:ext cx="6048672" cy="1169551"/>
          </a:xfrm>
          <a:prstGeom prst="rect">
            <a:avLst/>
          </a:prstGeom>
          <a:solidFill>
            <a:srgbClr val="79E6F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1400" dirty="0"/>
              <a:t>В</a:t>
            </a:r>
            <a:r>
              <a:rPr lang="ru-RU" sz="1400" dirty="0" smtClean="0"/>
              <a:t>ынести </a:t>
            </a:r>
            <a:r>
              <a:rPr lang="ru-RU" sz="1400" dirty="0"/>
              <a:t>в каждой группе общий множитель </a:t>
            </a:r>
            <a:r>
              <a:rPr lang="ru-RU" sz="1400" dirty="0" smtClean="0"/>
              <a:t>за скобки</a:t>
            </a:r>
          </a:p>
          <a:p>
            <a:pPr marL="342900" indent="-342900">
              <a:buAutoNum type="arabicParenR"/>
            </a:pPr>
            <a:r>
              <a:rPr lang="ru-RU" sz="1400" dirty="0" smtClean="0"/>
              <a:t>Вынести в каждой группе общий множитель в виде одночлена за скобки. </a:t>
            </a:r>
          </a:p>
          <a:p>
            <a:pPr marL="342900" indent="-342900">
              <a:buAutoNum type="arabicParenR"/>
            </a:pPr>
            <a:r>
              <a:rPr lang="ru-RU" sz="1400" dirty="0" smtClean="0"/>
              <a:t>Сгруппировать его члены так, чтобы слагаемые в каждой группе имели общий множитель.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835696" y="4563705"/>
            <a:ext cx="6048672" cy="1169551"/>
          </a:xfrm>
          <a:prstGeom prst="rect">
            <a:avLst/>
          </a:prstGeom>
          <a:solidFill>
            <a:srgbClr val="79E6F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1400" dirty="0" smtClean="0"/>
              <a:t>Вынести в каждой группе общий множитель в виде одночлена за скобки. </a:t>
            </a:r>
          </a:p>
          <a:p>
            <a:pPr marL="342900" indent="-342900">
              <a:buAutoNum type="arabicParenR"/>
            </a:pPr>
            <a:r>
              <a:rPr lang="ru-RU" sz="1400" dirty="0"/>
              <a:t>С</a:t>
            </a:r>
            <a:r>
              <a:rPr lang="ru-RU" sz="1400" dirty="0" smtClean="0"/>
              <a:t>группировать </a:t>
            </a:r>
            <a:r>
              <a:rPr lang="ru-RU" sz="1400" dirty="0"/>
              <a:t>его члены так, чтобы слагаемые в каждой группе имели общий множитель. </a:t>
            </a:r>
            <a:endParaRPr lang="ru-RU" sz="1400" dirty="0" smtClean="0"/>
          </a:p>
          <a:p>
            <a:pPr marL="342900" indent="-342900">
              <a:buAutoNum type="arabicParenR"/>
            </a:pPr>
            <a:r>
              <a:rPr lang="ru-RU" sz="1400" dirty="0" smtClean="0"/>
              <a:t>Вы нести в каждой группе общий множитель за скобки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038755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№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</p:txBody>
      </p:sp>
    </p:spTree>
    <p:controls>
      <p:control spid="6146" name="CommandButton1" r:id="rId2" imgW="1076400" imgH="343080"/>
      <p:control spid="6154" name="OptionButton1" r:id="rId3" imgW="219240" imgH="285840"/>
      <p:control spid="6155" name="OptionButton2" r:id="rId4" imgW="219240" imgH="285840"/>
      <p:control spid="6156" name="OptionButton3" r:id="rId5" imgW="219240" imgH="285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3759" y="1047956"/>
            <a:ext cx="423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>
                <a:solidFill>
                  <a:schemeClr val="tx2"/>
                </a:solidFill>
              </a:rPr>
              <a:t>Выбери верные </a:t>
            </a:r>
            <a:r>
              <a:rPr lang="ru-RU" sz="2400" b="1" dirty="0" smtClean="0">
                <a:solidFill>
                  <a:schemeClr val="tx2"/>
                </a:solidFill>
              </a:rPr>
              <a:t>равенства</a:t>
            </a:r>
            <a:r>
              <a:rPr lang="ru-RU" dirty="0" smtClean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7942" y="2060848"/>
            <a:ext cx="3472425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/>
              <a:t>a</a:t>
            </a:r>
            <a:r>
              <a:rPr lang="en-US" sz="3600" baseline="30000" dirty="0"/>
              <a:t>2</a:t>
            </a:r>
            <a:r>
              <a:rPr lang="en-US" sz="3600" dirty="0"/>
              <a:t>+b</a:t>
            </a:r>
            <a:r>
              <a:rPr lang="en-US" sz="3600" baseline="30000" dirty="0"/>
              <a:t>2</a:t>
            </a:r>
            <a:r>
              <a:rPr lang="en-US" sz="3600" dirty="0"/>
              <a:t>-2ab=(a-b)</a:t>
            </a:r>
            <a:r>
              <a:rPr lang="en-US" sz="3600" baseline="30000" dirty="0"/>
              <a:t>2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184458" y="2924944"/>
            <a:ext cx="4044697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/>
              <a:t>m</a:t>
            </a:r>
            <a:r>
              <a:rPr lang="en-US" sz="3600" baseline="30000" dirty="0"/>
              <a:t>2</a:t>
            </a:r>
            <a:r>
              <a:rPr lang="en-US" sz="3600" dirty="0"/>
              <a:t>+2mn-n</a:t>
            </a:r>
            <a:r>
              <a:rPr lang="en-US" sz="3600" baseline="30000" dirty="0"/>
              <a:t>2</a:t>
            </a:r>
            <a:r>
              <a:rPr lang="en-US" sz="3600" dirty="0"/>
              <a:t>=(m-n)</a:t>
            </a:r>
            <a:r>
              <a:rPr lang="en-US" sz="3600" baseline="30000" dirty="0"/>
              <a:t>2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84458" y="3789040"/>
            <a:ext cx="3215945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/>
              <a:t>2pt-p</a:t>
            </a:r>
            <a:r>
              <a:rPr lang="en-US" sz="3600" baseline="30000" dirty="0"/>
              <a:t>2</a:t>
            </a:r>
            <a:r>
              <a:rPr lang="en-US" sz="3600" dirty="0"/>
              <a:t>-t</a:t>
            </a:r>
            <a:r>
              <a:rPr lang="en-US" sz="3600" baseline="30000" dirty="0"/>
              <a:t>2</a:t>
            </a:r>
            <a:r>
              <a:rPr lang="en-US" sz="3600" dirty="0"/>
              <a:t>=(p-t)</a:t>
            </a:r>
            <a:r>
              <a:rPr lang="en-US" sz="3600" baseline="30000" dirty="0"/>
              <a:t>2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187942" y="4653136"/>
            <a:ext cx="3630096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/>
              <a:t>2cd+c</a:t>
            </a:r>
            <a:r>
              <a:rPr lang="en-US" sz="3600" baseline="30000" dirty="0"/>
              <a:t>2</a:t>
            </a:r>
            <a:r>
              <a:rPr lang="en-US" sz="3600" dirty="0"/>
              <a:t>+d</a:t>
            </a:r>
            <a:r>
              <a:rPr lang="en-US" sz="3600" baseline="30000" dirty="0"/>
              <a:t>2</a:t>
            </a:r>
            <a:r>
              <a:rPr lang="en-US" sz="3600" dirty="0"/>
              <a:t>=(</a:t>
            </a:r>
            <a:r>
              <a:rPr lang="en-US" sz="3600" dirty="0" err="1"/>
              <a:t>c+d</a:t>
            </a:r>
            <a:r>
              <a:rPr lang="en-US" sz="3600" dirty="0"/>
              <a:t>)</a:t>
            </a:r>
            <a:r>
              <a:rPr lang="en-US" sz="3600" baseline="30000" dirty="0"/>
              <a:t>2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038755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№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</p:txBody>
      </p:sp>
    </p:spTree>
    <p:controls>
      <p:control spid="8194" name="CheckBox1" r:id="rId2" imgW="285840" imgH="361800"/>
      <p:control spid="8195" name="CheckBox2" r:id="rId3" imgW="285840" imgH="361800"/>
      <p:control spid="8196" name="CheckBox3" r:id="rId4" imgW="285840" imgH="361800"/>
      <p:control spid="8197" name="CheckBox4" r:id="rId5" imgW="285840" imgH="361800"/>
      <p:control spid="8198" name="CommandButton1" r:id="rId6" imgW="1076400" imgH="3430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4703" y="1844824"/>
            <a:ext cx="669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00B050"/>
                </a:solidFill>
              </a:rPr>
              <a:t>Вынесение общего множителя за скобки: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7373" y="1038755"/>
            <a:ext cx="7181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chemeClr val="tx2"/>
                </a:solidFill>
              </a:rPr>
              <a:t>Выберите выражения соответствующие способу разложения на множители: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2636912"/>
            <a:ext cx="2521844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+4x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429000"/>
            <a:ext cx="1854995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-5a+9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4221088"/>
            <a:ext cx="3239990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2bx-3ay-6by+ax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5013176"/>
            <a:ext cx="1099981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9034" y="2636912"/>
            <a:ext cx="1444626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+y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9034" y="3429000"/>
            <a:ext cx="1656223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27b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9034" y="4221088"/>
            <a:ext cx="2467342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+ab-5a-5b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9034" y="5013176"/>
            <a:ext cx="2781531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b(a+5)-c(a+5)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038755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№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</p:txBody>
      </p:sp>
    </p:spTree>
    <p:controls>
      <p:control spid="29697" name="CheckBox1" r:id="rId2" imgW="285840" imgH="361800"/>
      <p:control spid="29706" name="CheckBox2" r:id="rId3" imgW="285840" imgH="361800"/>
      <p:control spid="29707" name="CheckBox3" r:id="rId4" imgW="285840" imgH="361800"/>
      <p:control spid="29708" name="CheckBox4" r:id="rId5" imgW="285840" imgH="361800"/>
      <p:control spid="29709" name="CheckBox5" r:id="rId6" imgW="285840" imgH="361800"/>
      <p:control spid="29710" name="CheckBox6" r:id="rId7" imgW="285840" imgH="361800"/>
      <p:control spid="29711" name="CheckBox7" r:id="rId8" imgW="285840" imgH="361800"/>
      <p:control spid="29712" name="CheckBox8" r:id="rId9" imgW="285840" imgH="361800"/>
      <p:control spid="29713" name="CommandButton1" r:id="rId10" imgW="1076400" imgH="3430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8794" y="1878827"/>
            <a:ext cx="6049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00B050"/>
                </a:solidFill>
              </a:rPr>
              <a:t>Формула сокращенного умножения: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0504" y="2636912"/>
            <a:ext cx="2521844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+4x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0504" y="3429000"/>
            <a:ext cx="1854995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-5a+9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0504" y="4221088"/>
            <a:ext cx="3239990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2bx-3ay-6by+ax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0504" y="5013176"/>
            <a:ext cx="1099981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99430" y="2636912"/>
            <a:ext cx="1444626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+y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9430" y="3429000"/>
            <a:ext cx="1656223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27b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9430" y="4221088"/>
            <a:ext cx="2467342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+ab-5a-5b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99430" y="5013176"/>
            <a:ext cx="2781531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b(a+5)-c(a+5)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038755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№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57373" y="1038755"/>
            <a:ext cx="7181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chemeClr val="tx2"/>
                </a:solidFill>
              </a:rPr>
              <a:t>Выберите выражения соответствующие способу разложения на множители:</a:t>
            </a:r>
          </a:p>
        </p:txBody>
      </p:sp>
    </p:spTree>
    <p:controls>
      <p:control spid="28682" name="CheckBox1" r:id="rId2" imgW="285840" imgH="361800"/>
      <p:control spid="28683" name="CheckBox2" r:id="rId3" imgW="285840" imgH="361800"/>
      <p:control spid="28684" name="CheckBox3" r:id="rId4" imgW="285840" imgH="361800"/>
      <p:control spid="28685" name="CheckBox4" r:id="rId5" imgW="285840" imgH="361800"/>
      <p:control spid="28686" name="CheckBox5" r:id="rId6" imgW="285840" imgH="361800"/>
      <p:control spid="28687" name="CheckBox6" r:id="rId7" imgW="285840" imgH="361800"/>
      <p:control spid="28688" name="CheckBox7" r:id="rId8" imgW="285840" imgH="361800"/>
      <p:control spid="28689" name="CheckBox8" r:id="rId9" imgW="285840" imgH="361800"/>
      <p:control spid="28690" name="CommandButton1" r:id="rId10" imgW="1076400" imgH="3430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3708" y="1844824"/>
            <a:ext cx="601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00B050"/>
                </a:solidFill>
              </a:rPr>
              <a:t>Не </a:t>
            </a:r>
            <a:r>
              <a:rPr lang="ru-RU" sz="2400" b="1" i="1" dirty="0" smtClean="0">
                <a:solidFill>
                  <a:srgbClr val="00B050"/>
                </a:solidFill>
              </a:rPr>
              <a:t> раскладывается </a:t>
            </a:r>
            <a:r>
              <a:rPr lang="ru-RU" sz="2400" b="1" i="1" dirty="0" smtClean="0">
                <a:solidFill>
                  <a:srgbClr val="00B050"/>
                </a:solidFill>
              </a:rPr>
              <a:t>на множители: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038755"/>
            <a:ext cx="148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 №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60504" y="2636912"/>
            <a:ext cx="2521844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+4x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0504" y="3429000"/>
            <a:ext cx="1854995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-5a+9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60504" y="4221088"/>
            <a:ext cx="3239990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2bx-3ay-6by+ax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60504" y="5013176"/>
            <a:ext cx="1099981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99430" y="2636912"/>
            <a:ext cx="1444626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9x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+y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9430" y="3429000"/>
            <a:ext cx="1656223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27b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99430" y="4221088"/>
            <a:ext cx="2467342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+ab-5a-5b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99430" y="5013176"/>
            <a:ext cx="2781531" cy="646331"/>
          </a:xfrm>
          <a:prstGeom prst="rect">
            <a:avLst/>
          </a:prstGeom>
          <a:solidFill>
            <a:srgbClr val="79E6F0"/>
          </a:solidFill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none" rtlCol="0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b(a+5)-c(a+5)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57373" y="1038755"/>
            <a:ext cx="7181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chemeClr val="tx2"/>
                </a:solidFill>
              </a:rPr>
              <a:t>Выберите выражения соответствующие способу разложения на множители:</a:t>
            </a:r>
          </a:p>
        </p:txBody>
      </p:sp>
    </p:spTree>
    <p:controls>
      <p:control spid="27658" name="CheckBox1" r:id="rId2" imgW="285840" imgH="361800"/>
      <p:control spid="27659" name="CheckBox2" r:id="rId3" imgW="285840" imgH="361800"/>
      <p:control spid="27660" name="CheckBox3" r:id="rId4" imgW="285840" imgH="361800"/>
      <p:control spid="27661" name="CheckBox4" r:id="rId5" imgW="285840" imgH="361800"/>
      <p:control spid="27662" name="CheckBox5" r:id="rId6" imgW="285840" imgH="361800"/>
      <p:control spid="27663" name="CheckBox6" r:id="rId7" imgW="285840" imgH="361800"/>
      <p:control spid="27664" name="CheckBox7" r:id="rId8" imgW="285840" imgH="361800"/>
      <p:control spid="27665" name="CheckBox8" r:id="rId9" imgW="285840" imgH="361800"/>
      <p:control spid="27666" name="CommandButton1" r:id="rId10" imgW="1076400" imgH="3430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832</TotalTime>
  <Words>999</Words>
  <Application>Microsoft Office PowerPoint</Application>
  <PresentationFormat>Экран (4:3)</PresentationFormat>
  <Paragraphs>242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Слайд 1</vt:lpstr>
      <vt:lpstr>Начало урока посвящается повторению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Характеристика каждого приема</vt:lpstr>
      <vt:lpstr>Характеристика каждого приема</vt:lpstr>
      <vt:lpstr>Способ группировки</vt:lpstr>
      <vt:lpstr>Разложить на множители</vt:lpstr>
      <vt:lpstr>Характеристика каждого приема</vt:lpstr>
      <vt:lpstr>Квадрат суммы и квадрат разности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fav</dc:creator>
  <cp:lastModifiedBy>Наталья</cp:lastModifiedBy>
  <cp:revision>84</cp:revision>
  <dcterms:created xsi:type="dcterms:W3CDTF">2014-02-17T15:28:22Z</dcterms:created>
  <dcterms:modified xsi:type="dcterms:W3CDTF">2014-03-14T17:39:52Z</dcterms:modified>
</cp:coreProperties>
</file>