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6" r:id="rId3"/>
    <p:sldId id="347" r:id="rId4"/>
    <p:sldId id="349" r:id="rId5"/>
    <p:sldId id="348" r:id="rId6"/>
    <p:sldId id="351" r:id="rId7"/>
    <p:sldId id="350" r:id="rId8"/>
    <p:sldId id="266" r:id="rId9"/>
    <p:sldId id="352" r:id="rId10"/>
    <p:sldId id="271" r:id="rId11"/>
    <p:sldId id="267" r:id="rId12"/>
    <p:sldId id="268" r:id="rId13"/>
    <p:sldId id="259" r:id="rId14"/>
    <p:sldId id="269" r:id="rId15"/>
    <p:sldId id="270" r:id="rId16"/>
    <p:sldId id="272" r:id="rId17"/>
    <p:sldId id="273" r:id="rId18"/>
    <p:sldId id="274" r:id="rId19"/>
    <p:sldId id="277" r:id="rId20"/>
    <p:sldId id="276" r:id="rId21"/>
    <p:sldId id="275" r:id="rId22"/>
    <p:sldId id="317" r:id="rId23"/>
    <p:sldId id="318" r:id="rId24"/>
    <p:sldId id="319" r:id="rId25"/>
    <p:sldId id="320" r:id="rId26"/>
    <p:sldId id="321" r:id="rId27"/>
    <p:sldId id="322" r:id="rId28"/>
    <p:sldId id="323" r:id="rId29"/>
    <p:sldId id="324" r:id="rId30"/>
    <p:sldId id="325" r:id="rId31"/>
    <p:sldId id="326" r:id="rId32"/>
    <p:sldId id="353" r:id="rId33"/>
    <p:sldId id="327" r:id="rId34"/>
    <p:sldId id="328" r:id="rId35"/>
    <p:sldId id="329" r:id="rId36"/>
    <p:sldId id="355" r:id="rId37"/>
    <p:sldId id="330" r:id="rId38"/>
    <p:sldId id="331" r:id="rId39"/>
    <p:sldId id="332" r:id="rId40"/>
    <p:sldId id="333" r:id="rId41"/>
    <p:sldId id="334" r:id="rId42"/>
    <p:sldId id="344" r:id="rId43"/>
    <p:sldId id="354" r:id="rId44"/>
    <p:sldId id="260" r:id="rId4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000"/>
    <a:srgbClr val="454423"/>
    <a:srgbClr val="D9D8B5"/>
    <a:srgbClr val="FFFFFF"/>
    <a:srgbClr val="D2D1A6"/>
    <a:srgbClr val="525129"/>
    <a:srgbClr val="C0BF82"/>
    <a:srgbClr val="FF66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91" autoAdjust="0"/>
  </p:normalViewPr>
  <p:slideViewPr>
    <p:cSldViewPr snapToGrid="0" showGuides="1">
      <p:cViewPr varScale="1">
        <p:scale>
          <a:sx n="72" d="100"/>
          <a:sy n="72" d="100"/>
        </p:scale>
        <p:origin x="-1014" y="-90"/>
      </p:cViewPr>
      <p:guideLst>
        <p:guide orient="horz" pos="1471"/>
        <p:guide pos="2881"/>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82066A2-03FC-4AC7-B0C2-96D7246A578D}"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9D1D0B4-4269-4926-9D70-BC3234AC2991}"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2CDF183-F3E6-4FAD-82D6-33199C90136A}"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E3C3ABD-CB40-4ADA-BB11-9DF90858AECD}"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D7B8233-DE7D-4774-9152-BB2F626F3EFC}"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2FD6024-7E1E-4743-B35C-BB3207CCEE7E}"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B71AB13C-600A-4A90-80BF-298D25651C03}"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349F2D29-5E51-432C-A01C-0900E5F9AEE5}"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9BB310AD-FD12-48A0-B270-48A73FD95BE7}"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A141065-8E67-4568-9857-8F53AF19111B}"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05B69FD-F761-4461-B587-C62C027FA13D}"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209862A-87D4-48FB-8D0A-AD45CF53670C}"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png"/><Relationship Id="rId5" Type="http://schemas.openxmlformats.org/officeDocument/2006/relationships/image" Target="../media/image8.w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4ege.ru/materials_podgotovka/4421-ssylki-na-otkrytye-banki-zadaniy-fipi-ege-i-gia.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41630" y="1358770"/>
            <a:ext cx="6768752" cy="3375375"/>
          </a:xfrm>
          <a:prstGeom prst="rect">
            <a:avLst/>
          </a:prstGeom>
          <a:solidFill>
            <a:srgbClr val="FFFFFF">
              <a:alpha val="81961"/>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800" b="1" i="0" u="none" strike="noStrike" kern="0" cap="none" spc="0" normalizeH="0" baseline="0" noProof="0" dirty="0" smtClean="0">
                <a:ln>
                  <a:noFill/>
                </a:ln>
                <a:effectLst/>
                <a:uLnTx/>
                <a:uFillTx/>
                <a:latin typeface="+mj-lt"/>
                <a:ea typeface="+mj-ea"/>
                <a:cs typeface="+mj-cs"/>
              </a:rPr>
              <a:t>Решение заданий </a:t>
            </a:r>
            <a:r>
              <a:rPr kumimoji="0" lang="ru-RU" sz="4800" b="0" i="0" u="none" strike="noStrike" kern="0" cap="none" spc="0" normalizeH="0" baseline="0" noProof="0" dirty="0" smtClean="0">
                <a:ln>
                  <a:noFill/>
                </a:ln>
                <a:effectLst/>
                <a:uLnTx/>
                <a:uFillTx/>
                <a:latin typeface="+mj-lt"/>
                <a:ea typeface="+mj-ea"/>
                <a:cs typeface="+mj-cs"/>
              </a:rPr>
              <a:t/>
            </a:r>
            <a:br>
              <a:rPr kumimoji="0" lang="ru-RU" sz="4800" b="0" i="0" u="none" strike="noStrike" kern="0" cap="none" spc="0" normalizeH="0" baseline="0" noProof="0" dirty="0" smtClean="0">
                <a:ln>
                  <a:noFill/>
                </a:ln>
                <a:effectLst/>
                <a:uLnTx/>
                <a:uFillTx/>
                <a:latin typeface="+mj-lt"/>
                <a:ea typeface="+mj-ea"/>
                <a:cs typeface="+mj-cs"/>
              </a:rPr>
            </a:br>
            <a:r>
              <a:rPr kumimoji="0" lang="ru-RU" sz="6000" b="1" i="0" u="none" strike="noStrike" kern="0" cap="none" spc="0" normalizeH="0" baseline="0" noProof="0" dirty="0" smtClean="0">
                <a:ln>
                  <a:noFill/>
                </a:ln>
                <a:effectLst/>
                <a:uLnTx/>
                <a:uFillTx/>
                <a:latin typeface="+mj-lt"/>
                <a:ea typeface="+mj-ea"/>
                <a:cs typeface="+mj-cs"/>
              </a:rPr>
              <a:t>В 5</a:t>
            </a:r>
            <a:r>
              <a:rPr kumimoji="0" lang="ru-RU" sz="4800" b="0" i="0" u="none" strike="noStrike" kern="0" cap="none" spc="0" normalizeH="0" baseline="0" noProof="0" dirty="0" smtClean="0">
                <a:ln>
                  <a:noFill/>
                </a:ln>
                <a:effectLst/>
                <a:uLnTx/>
                <a:uFillTx/>
                <a:latin typeface="+mj-lt"/>
                <a:ea typeface="+mj-ea"/>
                <a:cs typeface="+mj-cs"/>
              </a:rPr>
              <a:t/>
            </a:r>
            <a:br>
              <a:rPr kumimoji="0" lang="ru-RU" sz="4800" b="0" i="0" u="none" strike="noStrike" kern="0" cap="none" spc="0" normalizeH="0" baseline="0" noProof="0" dirty="0" smtClean="0">
                <a:ln>
                  <a:noFill/>
                </a:ln>
                <a:effectLst/>
                <a:uLnTx/>
                <a:uFillTx/>
                <a:latin typeface="+mj-lt"/>
                <a:ea typeface="+mj-ea"/>
                <a:cs typeface="+mj-cs"/>
              </a:rPr>
            </a:br>
            <a:r>
              <a:rPr kumimoji="0" lang="ru-RU" sz="3200" i="0" u="none" strike="noStrike" kern="0" cap="none" spc="0" normalizeH="0" baseline="0" noProof="0" dirty="0" smtClean="0">
                <a:ln>
                  <a:noFill/>
                </a:ln>
                <a:effectLst/>
                <a:uLnTx/>
                <a:uFillTx/>
                <a:latin typeface="+mj-lt"/>
                <a:ea typeface="+mj-ea"/>
                <a:cs typeface="+mj-cs"/>
              </a:rPr>
              <a:t>по материалам открытого банка задач ЕГЭ по математике 2014 года</a:t>
            </a:r>
            <a:endParaRPr kumimoji="0" lang="en-US" sz="3200" i="0" u="none" strike="noStrike" kern="0" cap="none" spc="0" normalizeH="0" baseline="0" noProof="0" dirty="0">
              <a:ln>
                <a:noFill/>
              </a:ln>
              <a:effectLst/>
              <a:uLnTx/>
              <a:uFillTx/>
              <a:latin typeface="+mj-lt"/>
              <a:ea typeface="+mj-ea"/>
              <a:cs typeface="+mj-cs"/>
            </a:endParaRPr>
          </a:p>
        </p:txBody>
      </p:sp>
      <p:sp>
        <p:nvSpPr>
          <p:cNvPr id="2" name="TextBox 1"/>
          <p:cNvSpPr txBox="1"/>
          <p:nvPr/>
        </p:nvSpPr>
        <p:spPr>
          <a:xfrm>
            <a:off x="1109107" y="5102810"/>
            <a:ext cx="7650579" cy="1569660"/>
          </a:xfrm>
          <a:prstGeom prst="rect">
            <a:avLst/>
          </a:prstGeom>
          <a:noFill/>
        </p:spPr>
        <p:txBody>
          <a:bodyPr wrap="square" rtlCol="0">
            <a:spAutoFit/>
          </a:bodyPr>
          <a:lstStyle/>
          <a:p>
            <a:r>
              <a:rPr lang="ru-RU" sz="2400" b="1" dirty="0" smtClean="0">
                <a:solidFill>
                  <a:schemeClr val="bg1"/>
                </a:solidFill>
                <a:latin typeface="+mj-lt"/>
              </a:rPr>
              <a:t>Кильдеева Ирина Владимировна, </a:t>
            </a:r>
          </a:p>
          <a:p>
            <a:r>
              <a:rPr lang="ru-RU" sz="2400" b="1" dirty="0" smtClean="0">
                <a:solidFill>
                  <a:schemeClr val="bg1"/>
                </a:solidFill>
                <a:latin typeface="+mj-lt"/>
              </a:rPr>
              <a:t>Кузнецова Татьяна Алексеевна – </a:t>
            </a:r>
          </a:p>
          <a:p>
            <a:r>
              <a:rPr lang="ru-RU" sz="2400" b="1" dirty="0" smtClean="0">
                <a:solidFill>
                  <a:schemeClr val="bg1"/>
                </a:solidFill>
                <a:latin typeface="+mj-lt"/>
              </a:rPr>
              <a:t>учителя математики МБОУ «СОШ № 37 имени Новикова Гаврила Гавриловича» г. Кемерово</a:t>
            </a:r>
            <a:endParaRPr lang="ru-RU" sz="2400" b="1" dirty="0">
              <a:solidFill>
                <a:schemeClr val="bg1"/>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gray">
          <a:xfrm>
            <a:off x="115199" y="16542"/>
            <a:ext cx="7210328" cy="1133745"/>
          </a:xfrm>
          <a:prstGeom prst="rect">
            <a:avLst/>
          </a:prstGeom>
          <a:solidFill>
            <a:srgbClr val="FFFFFF"/>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bodyPr>
          <a:lstStyle/>
          <a:p>
            <a:pPr algn="just">
              <a:defRPr/>
            </a:pPr>
            <a:r>
              <a:rPr lang="ru-RU" sz="2000" i="1" kern="0" dirty="0" smtClean="0">
                <a:solidFill>
                  <a:schemeClr val="accent1">
                    <a:lumMod val="25000"/>
                  </a:schemeClr>
                </a:solidFill>
                <a:latin typeface="+mj-lt"/>
                <a:ea typeface="+mj-ea"/>
                <a:cs typeface="+mj-cs"/>
              </a:rPr>
              <a:t>В случайном эксперименте симметричную монету бросают дважды. Найдите вероятность того,</a:t>
            </a:r>
            <a:r>
              <a:rPr lang="ru-RU" sz="2000" i="1" kern="0" dirty="0">
                <a:solidFill>
                  <a:schemeClr val="accent1">
                    <a:lumMod val="25000"/>
                  </a:schemeClr>
                </a:solidFill>
              </a:rPr>
              <a:t> </a:t>
            </a:r>
            <a:r>
              <a:rPr lang="ru-RU" sz="2000" i="1" kern="0" dirty="0" smtClean="0">
                <a:solidFill>
                  <a:schemeClr val="accent1">
                    <a:lumMod val="25000"/>
                  </a:schemeClr>
                </a:solidFill>
              </a:rPr>
              <a:t>что </a:t>
            </a:r>
            <a:r>
              <a:rPr lang="ru-RU" sz="2000" i="1" kern="0" dirty="0" smtClean="0">
                <a:solidFill>
                  <a:schemeClr val="accent1">
                    <a:lumMod val="25000"/>
                  </a:schemeClr>
                </a:solidFill>
                <a:latin typeface="+mj-lt"/>
                <a:ea typeface="+mj-ea"/>
                <a:cs typeface="+mj-cs"/>
              </a:rPr>
              <a:t> орел выпадет ровно один раз.</a:t>
            </a:r>
          </a:p>
        </p:txBody>
      </p:sp>
      <p:sp>
        <p:nvSpPr>
          <p:cNvPr id="6" name="Rectangle 2"/>
          <p:cNvSpPr txBox="1">
            <a:spLocks noChangeArrowheads="1"/>
          </p:cNvSpPr>
          <p:nvPr/>
        </p:nvSpPr>
        <p:spPr bwMode="auto">
          <a:xfrm>
            <a:off x="7694762" y="388188"/>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282854</a:t>
            </a:r>
            <a:endParaRPr lang="ru-RU" sz="2400" dirty="0" smtClean="0"/>
          </a:p>
        </p:txBody>
      </p:sp>
      <p:sp>
        <p:nvSpPr>
          <p:cNvPr id="8" name="Прямоугольник 7"/>
          <p:cNvSpPr/>
          <p:nvPr/>
        </p:nvSpPr>
        <p:spPr>
          <a:xfrm>
            <a:off x="3655849" y="6151679"/>
            <a:ext cx="2347116" cy="523220"/>
          </a:xfrm>
          <a:prstGeom prst="rect">
            <a:avLst/>
          </a:prstGeom>
        </p:spPr>
        <p:txBody>
          <a:bodyPr wrap="none">
            <a:spAutoFit/>
          </a:bodyPr>
          <a:lstStyle/>
          <a:p>
            <a:pPr algn="ctr"/>
            <a:r>
              <a:rPr lang="ru-RU" sz="2800" i="1" dirty="0" smtClean="0">
                <a:solidFill>
                  <a:srgbClr val="C00000"/>
                </a:solidFill>
                <a:latin typeface="+mn-lt"/>
              </a:rPr>
              <a:t>Ответ: 0,5.</a:t>
            </a:r>
          </a:p>
        </p:txBody>
      </p:sp>
      <p:graphicFrame>
        <p:nvGraphicFramePr>
          <p:cNvPr id="16" name="Таблица 15"/>
          <p:cNvGraphicFramePr>
            <a:graphicFrameLocks noGrp="1"/>
          </p:cNvGraphicFramePr>
          <p:nvPr>
            <p:extLst>
              <p:ext uri="{D42A27DB-BD31-4B8C-83A1-F6EECF244321}">
                <p14:modId xmlns:p14="http://schemas.microsoft.com/office/powerpoint/2010/main" val="3248976496"/>
              </p:ext>
            </p:extLst>
          </p:nvPr>
        </p:nvGraphicFramePr>
        <p:xfrm>
          <a:off x="183552" y="3543036"/>
          <a:ext cx="2286000" cy="2544943"/>
        </p:xfrm>
        <a:graphic>
          <a:graphicData uri="http://schemas.openxmlformats.org/drawingml/2006/table">
            <a:tbl>
              <a:tblPr firstRow="1" bandRow="1">
                <a:tableStyleId>{5C22544A-7EE6-4342-B048-85BDC9FD1C3A}</a:tableStyleId>
              </a:tblPr>
              <a:tblGrid>
                <a:gridCol w="1143000"/>
                <a:gridCol w="1143000"/>
              </a:tblGrid>
              <a:tr h="716191">
                <a:tc>
                  <a:txBody>
                    <a:bodyPr/>
                    <a:lstStyle/>
                    <a:p>
                      <a:pPr algn="ctr"/>
                      <a:r>
                        <a:rPr lang="ru-RU" sz="2000" dirty="0" smtClean="0">
                          <a:solidFill>
                            <a:schemeClr val="tx1"/>
                          </a:solidFill>
                          <a:latin typeface="Times New Roman" pitchFamily="18" charset="0"/>
                          <a:cs typeface="Times New Roman" pitchFamily="18" charset="0"/>
                        </a:rPr>
                        <a:t>1 бросок</a:t>
                      </a:r>
                      <a:endParaRPr lang="ru-RU" sz="2000" dirty="0">
                        <a:solidFill>
                          <a:schemeClr val="tx1"/>
                        </a:solidFill>
                        <a:latin typeface="Times New Roman" pitchFamily="18" charset="0"/>
                        <a:cs typeface="Times New Roman" pitchFamily="18"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2000" dirty="0" smtClean="0">
                          <a:solidFill>
                            <a:schemeClr val="tx1"/>
                          </a:solidFill>
                          <a:latin typeface="Times New Roman" pitchFamily="18" charset="0"/>
                          <a:cs typeface="Times New Roman" pitchFamily="18" charset="0"/>
                        </a:rPr>
                        <a:t>2 бросок</a:t>
                      </a:r>
                      <a:endParaRPr lang="ru-RU" sz="2000" dirty="0">
                        <a:solidFill>
                          <a:schemeClr val="tx1"/>
                        </a:solidFill>
                        <a:latin typeface="Times New Roman" pitchFamily="18" charset="0"/>
                        <a:cs typeface="Times New Roman" pitchFamily="18"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143">
                <a:tc>
                  <a:txBody>
                    <a:bodyPr/>
                    <a:lstStyle/>
                    <a:p>
                      <a:pPr algn="ctr"/>
                      <a:endParaRPr lang="ru-RU" sz="2400" b="1" i="1" dirty="0">
                        <a:solidFill>
                          <a:schemeClr val="tx1"/>
                        </a:solidFill>
                        <a:latin typeface="+mn-lt"/>
                        <a:cs typeface="Times New Roman" pitchFamily="18"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sz="2400" b="1" i="1" dirty="0">
                        <a:solidFill>
                          <a:schemeClr val="tx1"/>
                        </a:solidFill>
                        <a:latin typeface="+mn-lt"/>
                        <a:cs typeface="Times New Roman" pitchFamily="18"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143">
                <a:tc>
                  <a:txBody>
                    <a:bodyPr/>
                    <a:lstStyle/>
                    <a:p>
                      <a:pPr algn="ctr"/>
                      <a:endParaRPr lang="ru-RU" sz="2400" b="1" i="1" dirty="0">
                        <a:solidFill>
                          <a:schemeClr val="tx1"/>
                        </a:solidFill>
                        <a:latin typeface="+mn-lt"/>
                        <a:cs typeface="Times New Roman" pitchFamily="18"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sz="2400" b="1" i="1" dirty="0">
                        <a:solidFill>
                          <a:schemeClr val="tx1"/>
                        </a:solidFill>
                        <a:latin typeface="+mn-lt"/>
                        <a:cs typeface="Times New Roman" pitchFamily="18"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143">
                <a:tc>
                  <a:txBody>
                    <a:bodyPr/>
                    <a:lstStyle/>
                    <a:p>
                      <a:pPr algn="ctr"/>
                      <a:endParaRPr lang="ru-RU" sz="2400" b="1" i="1" dirty="0">
                        <a:solidFill>
                          <a:schemeClr val="tx1"/>
                        </a:solidFill>
                        <a:latin typeface="+mn-lt"/>
                        <a:cs typeface="Times New Roman" pitchFamily="18"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sz="2400" b="1" i="1" dirty="0">
                        <a:solidFill>
                          <a:schemeClr val="tx1"/>
                        </a:solidFill>
                        <a:latin typeface="+mn-lt"/>
                        <a:cs typeface="Times New Roman" pitchFamily="18"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143">
                <a:tc>
                  <a:txBody>
                    <a:bodyPr/>
                    <a:lstStyle/>
                    <a:p>
                      <a:pPr algn="ctr"/>
                      <a:endParaRPr lang="ru-RU" sz="2400" b="1" i="1" dirty="0">
                        <a:solidFill>
                          <a:schemeClr val="tx1"/>
                        </a:solidFill>
                        <a:latin typeface="+mn-lt"/>
                        <a:cs typeface="Times New Roman" pitchFamily="18"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sz="2400" b="1" i="1" dirty="0">
                        <a:solidFill>
                          <a:schemeClr val="tx1"/>
                        </a:solidFill>
                        <a:latin typeface="+mn-lt"/>
                        <a:cs typeface="Times New Roman" pitchFamily="18"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1" name="TextBox 20"/>
          <p:cNvSpPr txBox="1">
            <a:spLocks noChangeArrowheads="1"/>
          </p:cNvSpPr>
          <p:nvPr/>
        </p:nvSpPr>
        <p:spPr bwMode="auto">
          <a:xfrm>
            <a:off x="3720363" y="2882544"/>
            <a:ext cx="15215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ru-RU" altLang="ru-RU" sz="2000" b="1" i="1" dirty="0">
                <a:latin typeface="+mn-lt"/>
              </a:rPr>
              <a:t>решка - Р</a:t>
            </a:r>
          </a:p>
        </p:txBody>
      </p:sp>
      <p:sp>
        <p:nvSpPr>
          <p:cNvPr id="22" name="TextBox 21"/>
          <p:cNvSpPr txBox="1">
            <a:spLocks noChangeArrowheads="1"/>
          </p:cNvSpPr>
          <p:nvPr/>
        </p:nvSpPr>
        <p:spPr bwMode="auto">
          <a:xfrm>
            <a:off x="898166" y="2895557"/>
            <a:ext cx="12763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ru-RU" altLang="ru-RU" sz="2000" b="1" i="1" dirty="0">
                <a:latin typeface="+mn-lt"/>
              </a:rPr>
              <a:t>орел - О</a:t>
            </a:r>
          </a:p>
        </p:txBody>
      </p:sp>
      <p:pic>
        <p:nvPicPr>
          <p:cNvPr id="24" name="Picture 4" descr="http://sky911.ru/images/money_russia_5ryble_2003.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1419" t="-3"/>
          <a:stretch/>
        </p:blipFill>
        <p:spPr bwMode="auto">
          <a:xfrm>
            <a:off x="183552" y="1785679"/>
            <a:ext cx="903605" cy="967105"/>
          </a:xfrm>
          <a:prstGeom prst="rect">
            <a:avLst/>
          </a:prstGeom>
          <a:noFill/>
          <a:ln>
            <a:noFill/>
          </a:ln>
          <a:extLst>
            <a:ext uri="{53640926-AAD7-44D8-BBD7-CCE9431645EC}">
              <a14:shadowObscured xmlns:a14="http://schemas.microsoft.com/office/drawing/2010/main"/>
            </a:ext>
          </a:extLst>
        </p:spPr>
      </p:pic>
      <p:pic>
        <p:nvPicPr>
          <p:cNvPr id="25" name="Picture 4" descr="http://sky911.ru/images/money_russia_5ryble_2003.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1419" t="-3"/>
          <a:stretch/>
        </p:blipFill>
        <p:spPr bwMode="auto">
          <a:xfrm>
            <a:off x="1084520" y="1774038"/>
            <a:ext cx="903605" cy="967105"/>
          </a:xfrm>
          <a:prstGeom prst="rect">
            <a:avLst/>
          </a:prstGeom>
          <a:noFill/>
          <a:ln>
            <a:noFill/>
          </a:ln>
          <a:extLst>
            <a:ext uri="{53640926-AAD7-44D8-BBD7-CCE9431645EC}">
              <a14:shadowObscured xmlns:a14="http://schemas.microsoft.com/office/drawing/2010/main"/>
            </a:ext>
          </a:extLst>
        </p:spPr>
      </p:pic>
      <p:pic>
        <p:nvPicPr>
          <p:cNvPr id="26" name="Picture 4" descr="http://sky911.ru/images/money_russia_5ryble_2003.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1419" t="-3"/>
          <a:stretch/>
        </p:blipFill>
        <p:spPr bwMode="auto">
          <a:xfrm>
            <a:off x="2487818" y="1769981"/>
            <a:ext cx="903605" cy="967105"/>
          </a:xfrm>
          <a:prstGeom prst="rect">
            <a:avLst/>
          </a:prstGeom>
          <a:noFill/>
          <a:ln>
            <a:noFill/>
          </a:ln>
          <a:extLst>
            <a:ext uri="{53640926-AAD7-44D8-BBD7-CCE9431645EC}">
              <a14:shadowObscured xmlns:a14="http://schemas.microsoft.com/office/drawing/2010/main"/>
            </a:ext>
          </a:extLst>
        </p:spPr>
      </p:pic>
      <p:pic>
        <p:nvPicPr>
          <p:cNvPr id="27" name="Picture 4" descr="http://sky911.ru/images/money_russia_5ryble_2003.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9153"/>
          <a:stretch/>
        </p:blipFill>
        <p:spPr bwMode="auto">
          <a:xfrm>
            <a:off x="3354437" y="1774038"/>
            <a:ext cx="946150" cy="967105"/>
          </a:xfrm>
          <a:prstGeom prst="rect">
            <a:avLst/>
          </a:prstGeom>
          <a:noFill/>
          <a:ln>
            <a:noFill/>
          </a:ln>
          <a:extLst>
            <a:ext uri="{53640926-AAD7-44D8-BBD7-CCE9431645EC}">
              <a14:shadowObscured xmlns:a14="http://schemas.microsoft.com/office/drawing/2010/main"/>
            </a:ext>
          </a:extLst>
        </p:spPr>
      </p:pic>
      <p:pic>
        <p:nvPicPr>
          <p:cNvPr id="28" name="Picture 4" descr="http://sky911.ru/images/money_russia_5ryble_2003.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9153"/>
          <a:stretch/>
        </p:blipFill>
        <p:spPr bwMode="auto">
          <a:xfrm>
            <a:off x="4616439" y="1735934"/>
            <a:ext cx="946150" cy="967105"/>
          </a:xfrm>
          <a:prstGeom prst="rect">
            <a:avLst/>
          </a:prstGeom>
          <a:noFill/>
          <a:ln>
            <a:noFill/>
          </a:ln>
          <a:extLst>
            <a:ext uri="{53640926-AAD7-44D8-BBD7-CCE9431645EC}">
              <a14:shadowObscured xmlns:a14="http://schemas.microsoft.com/office/drawing/2010/main"/>
            </a:ext>
          </a:extLst>
        </p:spPr>
      </p:pic>
      <p:pic>
        <p:nvPicPr>
          <p:cNvPr id="29" name="Picture 4" descr="http://sky911.ru/images/money_russia_5ryble_2003.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9153"/>
          <a:stretch/>
        </p:blipFill>
        <p:spPr bwMode="auto">
          <a:xfrm>
            <a:off x="5529890" y="1751632"/>
            <a:ext cx="946150" cy="967105"/>
          </a:xfrm>
          <a:prstGeom prst="rect">
            <a:avLst/>
          </a:prstGeom>
          <a:noFill/>
          <a:ln>
            <a:noFill/>
          </a:ln>
          <a:extLst>
            <a:ext uri="{53640926-AAD7-44D8-BBD7-CCE9431645EC}">
              <a14:shadowObscured xmlns:a14="http://schemas.microsoft.com/office/drawing/2010/main"/>
            </a:ext>
          </a:extLst>
        </p:spPr>
      </p:pic>
      <p:pic>
        <p:nvPicPr>
          <p:cNvPr id="30" name="Picture 4" descr="http://sky911.ru/images/money_russia_5ryble_2003.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9153"/>
          <a:stretch/>
        </p:blipFill>
        <p:spPr bwMode="auto">
          <a:xfrm>
            <a:off x="6922204" y="1735933"/>
            <a:ext cx="946150" cy="967105"/>
          </a:xfrm>
          <a:prstGeom prst="rect">
            <a:avLst/>
          </a:prstGeom>
          <a:noFill/>
          <a:ln>
            <a:noFill/>
          </a:ln>
          <a:extLst>
            <a:ext uri="{53640926-AAD7-44D8-BBD7-CCE9431645EC}">
              <a14:shadowObscured xmlns:a14="http://schemas.microsoft.com/office/drawing/2010/main"/>
            </a:ext>
          </a:extLst>
        </p:spPr>
      </p:pic>
      <p:pic>
        <p:nvPicPr>
          <p:cNvPr id="31" name="Picture 4" descr="http://sky911.ru/images/money_russia_5ryble_2003.jpg"/>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1419" t="-3"/>
          <a:stretch/>
        </p:blipFill>
        <p:spPr bwMode="auto">
          <a:xfrm>
            <a:off x="7820852" y="1746768"/>
            <a:ext cx="903605" cy="967105"/>
          </a:xfrm>
          <a:prstGeom prst="rect">
            <a:avLst/>
          </a:prstGeom>
          <a:noFill/>
          <a:ln>
            <a:noFill/>
          </a:ln>
          <a:extLst>
            <a:ext uri="{53640926-AAD7-44D8-BBD7-CCE9431645EC}">
              <a14:shadowObscured xmlns:a14="http://schemas.microsoft.com/office/drawing/2010/main"/>
            </a:ext>
          </a:extLst>
        </p:spPr>
      </p:pic>
      <p:sp>
        <p:nvSpPr>
          <p:cNvPr id="33" name="Правая фигурная скобка 32"/>
          <p:cNvSpPr/>
          <p:nvPr/>
        </p:nvSpPr>
        <p:spPr>
          <a:xfrm>
            <a:off x="2487818" y="4228454"/>
            <a:ext cx="381000" cy="1905000"/>
          </a:xfrm>
          <a:prstGeom prst="rightBrace">
            <a:avLst/>
          </a:prstGeom>
          <a:ln w="38100">
            <a:solidFill>
              <a:srgbClr val="990099"/>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34" name="TextBox 33"/>
          <p:cNvSpPr txBox="1">
            <a:spLocks noChangeArrowheads="1"/>
          </p:cNvSpPr>
          <p:nvPr/>
        </p:nvSpPr>
        <p:spPr bwMode="auto">
          <a:xfrm>
            <a:off x="2804213" y="4980929"/>
            <a:ext cx="1131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ru-RU" altLang="ru-RU" sz="2000" b="1" i="1" dirty="0">
                <a:solidFill>
                  <a:srgbClr val="990099"/>
                </a:solidFill>
                <a:latin typeface="Times New Roman" pitchFamily="18" charset="0"/>
                <a:cs typeface="Times New Roman" pitchFamily="18" charset="0"/>
              </a:rPr>
              <a:t>4 исхода</a:t>
            </a:r>
          </a:p>
        </p:txBody>
      </p:sp>
      <p:cxnSp>
        <p:nvCxnSpPr>
          <p:cNvPr id="35" name="Прямая соединительная линия 34"/>
          <p:cNvCxnSpPr/>
          <p:nvPr/>
        </p:nvCxnSpPr>
        <p:spPr>
          <a:xfrm>
            <a:off x="296693" y="5179366"/>
            <a:ext cx="19812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373867" y="6054045"/>
            <a:ext cx="19812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15199" y="758757"/>
            <a:ext cx="4004347" cy="3307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4" name="Объект 3"/>
          <p:cNvGraphicFramePr>
            <a:graphicFrameLocks noChangeAspect="1"/>
          </p:cNvGraphicFramePr>
          <p:nvPr>
            <p:extLst>
              <p:ext uri="{D42A27DB-BD31-4B8C-83A1-F6EECF244321}">
                <p14:modId xmlns:p14="http://schemas.microsoft.com/office/powerpoint/2010/main" val="2311290628"/>
              </p:ext>
            </p:extLst>
          </p:nvPr>
        </p:nvGraphicFramePr>
        <p:xfrm>
          <a:off x="4179121" y="4757453"/>
          <a:ext cx="4752428" cy="1091409"/>
        </p:xfrm>
        <a:graphic>
          <a:graphicData uri="http://schemas.openxmlformats.org/presentationml/2006/ole">
            <mc:AlternateContent xmlns:mc="http://schemas.openxmlformats.org/markup-compatibility/2006">
              <mc:Choice xmlns:v="urn:schemas-microsoft-com:vml" Requires="v">
                <p:oleObj spid="_x0000_s3100" name="Формула" r:id="rId4" imgW="1714500" imgH="393700" progId="Equation.3">
                  <p:embed/>
                </p:oleObj>
              </mc:Choice>
              <mc:Fallback>
                <p:oleObj name="Формула" r:id="rId4" imgW="1714500" imgH="3937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9121" y="4757453"/>
                        <a:ext cx="4752428" cy="1091409"/>
                      </a:xfrm>
                      <a:prstGeom prst="rect">
                        <a:avLst/>
                      </a:prstGeom>
                      <a:noFill/>
                      <a:ln>
                        <a:noFill/>
                      </a:ln>
                    </p:spPr>
                  </p:pic>
                </p:oleObj>
              </mc:Fallback>
            </mc:AlternateContent>
          </a:graphicData>
        </a:graphic>
      </p:graphicFrame>
      <p:sp>
        <p:nvSpPr>
          <p:cNvPr id="9" name="Овал 8"/>
          <p:cNvSpPr/>
          <p:nvPr/>
        </p:nvSpPr>
        <p:spPr>
          <a:xfrm>
            <a:off x="2355067" y="1577461"/>
            <a:ext cx="2036495" cy="13521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p:cNvSpPr/>
          <p:nvPr/>
        </p:nvSpPr>
        <p:spPr>
          <a:xfrm>
            <a:off x="6810261" y="1543413"/>
            <a:ext cx="2036495" cy="13521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extBox 37"/>
          <p:cNvSpPr txBox="1">
            <a:spLocks noChangeArrowheads="1"/>
          </p:cNvSpPr>
          <p:nvPr/>
        </p:nvSpPr>
        <p:spPr bwMode="auto">
          <a:xfrm>
            <a:off x="2443898" y="1153732"/>
            <a:ext cx="52100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ru-RU" altLang="ru-RU" sz="2400" b="1" dirty="0">
                <a:latin typeface="+mn-lt"/>
                <a:cs typeface="Times New Roman" pitchFamily="18" charset="0"/>
              </a:rPr>
              <a:t>Возможные исходы события:</a:t>
            </a:r>
          </a:p>
        </p:txBody>
      </p:sp>
      <p:sp>
        <p:nvSpPr>
          <p:cNvPr id="2" name="TextBox 1"/>
          <p:cNvSpPr txBox="1"/>
          <p:nvPr/>
        </p:nvSpPr>
        <p:spPr>
          <a:xfrm>
            <a:off x="154024" y="4270590"/>
            <a:ext cx="2304266" cy="461665"/>
          </a:xfrm>
          <a:prstGeom prst="rect">
            <a:avLst/>
          </a:prstGeom>
          <a:noFill/>
        </p:spPr>
        <p:txBody>
          <a:bodyPr wrap="square" rtlCol="0">
            <a:spAutoFit/>
          </a:bodyPr>
          <a:lstStyle/>
          <a:p>
            <a:r>
              <a:rPr lang="ru-RU" sz="2000" dirty="0" smtClean="0">
                <a:latin typeface="+mn-lt"/>
              </a:rPr>
              <a:t>     </a:t>
            </a:r>
            <a:r>
              <a:rPr lang="ru-RU" sz="2400" b="1" dirty="0">
                <a:latin typeface="+mn-lt"/>
              </a:rPr>
              <a:t>О</a:t>
            </a:r>
            <a:r>
              <a:rPr lang="ru-RU" sz="2400" b="1" dirty="0" smtClean="0">
                <a:latin typeface="+mn-lt"/>
              </a:rPr>
              <a:t>        </a:t>
            </a:r>
            <a:r>
              <a:rPr lang="ru-RU" sz="2400" b="1" dirty="0" err="1">
                <a:latin typeface="+mn-lt"/>
              </a:rPr>
              <a:t>О</a:t>
            </a:r>
            <a:endParaRPr lang="ru-RU" sz="2400" b="1" dirty="0">
              <a:latin typeface="+mn-lt"/>
            </a:endParaRPr>
          </a:p>
        </p:txBody>
      </p:sp>
      <p:sp>
        <p:nvSpPr>
          <p:cNvPr id="32" name="TextBox 31"/>
          <p:cNvSpPr txBox="1"/>
          <p:nvPr/>
        </p:nvSpPr>
        <p:spPr>
          <a:xfrm>
            <a:off x="168397" y="4712737"/>
            <a:ext cx="2304266" cy="461665"/>
          </a:xfrm>
          <a:prstGeom prst="rect">
            <a:avLst/>
          </a:prstGeom>
          <a:noFill/>
        </p:spPr>
        <p:txBody>
          <a:bodyPr wrap="square" rtlCol="0">
            <a:spAutoFit/>
          </a:bodyPr>
          <a:lstStyle/>
          <a:p>
            <a:r>
              <a:rPr lang="ru-RU" sz="2000" dirty="0" smtClean="0">
                <a:latin typeface="+mn-lt"/>
              </a:rPr>
              <a:t>     </a:t>
            </a:r>
            <a:r>
              <a:rPr lang="ru-RU" sz="2400" b="1" dirty="0">
                <a:latin typeface="+mn-lt"/>
              </a:rPr>
              <a:t>О</a:t>
            </a:r>
            <a:r>
              <a:rPr lang="ru-RU" sz="2400" b="1" dirty="0" smtClean="0">
                <a:latin typeface="+mn-lt"/>
              </a:rPr>
              <a:t>        Р</a:t>
            </a:r>
            <a:endParaRPr lang="ru-RU" sz="2400" b="1" dirty="0">
              <a:latin typeface="+mn-lt"/>
            </a:endParaRPr>
          </a:p>
        </p:txBody>
      </p:sp>
      <p:sp>
        <p:nvSpPr>
          <p:cNvPr id="39" name="TextBox 38"/>
          <p:cNvSpPr txBox="1"/>
          <p:nvPr/>
        </p:nvSpPr>
        <p:spPr>
          <a:xfrm>
            <a:off x="208575" y="5178720"/>
            <a:ext cx="2304266" cy="461665"/>
          </a:xfrm>
          <a:prstGeom prst="rect">
            <a:avLst/>
          </a:prstGeom>
          <a:noFill/>
        </p:spPr>
        <p:txBody>
          <a:bodyPr wrap="square" rtlCol="0">
            <a:spAutoFit/>
          </a:bodyPr>
          <a:lstStyle/>
          <a:p>
            <a:r>
              <a:rPr lang="ru-RU" sz="2000" dirty="0" smtClean="0">
                <a:latin typeface="+mn-lt"/>
              </a:rPr>
              <a:t>     </a:t>
            </a:r>
            <a:r>
              <a:rPr lang="ru-RU" sz="2400" b="1" dirty="0" smtClean="0">
                <a:latin typeface="+mn-lt"/>
              </a:rPr>
              <a:t>Р        </a:t>
            </a:r>
            <a:r>
              <a:rPr lang="ru-RU" sz="2400" b="1" dirty="0" err="1" smtClean="0">
                <a:latin typeface="+mn-lt"/>
              </a:rPr>
              <a:t>Р</a:t>
            </a:r>
            <a:endParaRPr lang="ru-RU" sz="2400" b="1" dirty="0">
              <a:latin typeface="+mn-lt"/>
            </a:endParaRPr>
          </a:p>
        </p:txBody>
      </p:sp>
      <p:sp>
        <p:nvSpPr>
          <p:cNvPr id="40" name="TextBox 39"/>
          <p:cNvSpPr txBox="1"/>
          <p:nvPr/>
        </p:nvSpPr>
        <p:spPr>
          <a:xfrm>
            <a:off x="183552" y="5653496"/>
            <a:ext cx="2304266" cy="461665"/>
          </a:xfrm>
          <a:prstGeom prst="rect">
            <a:avLst/>
          </a:prstGeom>
          <a:noFill/>
        </p:spPr>
        <p:txBody>
          <a:bodyPr wrap="square" rtlCol="0">
            <a:spAutoFit/>
          </a:bodyPr>
          <a:lstStyle/>
          <a:p>
            <a:r>
              <a:rPr lang="ru-RU" sz="2000" dirty="0" smtClean="0">
                <a:latin typeface="+mn-lt"/>
              </a:rPr>
              <a:t>     </a:t>
            </a:r>
            <a:r>
              <a:rPr lang="ru-RU" sz="2400" b="1" dirty="0" smtClean="0">
                <a:latin typeface="+mn-lt"/>
              </a:rPr>
              <a:t>Р        </a:t>
            </a:r>
            <a:r>
              <a:rPr lang="ru-RU" sz="2400" b="1" dirty="0">
                <a:latin typeface="+mn-lt"/>
              </a:rPr>
              <a:t>О</a:t>
            </a:r>
          </a:p>
        </p:txBody>
      </p:sp>
      <p:sp>
        <p:nvSpPr>
          <p:cNvPr id="10" name="TextBox 9"/>
          <p:cNvSpPr txBox="1"/>
          <p:nvPr/>
        </p:nvSpPr>
        <p:spPr>
          <a:xfrm>
            <a:off x="154024" y="1184808"/>
            <a:ext cx="1933820" cy="430887"/>
          </a:xfrm>
          <a:prstGeom prst="rect">
            <a:avLst/>
          </a:prstGeom>
          <a:noFill/>
        </p:spPr>
        <p:txBody>
          <a:bodyPr wrap="square" rtlCol="0">
            <a:spAutoFit/>
          </a:bodyPr>
          <a:lstStyle/>
          <a:p>
            <a:r>
              <a:rPr lang="ru-RU" sz="2200" u="sng" dirty="0" smtClean="0">
                <a:latin typeface="+mn-lt"/>
              </a:rPr>
              <a:t>Решение</a:t>
            </a:r>
            <a:endParaRPr lang="ru-RU" sz="2200" u="sng" dirty="0">
              <a:latin typeface="+mn-lt"/>
            </a:endParaRPr>
          </a:p>
        </p:txBody>
      </p:sp>
      <mc:AlternateContent xmlns:mc="http://schemas.openxmlformats.org/markup-compatibility/2006" xmlns:a14="http://schemas.microsoft.com/office/drawing/2010/main">
        <mc:Choice Requires="a14">
          <p:sp>
            <p:nvSpPr>
              <p:cNvPr id="41" name="TextBox 40"/>
              <p:cNvSpPr txBox="1"/>
              <p:nvPr/>
            </p:nvSpPr>
            <p:spPr>
              <a:xfrm>
                <a:off x="4218118" y="3458500"/>
                <a:ext cx="4407766" cy="769954"/>
              </a:xfrm>
              <a:prstGeom prst="rect">
                <a:avLst/>
              </a:prstGeom>
              <a:noFill/>
            </p:spPr>
            <p:txBody>
              <a:bodyPr wrap="square" rtlCol="0">
                <a:spAutoFit/>
              </a:bodyPr>
              <a:lstStyle/>
              <a:p>
                <a:r>
                  <a:rPr lang="ru-RU" sz="2200" b="1" dirty="0" smtClean="0">
                    <a:latin typeface="+mn-lt"/>
                  </a:rPr>
                  <a:t>Всего исходов:  4    </a:t>
                </a:r>
                <a:r>
                  <a:rPr lang="ru-RU" sz="2200" b="1" dirty="0" smtClean="0">
                    <a:solidFill>
                      <a:srgbClr val="FF0000"/>
                    </a:solidFill>
                    <a:latin typeface="+mn-lt"/>
                  </a:rPr>
                  <a:t>(</a:t>
                </a:r>
                <a14:m>
                  <m:oMath xmlns:m="http://schemas.openxmlformats.org/officeDocument/2006/math">
                    <m:sSup>
                      <m:sSupPr>
                        <m:ctrlPr>
                          <a:rPr lang="ru-RU" sz="2200" b="1" i="1">
                            <a:solidFill>
                              <a:srgbClr val="FF0000"/>
                            </a:solidFill>
                            <a:latin typeface="Cambria Math"/>
                          </a:rPr>
                        </m:ctrlPr>
                      </m:sSupPr>
                      <m:e>
                        <m:r>
                          <a:rPr lang="ru-RU" sz="2200" b="1" i="1">
                            <a:solidFill>
                              <a:srgbClr val="FF0000"/>
                            </a:solidFill>
                            <a:latin typeface="Cambria Math"/>
                          </a:rPr>
                          <m:t>𝟐</m:t>
                        </m:r>
                      </m:e>
                      <m:sup>
                        <m:r>
                          <a:rPr lang="ru-RU" sz="2200" b="1" i="1">
                            <a:solidFill>
                              <a:srgbClr val="FF0000"/>
                            </a:solidFill>
                            <a:latin typeface="Cambria Math"/>
                          </a:rPr>
                          <m:t>𝟐</m:t>
                        </m:r>
                      </m:sup>
                    </m:sSup>
                  </m:oMath>
                </a14:m>
                <a:r>
                  <a:rPr lang="ru-RU" sz="2200" b="1" dirty="0" smtClean="0">
                    <a:solidFill>
                      <a:srgbClr val="FF0000"/>
                    </a:solidFill>
                    <a:latin typeface="+mn-lt"/>
                  </a:rPr>
                  <a:t>)</a:t>
                </a:r>
                <a:r>
                  <a:rPr lang="ru-RU" sz="2200" b="1" dirty="0">
                    <a:solidFill>
                      <a:srgbClr val="FF0000"/>
                    </a:solidFill>
                    <a:latin typeface="+mn-lt"/>
                  </a:rPr>
                  <a:t> </a:t>
                </a:r>
                <a:endParaRPr lang="ru-RU" sz="2200" b="1" dirty="0">
                  <a:latin typeface="+mn-lt"/>
                </a:endParaRPr>
              </a:p>
              <a:p>
                <a:r>
                  <a:rPr lang="ru-RU" sz="2000" b="1" dirty="0" smtClean="0">
                    <a:latin typeface="+mn-lt"/>
                  </a:rPr>
                  <a:t>     </a:t>
                </a:r>
                <a:endParaRPr lang="ru-RU" sz="2000" b="1" dirty="0">
                  <a:latin typeface="+mn-lt"/>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4218118" y="3458500"/>
                <a:ext cx="4407766" cy="769954"/>
              </a:xfrm>
              <a:prstGeom prst="rect">
                <a:avLst/>
              </a:prstGeom>
              <a:blipFill rotWithShape="1">
                <a:blip r:embed="rId6"/>
                <a:stretch>
                  <a:fillRect l="-1798" t="-787"/>
                </a:stretch>
              </a:blipFill>
            </p:spPr>
            <p:txBody>
              <a:bodyPr/>
              <a:lstStyle/>
              <a:p>
                <a:r>
                  <a:rPr lang="ru-RU">
                    <a:noFill/>
                  </a:rPr>
                  <a:t> </a:t>
                </a:r>
              </a:p>
            </p:txBody>
          </p:sp>
        </mc:Fallback>
      </mc:AlternateContent>
      <p:sp>
        <p:nvSpPr>
          <p:cNvPr id="42" name="TextBox 41"/>
          <p:cNvSpPr txBox="1"/>
          <p:nvPr/>
        </p:nvSpPr>
        <p:spPr>
          <a:xfrm>
            <a:off x="4119546" y="3949967"/>
            <a:ext cx="4604911" cy="430887"/>
          </a:xfrm>
          <a:prstGeom prst="rect">
            <a:avLst/>
          </a:prstGeom>
          <a:noFill/>
        </p:spPr>
        <p:txBody>
          <a:bodyPr wrap="square" rtlCol="0">
            <a:spAutoFit/>
          </a:bodyPr>
          <a:lstStyle/>
          <a:p>
            <a:r>
              <a:rPr lang="ru-RU" sz="2200" b="1" dirty="0" smtClean="0">
                <a:solidFill>
                  <a:srgbClr val="FF0000"/>
                </a:solidFill>
                <a:latin typeface="+mn-lt"/>
              </a:rPr>
              <a:t>«Благоприятных» </a:t>
            </a:r>
            <a:r>
              <a:rPr lang="ru-RU" sz="2200" b="1" dirty="0" smtClean="0">
                <a:latin typeface="+mn-lt"/>
              </a:rPr>
              <a:t>исходов: 2 </a:t>
            </a:r>
            <a:endParaRPr lang="ru-RU" sz="22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ppt_x"/>
                                          </p:val>
                                        </p:tav>
                                        <p:tav tm="100000">
                                          <p:val>
                                            <p:strVal val="#ppt_x"/>
                                          </p:val>
                                        </p:tav>
                                      </p:tavLst>
                                    </p:anim>
                                    <p:anim calcmode="lin" valueType="num">
                                      <p:cBhvr additive="base">
                                        <p:cTn id="17" dur="5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ppt_x"/>
                                          </p:val>
                                        </p:tav>
                                        <p:tav tm="100000">
                                          <p:val>
                                            <p:strVal val="#ppt_x"/>
                                          </p:val>
                                        </p:tav>
                                      </p:tavLst>
                                    </p:anim>
                                    <p:anim calcmode="lin" valueType="num">
                                      <p:cBhvr additive="base">
                                        <p:cTn id="37" dur="5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ppt_x"/>
                                          </p:val>
                                        </p:tav>
                                        <p:tav tm="100000">
                                          <p:val>
                                            <p:strVal val="#ppt_x"/>
                                          </p:val>
                                        </p:tav>
                                      </p:tavLst>
                                    </p:anim>
                                    <p:anim calcmode="lin" valueType="num">
                                      <p:cBhvr additive="base">
                                        <p:cTn id="47" dur="5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
                                        </p:tgtEl>
                                        <p:attrNameLst>
                                          <p:attrName>style.visibility</p:attrName>
                                        </p:attrNameLst>
                                      </p:cBhvr>
                                      <p:to>
                                        <p:strVal val="visible"/>
                                      </p:to>
                                    </p:set>
                                    <p:anim calcmode="lin" valueType="num">
                                      <p:cBhvr additive="base">
                                        <p:cTn id="74" dur="500" fill="hold"/>
                                        <p:tgtEl>
                                          <p:spTgt spid="2"/>
                                        </p:tgtEl>
                                        <p:attrNameLst>
                                          <p:attrName>ppt_x</p:attrName>
                                        </p:attrNameLst>
                                      </p:cBhvr>
                                      <p:tavLst>
                                        <p:tav tm="0">
                                          <p:val>
                                            <p:strVal val="#ppt_x"/>
                                          </p:val>
                                        </p:tav>
                                        <p:tav tm="100000">
                                          <p:val>
                                            <p:strVal val="#ppt_x"/>
                                          </p:val>
                                        </p:tav>
                                      </p:tavLst>
                                    </p:anim>
                                    <p:anim calcmode="lin" valueType="num">
                                      <p:cBhvr additive="base">
                                        <p:cTn id="75" dur="500" fill="hold"/>
                                        <p:tgtEl>
                                          <p:spTgt spid="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ppt_x"/>
                                          </p:val>
                                        </p:tav>
                                        <p:tav tm="100000">
                                          <p:val>
                                            <p:strVal val="#ppt_x"/>
                                          </p:val>
                                        </p:tav>
                                      </p:tavLst>
                                    </p:anim>
                                    <p:anim calcmode="lin" valueType="num">
                                      <p:cBhvr additive="base">
                                        <p:cTn id="79" dur="500" fill="hold"/>
                                        <p:tgtEl>
                                          <p:spTgt spid="3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 calcmode="lin" valueType="num">
                                      <p:cBhvr additive="base">
                                        <p:cTn id="82" dur="500" fill="hold"/>
                                        <p:tgtEl>
                                          <p:spTgt spid="39"/>
                                        </p:tgtEl>
                                        <p:attrNameLst>
                                          <p:attrName>ppt_x</p:attrName>
                                        </p:attrNameLst>
                                      </p:cBhvr>
                                      <p:tavLst>
                                        <p:tav tm="0">
                                          <p:val>
                                            <p:strVal val="#ppt_x"/>
                                          </p:val>
                                        </p:tav>
                                        <p:tav tm="100000">
                                          <p:val>
                                            <p:strVal val="#ppt_x"/>
                                          </p:val>
                                        </p:tav>
                                      </p:tavLst>
                                    </p:anim>
                                    <p:anim calcmode="lin" valueType="num">
                                      <p:cBhvr additive="base">
                                        <p:cTn id="83" dur="500" fill="hold"/>
                                        <p:tgtEl>
                                          <p:spTgt spid="3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40"/>
                                        </p:tgtEl>
                                        <p:attrNameLst>
                                          <p:attrName>style.visibility</p:attrName>
                                        </p:attrNameLst>
                                      </p:cBhvr>
                                      <p:to>
                                        <p:strVal val="visible"/>
                                      </p:to>
                                    </p:set>
                                    <p:anim calcmode="lin" valueType="num">
                                      <p:cBhvr additive="base">
                                        <p:cTn id="86" dur="500" fill="hold"/>
                                        <p:tgtEl>
                                          <p:spTgt spid="40"/>
                                        </p:tgtEl>
                                        <p:attrNameLst>
                                          <p:attrName>ppt_x</p:attrName>
                                        </p:attrNameLst>
                                      </p:cBhvr>
                                      <p:tavLst>
                                        <p:tav tm="0">
                                          <p:val>
                                            <p:strVal val="#ppt_x"/>
                                          </p:val>
                                        </p:tav>
                                        <p:tav tm="100000">
                                          <p:val>
                                            <p:strVal val="#ppt_x"/>
                                          </p:val>
                                        </p:tav>
                                      </p:tavLst>
                                    </p:anim>
                                    <p:anim calcmode="lin" valueType="num">
                                      <p:cBhvr additive="base">
                                        <p:cTn id="87"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ppt_x"/>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additive="base">
                                        <p:cTn id="96" dur="500" fill="hold"/>
                                        <p:tgtEl>
                                          <p:spTgt spid="34"/>
                                        </p:tgtEl>
                                        <p:attrNameLst>
                                          <p:attrName>ppt_x</p:attrName>
                                        </p:attrNameLst>
                                      </p:cBhvr>
                                      <p:tavLst>
                                        <p:tav tm="0">
                                          <p:val>
                                            <p:strVal val="#ppt_x"/>
                                          </p:val>
                                        </p:tav>
                                        <p:tav tm="100000">
                                          <p:val>
                                            <p:strVal val="#ppt_x"/>
                                          </p:val>
                                        </p:tav>
                                      </p:tavLst>
                                    </p:anim>
                                    <p:anim calcmode="lin" valueType="num">
                                      <p:cBhvr additive="base">
                                        <p:cTn id="97" dur="500" fill="hold"/>
                                        <p:tgtEl>
                                          <p:spTgt spid="34"/>
                                        </p:tgtEl>
                                        <p:attrNameLst>
                                          <p:attrName>ppt_y</p:attrName>
                                        </p:attrNameLst>
                                      </p:cBhvr>
                                      <p:tavLst>
                                        <p:tav tm="0">
                                          <p:val>
                                            <p:strVal val="1+#ppt_h/2"/>
                                          </p:val>
                                        </p:tav>
                                        <p:tav tm="100000">
                                          <p:val>
                                            <p:strVal val="#ppt_y"/>
                                          </p:val>
                                        </p:tav>
                                      </p:tavLst>
                                    </p:anim>
                                  </p:childTnLst>
                                </p:cTn>
                              </p:par>
                            </p:childTnLst>
                          </p:cTn>
                        </p:par>
                        <p:par>
                          <p:cTn id="98" fill="hold">
                            <p:stCondLst>
                              <p:cond delay="500"/>
                            </p:stCondLst>
                            <p:childTnLst>
                              <p:par>
                                <p:cTn id="99" presetID="42" presetClass="entr" presetSubtype="0"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fade">
                                      <p:cBhvr>
                                        <p:cTn id="101" dur="1000"/>
                                        <p:tgtEl>
                                          <p:spTgt spid="41"/>
                                        </p:tgtEl>
                                      </p:cBhvr>
                                    </p:animEffect>
                                    <p:anim calcmode="lin" valueType="num">
                                      <p:cBhvr>
                                        <p:cTn id="102" dur="1000" fill="hold"/>
                                        <p:tgtEl>
                                          <p:spTgt spid="41"/>
                                        </p:tgtEl>
                                        <p:attrNameLst>
                                          <p:attrName>ppt_x</p:attrName>
                                        </p:attrNameLst>
                                      </p:cBhvr>
                                      <p:tavLst>
                                        <p:tav tm="0">
                                          <p:val>
                                            <p:strVal val="#ppt_x"/>
                                          </p:val>
                                        </p:tav>
                                        <p:tav tm="100000">
                                          <p:val>
                                            <p:strVal val="#ppt_x"/>
                                          </p:val>
                                        </p:tav>
                                      </p:tavLst>
                                    </p:anim>
                                    <p:anim calcmode="lin" valueType="num">
                                      <p:cBhvr>
                                        <p:cTn id="10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
                                        </p:tgtEl>
                                        <p:attrNameLst>
                                          <p:attrName>style.visibility</p:attrName>
                                        </p:attrNameLst>
                                      </p:cBhvr>
                                      <p:to>
                                        <p:strVal val="visible"/>
                                      </p:to>
                                    </p:set>
                                    <p:animEffect transition="in" filter="fade">
                                      <p:cBhvr>
                                        <p:cTn id="108" dur="500"/>
                                        <p:tgtEl>
                                          <p:spTgt spid="3"/>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9"/>
                                        </p:tgtEl>
                                        <p:attrNameLst>
                                          <p:attrName>style.visibility</p:attrName>
                                        </p:attrNameLst>
                                      </p:cBhvr>
                                      <p:to>
                                        <p:strVal val="visible"/>
                                      </p:to>
                                    </p:set>
                                    <p:animEffect transition="in" filter="fade">
                                      <p:cBhvr>
                                        <p:cTn id="113" dur="500"/>
                                        <p:tgtEl>
                                          <p:spTgt spid="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fade">
                                      <p:cBhvr>
                                        <p:cTn id="116" dur="500"/>
                                        <p:tgtEl>
                                          <p:spTgt spid="37"/>
                                        </p:tgtEl>
                                      </p:cBhvr>
                                    </p:animEffect>
                                  </p:childTnLst>
                                </p:cTn>
                              </p:par>
                            </p:childTnLst>
                          </p:cTn>
                        </p:par>
                        <p:par>
                          <p:cTn id="117" fill="hold">
                            <p:stCondLst>
                              <p:cond delay="500"/>
                            </p:stCondLst>
                            <p:childTnLst>
                              <p:par>
                                <p:cTn id="118" presetID="10" presetClass="entr" presetSubtype="0" fill="hold" nodeType="afterEffect">
                                  <p:stCondLst>
                                    <p:cond delay="0"/>
                                  </p:stCondLst>
                                  <p:childTnLst>
                                    <p:set>
                                      <p:cBhvr>
                                        <p:cTn id="119" dur="1" fill="hold">
                                          <p:stCondLst>
                                            <p:cond delay="0"/>
                                          </p:stCondLst>
                                        </p:cTn>
                                        <p:tgtEl>
                                          <p:spTgt spid="35"/>
                                        </p:tgtEl>
                                        <p:attrNameLst>
                                          <p:attrName>style.visibility</p:attrName>
                                        </p:attrNameLst>
                                      </p:cBhvr>
                                      <p:to>
                                        <p:strVal val="visible"/>
                                      </p:to>
                                    </p:set>
                                    <p:animEffect transition="in" filter="fade">
                                      <p:cBhvr>
                                        <p:cTn id="120" dur="500"/>
                                        <p:tgtEl>
                                          <p:spTgt spid="35"/>
                                        </p:tgtEl>
                                      </p:cBhvr>
                                    </p:animEffect>
                                  </p:childTnLst>
                                </p:cTn>
                              </p:par>
                            </p:childTnLst>
                          </p:cTn>
                        </p:par>
                        <p:par>
                          <p:cTn id="121" fill="hold">
                            <p:stCondLst>
                              <p:cond delay="1000"/>
                            </p:stCondLst>
                            <p:childTnLst>
                              <p:par>
                                <p:cTn id="122" presetID="10" presetClass="entr" presetSubtype="0" fill="hold"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fade">
                                      <p:cBhvr>
                                        <p:cTn id="124" dur="500"/>
                                        <p:tgtEl>
                                          <p:spTgt spid="36"/>
                                        </p:tgtEl>
                                      </p:cBhvr>
                                    </p:animEffect>
                                  </p:childTnLst>
                                </p:cTn>
                              </p:par>
                            </p:childTnLst>
                          </p:cTn>
                        </p:par>
                        <p:par>
                          <p:cTn id="125" fill="hold">
                            <p:stCondLst>
                              <p:cond delay="1500"/>
                            </p:stCondLst>
                            <p:childTnLst>
                              <p:par>
                                <p:cTn id="126" presetID="42" presetClass="entr" presetSubtype="0" fill="hold" grpId="0" nodeType="afterEffect">
                                  <p:stCondLst>
                                    <p:cond delay="0"/>
                                  </p:stCondLst>
                                  <p:childTnLst>
                                    <p:set>
                                      <p:cBhvr>
                                        <p:cTn id="127" dur="1" fill="hold">
                                          <p:stCondLst>
                                            <p:cond delay="0"/>
                                          </p:stCondLst>
                                        </p:cTn>
                                        <p:tgtEl>
                                          <p:spTgt spid="42"/>
                                        </p:tgtEl>
                                        <p:attrNameLst>
                                          <p:attrName>style.visibility</p:attrName>
                                        </p:attrNameLst>
                                      </p:cBhvr>
                                      <p:to>
                                        <p:strVal val="visible"/>
                                      </p:to>
                                    </p:set>
                                    <p:animEffect transition="in" filter="fade">
                                      <p:cBhvr>
                                        <p:cTn id="128" dur="1000"/>
                                        <p:tgtEl>
                                          <p:spTgt spid="42"/>
                                        </p:tgtEl>
                                      </p:cBhvr>
                                    </p:animEffect>
                                    <p:anim calcmode="lin" valueType="num">
                                      <p:cBhvr>
                                        <p:cTn id="129" dur="1000" fill="hold"/>
                                        <p:tgtEl>
                                          <p:spTgt spid="42"/>
                                        </p:tgtEl>
                                        <p:attrNameLst>
                                          <p:attrName>ppt_x</p:attrName>
                                        </p:attrNameLst>
                                      </p:cBhvr>
                                      <p:tavLst>
                                        <p:tav tm="0">
                                          <p:val>
                                            <p:strVal val="#ppt_x"/>
                                          </p:val>
                                        </p:tav>
                                        <p:tav tm="100000">
                                          <p:val>
                                            <p:strVal val="#ppt_x"/>
                                          </p:val>
                                        </p:tav>
                                      </p:tavLst>
                                    </p:anim>
                                    <p:anim calcmode="lin" valueType="num">
                                      <p:cBhvr>
                                        <p:cTn id="13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nodeType="clickEffect">
                                  <p:stCondLst>
                                    <p:cond delay="0"/>
                                  </p:stCondLst>
                                  <p:childTnLst>
                                    <p:set>
                                      <p:cBhvr>
                                        <p:cTn id="134" dur="1" fill="hold">
                                          <p:stCondLst>
                                            <p:cond delay="0"/>
                                          </p:stCondLst>
                                        </p:cTn>
                                        <p:tgtEl>
                                          <p:spTgt spid="4"/>
                                        </p:tgtEl>
                                        <p:attrNameLst>
                                          <p:attrName>style.visibility</p:attrName>
                                        </p:attrNameLst>
                                      </p:cBhvr>
                                      <p:to>
                                        <p:strVal val="visible"/>
                                      </p:to>
                                    </p:set>
                                    <p:animEffect transition="in" filter="fade">
                                      <p:cBhvr>
                                        <p:cTn id="135" dur="1000"/>
                                        <p:tgtEl>
                                          <p:spTgt spid="4"/>
                                        </p:tgtEl>
                                      </p:cBhvr>
                                    </p:animEffect>
                                    <p:anim calcmode="lin" valueType="num">
                                      <p:cBhvr>
                                        <p:cTn id="136" dur="1000" fill="hold"/>
                                        <p:tgtEl>
                                          <p:spTgt spid="4"/>
                                        </p:tgtEl>
                                        <p:attrNameLst>
                                          <p:attrName>ppt_x</p:attrName>
                                        </p:attrNameLst>
                                      </p:cBhvr>
                                      <p:tavLst>
                                        <p:tav tm="0">
                                          <p:val>
                                            <p:strVal val="#ppt_x"/>
                                          </p:val>
                                        </p:tav>
                                        <p:tav tm="100000">
                                          <p:val>
                                            <p:strVal val="#ppt_x"/>
                                          </p:val>
                                        </p:tav>
                                      </p:tavLst>
                                    </p:anim>
                                    <p:anim calcmode="lin" valueType="num">
                                      <p:cBhvr>
                                        <p:cTn id="137" dur="1000" fill="hold"/>
                                        <p:tgtEl>
                                          <p:spTgt spid="4"/>
                                        </p:tgtEl>
                                        <p:attrNameLst>
                                          <p:attrName>ppt_y</p:attrName>
                                        </p:attrNameLst>
                                      </p:cBhvr>
                                      <p:tavLst>
                                        <p:tav tm="0">
                                          <p:val>
                                            <p:strVal val="#ppt_y+.1"/>
                                          </p:val>
                                        </p:tav>
                                        <p:tav tm="100000">
                                          <p:val>
                                            <p:strVal val="#ppt_y"/>
                                          </p:val>
                                        </p:tav>
                                      </p:tavLst>
                                    </p:anim>
                                  </p:childTnLst>
                                </p:cTn>
                              </p:par>
                            </p:childTnLst>
                          </p:cTn>
                        </p:par>
                        <p:par>
                          <p:cTn id="138" fill="hold">
                            <p:stCondLst>
                              <p:cond delay="1000"/>
                            </p:stCondLst>
                            <p:childTnLst>
                              <p:par>
                                <p:cTn id="139" presetID="42" presetClass="entr" presetSubtype="0" fill="hold" grpId="0" nodeType="afterEffect">
                                  <p:stCondLst>
                                    <p:cond delay="0"/>
                                  </p:stCondLst>
                                  <p:childTnLst>
                                    <p:set>
                                      <p:cBhvr>
                                        <p:cTn id="140" dur="1" fill="hold">
                                          <p:stCondLst>
                                            <p:cond delay="0"/>
                                          </p:stCondLst>
                                        </p:cTn>
                                        <p:tgtEl>
                                          <p:spTgt spid="8"/>
                                        </p:tgtEl>
                                        <p:attrNameLst>
                                          <p:attrName>style.visibility</p:attrName>
                                        </p:attrNameLst>
                                      </p:cBhvr>
                                      <p:to>
                                        <p:strVal val="visible"/>
                                      </p:to>
                                    </p:set>
                                    <p:animEffect transition="in" filter="fade">
                                      <p:cBhvr>
                                        <p:cTn id="141" dur="1000"/>
                                        <p:tgtEl>
                                          <p:spTgt spid="8"/>
                                        </p:tgtEl>
                                      </p:cBhvr>
                                    </p:animEffect>
                                    <p:anim calcmode="lin" valueType="num">
                                      <p:cBhvr>
                                        <p:cTn id="142" dur="1000" fill="hold"/>
                                        <p:tgtEl>
                                          <p:spTgt spid="8"/>
                                        </p:tgtEl>
                                        <p:attrNameLst>
                                          <p:attrName>ppt_x</p:attrName>
                                        </p:attrNameLst>
                                      </p:cBhvr>
                                      <p:tavLst>
                                        <p:tav tm="0">
                                          <p:val>
                                            <p:strVal val="#ppt_x"/>
                                          </p:val>
                                        </p:tav>
                                        <p:tav tm="100000">
                                          <p:val>
                                            <p:strVal val="#ppt_x"/>
                                          </p:val>
                                        </p:tav>
                                      </p:tavLst>
                                    </p:anim>
                                    <p:anim calcmode="lin" valueType="num">
                                      <p:cBhvr>
                                        <p:cTn id="1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2" grpId="0"/>
      <p:bldP spid="33" grpId="0" animBg="1"/>
      <p:bldP spid="34" grpId="0"/>
      <p:bldP spid="3" grpId="0" animBg="1"/>
      <p:bldP spid="9" grpId="0" animBg="1"/>
      <p:bldP spid="37" grpId="0" animBg="1"/>
      <p:bldP spid="38" grpId="0"/>
      <p:bldP spid="2" grpId="0"/>
      <p:bldP spid="32" grpId="0"/>
      <p:bldP spid="39" grpId="0"/>
      <p:bldP spid="40" grpId="0"/>
      <p:bldP spid="10" grpId="0"/>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gray">
          <a:xfrm>
            <a:off x="120770" y="-27129"/>
            <a:ext cx="7573992" cy="2195610"/>
          </a:xfrm>
          <a:prstGeom prst="rect">
            <a:avLst/>
          </a:prstGeom>
          <a:solidFill>
            <a:srgbClr val="FFFFFF"/>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bodyPr>
          <a:lstStyle/>
          <a:p>
            <a:pPr algn="just"/>
            <a:r>
              <a:rPr lang="ru-RU" sz="2000" i="1" kern="0" dirty="0" smtClean="0">
                <a:solidFill>
                  <a:schemeClr val="accent1">
                    <a:lumMod val="25000"/>
                  </a:schemeClr>
                </a:solidFill>
                <a:latin typeface="+mj-lt"/>
                <a:ea typeface="+mj-ea"/>
                <a:cs typeface="+mj-cs"/>
              </a:rPr>
              <a:t>В чемпионате по гимнастике участвуют 20 спортсменок: 8 из России, 7 из США, остальные − из Китая. Порядок, в котором выступают гимнастки, определяется жребием. Найдите вероятность того, что спортсменка, выступающая первой, окажется из Китая.</a:t>
            </a:r>
          </a:p>
        </p:txBody>
      </p:sp>
      <mc:AlternateContent xmlns:mc="http://schemas.openxmlformats.org/markup-compatibility/2006" xmlns:a14="http://schemas.microsoft.com/office/drawing/2010/main">
        <mc:Choice Requires="a14">
          <p:sp>
            <p:nvSpPr>
              <p:cNvPr id="10" name="TextBox 9"/>
              <p:cNvSpPr txBox="1"/>
              <p:nvPr/>
            </p:nvSpPr>
            <p:spPr>
              <a:xfrm>
                <a:off x="237227" y="2582848"/>
                <a:ext cx="8669546" cy="3235501"/>
              </a:xfrm>
              <a:prstGeom prst="rect">
                <a:avLst/>
              </a:prstGeom>
              <a:solidFill>
                <a:srgbClr val="FFFFFF">
                  <a:alpha val="72000"/>
                </a:srgbClr>
              </a:solidFill>
              <a:ln w="19050">
                <a:solidFill>
                  <a:schemeClr val="accent3">
                    <a:lumMod val="65000"/>
                  </a:schemeClr>
                </a:solidFill>
              </a:ln>
            </p:spPr>
            <p:txBody>
              <a:bodyPr wrap="square" rtlCol="0">
                <a:spAutoFit/>
              </a:bodyPr>
              <a:lstStyle/>
              <a:p>
                <a:pPr>
                  <a:lnSpc>
                    <a:spcPct val="150000"/>
                  </a:lnSpc>
                </a:pPr>
                <a:r>
                  <a:rPr lang="ru-RU" sz="2400" i="1" u="sng" dirty="0" smtClean="0">
                    <a:latin typeface="+mn-lt"/>
                  </a:rPr>
                  <a:t>Решение.</a:t>
                </a:r>
                <a:r>
                  <a:rPr lang="ru-RU" sz="2400" i="1" dirty="0" smtClean="0">
                    <a:latin typeface="+mn-lt"/>
                  </a:rPr>
                  <a:t> </a:t>
                </a:r>
              </a:p>
              <a:p>
                <a:pPr>
                  <a:lnSpc>
                    <a:spcPct val="150000"/>
                  </a:lnSpc>
                </a:pPr>
                <a:r>
                  <a:rPr lang="ru-RU" sz="2400" i="1" dirty="0" smtClean="0">
                    <a:latin typeface="+mn-lt"/>
                  </a:rPr>
                  <a:t>Всего участвует 20 спортсменок, </a:t>
                </a:r>
              </a:p>
              <a:p>
                <a:pPr>
                  <a:lnSpc>
                    <a:spcPct val="150000"/>
                  </a:lnSpc>
                </a:pPr>
                <a:r>
                  <a:rPr lang="ru-RU" sz="2400" i="1" dirty="0" smtClean="0">
                    <a:latin typeface="+mn-lt"/>
                  </a:rPr>
                  <a:t>из которых  20 – 8 – 7 = 5  спортсменок из Китая. </a:t>
                </a:r>
              </a:p>
              <a:p>
                <a:pPr>
                  <a:lnSpc>
                    <a:spcPct val="150000"/>
                  </a:lnSpc>
                </a:pPr>
                <a:r>
                  <a:rPr lang="ru-RU" sz="2400" i="1" dirty="0" smtClean="0">
                    <a:latin typeface="+mn-lt"/>
                  </a:rPr>
                  <a:t>Вероятность того, что спортсменка, выступающая первой, окажется из Китая, равна </a:t>
                </a:r>
                <a14:m>
                  <m:oMath xmlns:m="http://schemas.openxmlformats.org/officeDocument/2006/math">
                    <m:f>
                      <m:fPr>
                        <m:ctrlPr>
                          <a:rPr lang="ru-RU" sz="2800" i="1">
                            <a:latin typeface="Cambria Math"/>
                          </a:rPr>
                        </m:ctrlPr>
                      </m:fPr>
                      <m:num>
                        <m:r>
                          <a:rPr lang="ru-RU" sz="2800" b="0" i="1" smtClean="0">
                            <a:latin typeface="Cambria Math"/>
                          </a:rPr>
                          <m:t>5</m:t>
                        </m:r>
                      </m:num>
                      <m:den>
                        <m:r>
                          <a:rPr lang="ru-RU" sz="2800" b="0" i="1" smtClean="0">
                            <a:latin typeface="Cambria Math"/>
                          </a:rPr>
                          <m:t>20</m:t>
                        </m:r>
                      </m:den>
                    </m:f>
                    <m:r>
                      <a:rPr lang="en-US" sz="2800" i="1">
                        <a:latin typeface="Cambria Math"/>
                      </a:rPr>
                      <m:t>=</m:t>
                    </m:r>
                    <m:f>
                      <m:fPr>
                        <m:ctrlPr>
                          <a:rPr lang="en-US" sz="2800" i="1">
                            <a:latin typeface="Cambria Math"/>
                          </a:rPr>
                        </m:ctrlPr>
                      </m:fPr>
                      <m:num>
                        <m:r>
                          <a:rPr lang="en-US" sz="2800" i="1">
                            <a:latin typeface="Cambria Math"/>
                          </a:rPr>
                          <m:t>1</m:t>
                        </m:r>
                      </m:num>
                      <m:den>
                        <m:r>
                          <a:rPr lang="ru-RU" sz="2800" b="0" i="1" smtClean="0">
                            <a:latin typeface="Cambria Math"/>
                          </a:rPr>
                          <m:t>4</m:t>
                        </m:r>
                      </m:den>
                    </m:f>
                    <m:r>
                      <a:rPr lang="en-US" sz="2800" i="1">
                        <a:latin typeface="Cambria Math"/>
                      </a:rPr>
                      <m:t>=0,2</m:t>
                    </m:r>
                    <m:r>
                      <a:rPr lang="ru-RU" sz="2800" b="0" i="1" smtClean="0">
                        <a:latin typeface="Cambria Math"/>
                      </a:rPr>
                      <m:t>5</m:t>
                    </m:r>
                  </m:oMath>
                </a14:m>
                <a:endParaRPr lang="ru-RU"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237227" y="2582848"/>
                <a:ext cx="8669546" cy="3235501"/>
              </a:xfrm>
              <a:prstGeom prst="rect">
                <a:avLst/>
              </a:prstGeom>
              <a:blipFill rotWithShape="1">
                <a:blip r:embed="rId2"/>
                <a:stretch>
                  <a:fillRect l="-1053" r="-211"/>
                </a:stretch>
              </a:blipFill>
              <a:ln w="19050">
                <a:solidFill>
                  <a:schemeClr val="accent3">
                    <a:lumMod val="65000"/>
                  </a:schemeClr>
                </a:solidFill>
              </a:ln>
            </p:spPr>
            <p:txBody>
              <a:bodyPr/>
              <a:lstStyle/>
              <a:p>
                <a:r>
                  <a:rPr lang="ru-RU">
                    <a:noFill/>
                  </a:rPr>
                  <a:t> </a:t>
                </a:r>
              </a:p>
            </p:txBody>
          </p:sp>
        </mc:Fallback>
      </mc:AlternateContent>
      <p:sp>
        <p:nvSpPr>
          <p:cNvPr id="29" name="Прямоугольник 28"/>
          <p:cNvSpPr/>
          <p:nvPr/>
        </p:nvSpPr>
        <p:spPr>
          <a:xfrm>
            <a:off x="3287033" y="5967272"/>
            <a:ext cx="2569934" cy="523220"/>
          </a:xfrm>
          <a:prstGeom prst="rect">
            <a:avLst/>
          </a:prstGeom>
        </p:spPr>
        <p:txBody>
          <a:bodyPr wrap="none">
            <a:spAutoFit/>
          </a:bodyPr>
          <a:lstStyle/>
          <a:p>
            <a:pPr algn="ctr"/>
            <a:r>
              <a:rPr lang="ru-RU" sz="2800" i="1" dirty="0" smtClean="0">
                <a:solidFill>
                  <a:srgbClr val="C00000"/>
                </a:solidFill>
                <a:latin typeface="+mn-lt"/>
              </a:rPr>
              <a:t>Ответ: 0,25.</a:t>
            </a:r>
          </a:p>
        </p:txBody>
      </p:sp>
      <p:sp>
        <p:nvSpPr>
          <p:cNvPr id="18" name="Rectangle 2"/>
          <p:cNvSpPr txBox="1">
            <a:spLocks noChangeArrowheads="1"/>
          </p:cNvSpPr>
          <p:nvPr/>
        </p:nvSpPr>
        <p:spPr bwMode="auto">
          <a:xfrm>
            <a:off x="7694762" y="388188"/>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282855</a:t>
            </a:r>
            <a:endParaRPr lang="ru-RU" sz="2400" dirty="0" smtClean="0"/>
          </a:p>
        </p:txBody>
      </p:sp>
      <p:pic>
        <p:nvPicPr>
          <p:cNvPr id="6" name="Picture 3" descr="C:\Documents and Settings\Администратор\Рабочий стол\Безимени-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0" y="1499873"/>
            <a:ext cx="2952750"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ppt_x"/>
                                          </p:val>
                                        </p:tav>
                                        <p:tav tm="100000">
                                          <p:val>
                                            <p:strVal val="#ppt_x"/>
                                          </p:val>
                                        </p:tav>
                                      </p:tavLst>
                                    </p:anim>
                                    <p:anim calcmode="lin" valueType="num">
                                      <p:cBhvr additive="base">
                                        <p:cTn id="3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gray">
          <a:xfrm>
            <a:off x="251520" y="129396"/>
            <a:ext cx="7046427" cy="1328468"/>
          </a:xfrm>
          <a:prstGeom prst="rect">
            <a:avLst/>
          </a:prstGeom>
          <a:solidFill>
            <a:srgbClr val="FFFFFF"/>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bodyPr>
          <a:lstStyle/>
          <a:p>
            <a:pPr algn="just"/>
            <a:r>
              <a:rPr lang="ru-RU" sz="2000" i="1" kern="0" dirty="0" smtClean="0">
                <a:solidFill>
                  <a:schemeClr val="accent1">
                    <a:lumMod val="25000"/>
                  </a:schemeClr>
                </a:solidFill>
                <a:latin typeface="+mj-lt"/>
                <a:ea typeface="+mj-ea"/>
                <a:cs typeface="+mj-cs"/>
              </a:rPr>
              <a:t>В среднем из 1000 садовых насосов, поступивших в продажу, 5 подтекают. Найдите вероятность того, что один случайно выбранный для контроля насос не подтекает.</a:t>
            </a:r>
          </a:p>
        </p:txBody>
      </p:sp>
      <mc:AlternateContent xmlns:mc="http://schemas.openxmlformats.org/markup-compatibility/2006" xmlns:a14="http://schemas.microsoft.com/office/drawing/2010/main">
        <mc:Choice Requires="a14">
          <p:sp>
            <p:nvSpPr>
              <p:cNvPr id="10" name="TextBox 9"/>
              <p:cNvSpPr txBox="1"/>
              <p:nvPr/>
            </p:nvSpPr>
            <p:spPr>
              <a:xfrm>
                <a:off x="466450" y="2142446"/>
                <a:ext cx="8211099" cy="3438570"/>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300" i="1" u="sng" dirty="0" smtClean="0">
                    <a:latin typeface="+mn-lt"/>
                  </a:rPr>
                  <a:t>Решение: </a:t>
                </a:r>
              </a:p>
              <a:p>
                <a:pPr>
                  <a:lnSpc>
                    <a:spcPct val="150000"/>
                  </a:lnSpc>
                </a:pPr>
                <a:r>
                  <a:rPr lang="ru-RU" sz="2300" i="1" dirty="0" smtClean="0">
                    <a:latin typeface="+mn-lt"/>
                  </a:rPr>
                  <a:t>1000 – 5 = 995 – насосов не подтекают. </a:t>
                </a:r>
              </a:p>
              <a:p>
                <a:pPr>
                  <a:lnSpc>
                    <a:spcPct val="150000"/>
                  </a:lnSpc>
                </a:pPr>
                <a:r>
                  <a:rPr lang="ru-RU" sz="2300" i="1" dirty="0" smtClean="0">
                    <a:latin typeface="+mn-lt"/>
                  </a:rPr>
                  <a:t>Вероятность того, что один случайно выбранный для контроля насос не подтекает, равна  </a:t>
                </a:r>
              </a:p>
              <a:p>
                <a:pPr algn="ctr">
                  <a:lnSpc>
                    <a:spcPct val="150000"/>
                  </a:lnSpc>
                </a:pPr>
                <a:r>
                  <a:rPr lang="ru-RU" sz="2400" dirty="0" smtClean="0"/>
                  <a:t> </a:t>
                </a:r>
                <a14:m>
                  <m:oMath xmlns:m="http://schemas.openxmlformats.org/officeDocument/2006/math">
                    <m:f>
                      <m:fPr>
                        <m:ctrlPr>
                          <a:rPr lang="ru-RU" sz="2800" i="1">
                            <a:latin typeface="Cambria Math"/>
                          </a:rPr>
                        </m:ctrlPr>
                      </m:fPr>
                      <m:num>
                        <m:r>
                          <a:rPr lang="ru-RU" sz="2800" b="0" i="1" smtClean="0">
                            <a:latin typeface="Cambria Math"/>
                          </a:rPr>
                          <m:t>995</m:t>
                        </m:r>
                      </m:num>
                      <m:den>
                        <m:r>
                          <a:rPr lang="en-US" sz="2800" i="1">
                            <a:latin typeface="Cambria Math"/>
                          </a:rPr>
                          <m:t>1</m:t>
                        </m:r>
                        <m:r>
                          <a:rPr lang="ru-RU" sz="2800" b="0" i="1" smtClean="0">
                            <a:latin typeface="Cambria Math"/>
                          </a:rPr>
                          <m:t>000</m:t>
                        </m:r>
                      </m:den>
                    </m:f>
                    <m:r>
                      <a:rPr lang="en-US" sz="2800" i="1">
                        <a:latin typeface="Cambria Math"/>
                      </a:rPr>
                      <m:t>=0,</m:t>
                    </m:r>
                    <m:r>
                      <a:rPr lang="ru-RU" sz="2800" b="0" i="1" smtClean="0">
                        <a:latin typeface="Cambria Math"/>
                      </a:rPr>
                      <m:t>995</m:t>
                    </m:r>
                  </m:oMath>
                </a14:m>
                <a:endParaRPr lang="ru-RU" sz="2800" dirty="0"/>
              </a:p>
              <a:p>
                <a:pPr algn="ctr">
                  <a:lnSpc>
                    <a:spcPct val="150000"/>
                  </a:lnSpc>
                </a:pPr>
                <a:endParaRPr lang="ru-RU" sz="2300" i="1" dirty="0" smtClean="0">
                  <a:latin typeface="+mn-l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6450" y="2142446"/>
                <a:ext cx="8211099" cy="3438570"/>
              </a:xfrm>
              <a:prstGeom prst="rect">
                <a:avLst/>
              </a:prstGeom>
              <a:blipFill rotWithShape="1">
                <a:blip r:embed="rId2"/>
                <a:stretch>
                  <a:fillRect l="-1038" t="-1232"/>
                </a:stretch>
              </a:blipFill>
              <a:ln w="19050">
                <a:solidFill>
                  <a:schemeClr val="accent3">
                    <a:lumMod val="65000"/>
                  </a:schemeClr>
                </a:solidFill>
              </a:ln>
            </p:spPr>
            <p:txBody>
              <a:bodyPr/>
              <a:lstStyle/>
              <a:p>
                <a:r>
                  <a:rPr lang="ru-RU">
                    <a:noFill/>
                  </a:rPr>
                  <a:t> </a:t>
                </a:r>
              </a:p>
            </p:txBody>
          </p:sp>
        </mc:Fallback>
      </mc:AlternateContent>
      <p:sp>
        <p:nvSpPr>
          <p:cNvPr id="29" name="Прямоугольник 28"/>
          <p:cNvSpPr/>
          <p:nvPr/>
        </p:nvSpPr>
        <p:spPr>
          <a:xfrm>
            <a:off x="3563550" y="5585836"/>
            <a:ext cx="2792752" cy="523220"/>
          </a:xfrm>
          <a:prstGeom prst="rect">
            <a:avLst/>
          </a:prstGeom>
        </p:spPr>
        <p:txBody>
          <a:bodyPr wrap="none">
            <a:spAutoFit/>
          </a:bodyPr>
          <a:lstStyle/>
          <a:p>
            <a:pPr algn="ctr"/>
            <a:r>
              <a:rPr lang="ru-RU" sz="2800" i="1" dirty="0" smtClean="0">
                <a:solidFill>
                  <a:srgbClr val="FF0000"/>
                </a:solidFill>
                <a:latin typeface="+mn-lt"/>
              </a:rPr>
              <a:t>Ответ: 0,995.</a:t>
            </a:r>
          </a:p>
        </p:txBody>
      </p:sp>
      <p:sp>
        <p:nvSpPr>
          <p:cNvPr id="21" name="Rectangle 2"/>
          <p:cNvSpPr txBox="1">
            <a:spLocks noChangeArrowheads="1"/>
          </p:cNvSpPr>
          <p:nvPr/>
        </p:nvSpPr>
        <p:spPr bwMode="auto">
          <a:xfrm>
            <a:off x="7694762" y="388188"/>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282856</a:t>
            </a:r>
            <a:endParaRPr lang="ru-RU"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371613" y="2118273"/>
                <a:ext cx="8400774" cy="3226653"/>
              </a:xfrm>
              <a:prstGeom prst="rect">
                <a:avLst/>
              </a:prstGeom>
              <a:solidFill>
                <a:srgbClr val="FFFFFF">
                  <a:alpha val="72000"/>
                </a:srgbClr>
              </a:solidFill>
              <a:ln w="19050">
                <a:solidFill>
                  <a:schemeClr val="accent3">
                    <a:lumMod val="65000"/>
                  </a:schemeClr>
                </a:solidFill>
              </a:ln>
            </p:spPr>
            <p:txBody>
              <a:bodyPr wrap="square" rtlCol="0">
                <a:spAutoFit/>
              </a:bodyPr>
              <a:lstStyle/>
              <a:p>
                <a:pPr>
                  <a:lnSpc>
                    <a:spcPct val="150000"/>
                  </a:lnSpc>
                </a:pPr>
                <a:r>
                  <a:rPr lang="ru-RU" sz="2400" i="1" u="sng" dirty="0" smtClean="0">
                    <a:latin typeface="+mn-lt"/>
                  </a:rPr>
                  <a:t>Решение:</a:t>
                </a:r>
                <a:r>
                  <a:rPr lang="ru-RU" sz="2400" i="1" dirty="0" smtClean="0">
                    <a:latin typeface="+mn-lt"/>
                  </a:rPr>
                  <a:t> </a:t>
                </a:r>
              </a:p>
              <a:p>
                <a:pPr>
                  <a:lnSpc>
                    <a:spcPct val="150000"/>
                  </a:lnSpc>
                </a:pPr>
                <a:r>
                  <a:rPr lang="ru-RU" sz="2400" i="1" dirty="0" smtClean="0">
                    <a:latin typeface="+mn-lt"/>
                  </a:rPr>
                  <a:t>100 + 8 = 108 – сумок всего (качественных и со скрытыми дефектами).</a:t>
                </a:r>
              </a:p>
              <a:p>
                <a:pPr>
                  <a:lnSpc>
                    <a:spcPct val="150000"/>
                  </a:lnSpc>
                </a:pPr>
                <a:r>
                  <a:rPr lang="ru-RU" sz="2400" i="1" dirty="0" smtClean="0">
                    <a:latin typeface="+mn-lt"/>
                  </a:rPr>
                  <a:t>Вероятность того, что купленная сумка окажется качественной, равна   </a:t>
                </a:r>
                <a14:m>
                  <m:oMath xmlns:m="http://schemas.openxmlformats.org/officeDocument/2006/math">
                    <m:f>
                      <m:fPr>
                        <m:ctrlPr>
                          <a:rPr lang="ru-RU" sz="2800" i="1">
                            <a:latin typeface="Cambria Math"/>
                          </a:rPr>
                        </m:ctrlPr>
                      </m:fPr>
                      <m:num>
                        <m:r>
                          <a:rPr lang="ru-RU" sz="2800" b="0" i="1" smtClean="0">
                            <a:latin typeface="Cambria Math"/>
                          </a:rPr>
                          <m:t>100</m:t>
                        </m:r>
                      </m:num>
                      <m:den>
                        <m:r>
                          <a:rPr lang="en-US" sz="2800" i="1">
                            <a:latin typeface="Cambria Math"/>
                          </a:rPr>
                          <m:t>1</m:t>
                        </m:r>
                        <m:r>
                          <a:rPr lang="ru-RU" sz="2800" b="0" i="1" smtClean="0">
                            <a:latin typeface="Cambria Math"/>
                          </a:rPr>
                          <m:t>08</m:t>
                        </m:r>
                      </m:den>
                    </m:f>
                  </m:oMath>
                </a14:m>
                <a:r>
                  <a:rPr lang="ru-RU" sz="2400" i="1" dirty="0" smtClean="0">
                    <a:latin typeface="+mn-lt"/>
                  </a:rPr>
                  <a:t>= 0,(925) ≈ 0,93.</a:t>
                </a:r>
              </a:p>
            </p:txBody>
          </p:sp>
        </mc:Choice>
        <mc:Fallback xmlns="">
          <p:sp>
            <p:nvSpPr>
              <p:cNvPr id="4" name="TextBox 3"/>
              <p:cNvSpPr txBox="1">
                <a:spLocks noRot="1" noChangeAspect="1" noMove="1" noResize="1" noEditPoints="1" noAdjustHandles="1" noChangeArrowheads="1" noChangeShapeType="1" noTextEdit="1"/>
              </p:cNvSpPr>
              <p:nvPr/>
            </p:nvSpPr>
            <p:spPr>
              <a:xfrm>
                <a:off x="371613" y="2118273"/>
                <a:ext cx="8400774" cy="3226653"/>
              </a:xfrm>
              <a:prstGeom prst="rect">
                <a:avLst/>
              </a:prstGeom>
              <a:blipFill rotWithShape="1">
                <a:blip r:embed="rId2"/>
                <a:stretch>
                  <a:fillRect l="-1086" r="-1303"/>
                </a:stretch>
              </a:blipFill>
              <a:ln w="19050">
                <a:solidFill>
                  <a:schemeClr val="accent3">
                    <a:lumMod val="65000"/>
                  </a:schemeClr>
                </a:solidFill>
              </a:ln>
            </p:spPr>
            <p:txBody>
              <a:bodyPr/>
              <a:lstStyle/>
              <a:p>
                <a:r>
                  <a:rPr lang="ru-RU">
                    <a:noFill/>
                  </a:rPr>
                  <a:t> </a:t>
                </a:r>
              </a:p>
            </p:txBody>
          </p:sp>
        </mc:Fallback>
      </mc:AlternateContent>
      <p:sp>
        <p:nvSpPr>
          <p:cNvPr id="6" name="Rectangle 2"/>
          <p:cNvSpPr txBox="1">
            <a:spLocks noChangeArrowheads="1"/>
          </p:cNvSpPr>
          <p:nvPr/>
        </p:nvSpPr>
        <p:spPr bwMode="gray">
          <a:xfrm>
            <a:off x="182509" y="207033"/>
            <a:ext cx="7348352" cy="1250831"/>
          </a:xfrm>
          <a:prstGeom prst="rect">
            <a:avLst/>
          </a:prstGeom>
          <a:solidFill>
            <a:srgbClr val="FFFFFF"/>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bodyPr>
          <a:lstStyle/>
          <a:p>
            <a:pPr algn="just"/>
            <a:r>
              <a:rPr lang="ru-RU" i="1" kern="0" dirty="0" smtClean="0">
                <a:solidFill>
                  <a:schemeClr val="accent1">
                    <a:lumMod val="25000"/>
                  </a:schemeClr>
                </a:solidFill>
                <a:latin typeface="+mj-lt"/>
                <a:ea typeface="+mj-ea"/>
                <a:cs typeface="+mj-cs"/>
              </a:rPr>
              <a:t>Фабрика выпускает сумки. В среднем на 100 качественных сумок приходится восемь сумок со скрытыми дефектами. Найдите вероятность того, что купленная сумка окажется качественной. Результат округлите до сотых.</a:t>
            </a:r>
          </a:p>
        </p:txBody>
      </p:sp>
      <p:sp>
        <p:nvSpPr>
          <p:cNvPr id="39" name="Прямоугольник 38"/>
          <p:cNvSpPr/>
          <p:nvPr/>
        </p:nvSpPr>
        <p:spPr>
          <a:xfrm>
            <a:off x="3287033" y="5577209"/>
            <a:ext cx="2569934" cy="523220"/>
          </a:xfrm>
          <a:prstGeom prst="rect">
            <a:avLst/>
          </a:prstGeom>
        </p:spPr>
        <p:txBody>
          <a:bodyPr wrap="none">
            <a:spAutoFit/>
          </a:bodyPr>
          <a:lstStyle/>
          <a:p>
            <a:pPr algn="ctr"/>
            <a:r>
              <a:rPr lang="ru-RU" sz="2800" i="1" dirty="0" smtClean="0">
                <a:solidFill>
                  <a:srgbClr val="FF0000"/>
                </a:solidFill>
                <a:latin typeface="+mn-lt"/>
              </a:rPr>
              <a:t>Ответ: 0,93.</a:t>
            </a:r>
          </a:p>
        </p:txBody>
      </p:sp>
      <p:sp>
        <p:nvSpPr>
          <p:cNvPr id="18" name="Rectangle 2"/>
          <p:cNvSpPr txBox="1">
            <a:spLocks noChangeArrowheads="1"/>
          </p:cNvSpPr>
          <p:nvPr/>
        </p:nvSpPr>
        <p:spPr bwMode="auto">
          <a:xfrm>
            <a:off x="7694762" y="388188"/>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282857</a:t>
            </a:r>
            <a:endParaRPr lang="ru-RU" sz="2400" dirty="0" smtClean="0"/>
          </a:p>
        </p:txBody>
      </p:sp>
      <p:pic>
        <p:nvPicPr>
          <p:cNvPr id="7" name="Picture 4" descr="C:\Documents and Settings\Администратор\Рабочий стол\сс.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0861" y="5217041"/>
            <a:ext cx="1409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Documents and Settings\Администратор\Рабочий стол\сс.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751178">
            <a:off x="6989911" y="5133969"/>
            <a:ext cx="1409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Documents and Settings\Администратор\Рабочий стол\сс.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30518">
            <a:off x="7362687" y="4270744"/>
            <a:ext cx="1409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C:\Documents and Settings\Администратор\Рабочий стол\сс.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501" y="5217041"/>
            <a:ext cx="1409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Облако 1"/>
          <p:cNvSpPr/>
          <p:nvPr/>
        </p:nvSpPr>
        <p:spPr>
          <a:xfrm>
            <a:off x="6464595" y="6100429"/>
            <a:ext cx="180754" cy="21531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блако 11"/>
          <p:cNvSpPr/>
          <p:nvPr/>
        </p:nvSpPr>
        <p:spPr>
          <a:xfrm>
            <a:off x="6945327" y="5963090"/>
            <a:ext cx="180754" cy="21531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par>
                          <p:cTn id="10" fill="hold">
                            <p:stCondLst>
                              <p:cond delay="1000"/>
                            </p:stCondLst>
                            <p:childTnLst>
                              <p:par>
                                <p:cTn id="11" presetID="29" presetClass="entr" presetSubtype="0" fill="hold" nodeType="afterEffect">
                                  <p:stCondLst>
                                    <p:cond delay="0"/>
                                  </p:stCondLst>
                                  <p:iterate type="lt">
                                    <p:tmPct val="0"/>
                                  </p:iterate>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xEl>
                                              <p:pRg st="1" end="1"/>
                                            </p:txEl>
                                          </p:spTgt>
                                        </p:tgtEl>
                                      </p:cBhvr>
                                    </p:animEffect>
                                  </p:childTnLst>
                                </p:cTn>
                              </p:par>
                            </p:childTnLst>
                          </p:cTn>
                        </p:par>
                        <p:par>
                          <p:cTn id="16" fill="hold">
                            <p:stCondLst>
                              <p:cond delay="2000"/>
                            </p:stCondLst>
                            <p:childTnLst>
                              <p:par>
                                <p:cTn id="17" presetID="29" presetClass="entr" presetSubtype="0" fill="hold" nodeType="afterEffect">
                                  <p:stCondLst>
                                    <p:cond delay="0"/>
                                  </p:stCondLst>
                                  <p:iterate type="lt">
                                    <p:tmPct val="0"/>
                                  </p:iterate>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xEl>
                                              <p:pRg st="2" end="2"/>
                                            </p:txEl>
                                          </p:spTgt>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1000" fill="hold"/>
                                        <p:tgtEl>
                                          <p:spTgt spid="39"/>
                                        </p:tgtEl>
                                        <p:attrNameLst>
                                          <p:attrName>ppt_x</p:attrName>
                                        </p:attrNameLst>
                                      </p:cBhvr>
                                      <p:tavLst>
                                        <p:tav tm="0">
                                          <p:val>
                                            <p:strVal val="#ppt_x-.2"/>
                                          </p:val>
                                        </p:tav>
                                        <p:tav tm="100000">
                                          <p:val>
                                            <p:strVal val="#ppt_x"/>
                                          </p:val>
                                        </p:tav>
                                      </p:tavLst>
                                    </p:anim>
                                    <p:anim calcmode="lin" valueType="num">
                                      <p:cBhvr>
                                        <p:cTn id="26"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163902" y="138022"/>
            <a:ext cx="7392838" cy="1682152"/>
          </a:xfrm>
          <a:prstGeom prst="rect">
            <a:avLst/>
          </a:prstGeom>
          <a:solidFill>
            <a:schemeClr val="accent3"/>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bodyPr>
          <a:lstStyle/>
          <a:p>
            <a:pPr algn="just"/>
            <a:r>
              <a:rPr lang="ru-RU" i="1" kern="0" dirty="0" smtClean="0">
                <a:solidFill>
                  <a:schemeClr val="accent1">
                    <a:lumMod val="25000"/>
                  </a:schemeClr>
                </a:solidFill>
                <a:latin typeface="+mj-lt"/>
                <a:ea typeface="+mj-ea"/>
                <a:cs typeface="+mj-cs"/>
              </a:rPr>
              <a:t>В соревнованиях по толканию ядра участвуют 4 спортсмена из Финляндии, 7 спортсменов из Дании, 9 спортсменов из Швеции и 5 − из Норвегии. Порядок, в котором выступают спортсмены, определяется жребием. Найдите вероятность того, что спортсмен, который выступает последним, окажется из Швеции.</a:t>
            </a:r>
          </a:p>
        </p:txBody>
      </p:sp>
      <p:sp>
        <p:nvSpPr>
          <p:cNvPr id="39" name="Прямоугольник 38"/>
          <p:cNvSpPr/>
          <p:nvPr/>
        </p:nvSpPr>
        <p:spPr>
          <a:xfrm>
            <a:off x="3287033" y="5582090"/>
            <a:ext cx="2569934" cy="523220"/>
          </a:xfrm>
          <a:prstGeom prst="rect">
            <a:avLst/>
          </a:prstGeom>
        </p:spPr>
        <p:txBody>
          <a:bodyPr wrap="none">
            <a:spAutoFit/>
          </a:bodyPr>
          <a:lstStyle/>
          <a:p>
            <a:pPr algn="ctr"/>
            <a:r>
              <a:rPr lang="ru-RU" sz="2800" i="1" dirty="0" smtClean="0">
                <a:solidFill>
                  <a:srgbClr val="FF0000"/>
                </a:solidFill>
                <a:latin typeface="+mn-lt"/>
              </a:rPr>
              <a:t>Ответ: 0,36.</a:t>
            </a:r>
          </a:p>
        </p:txBody>
      </p:sp>
      <p:sp>
        <p:nvSpPr>
          <p:cNvPr id="18" name="Rectangle 2"/>
          <p:cNvSpPr txBox="1">
            <a:spLocks noChangeArrowheads="1"/>
          </p:cNvSpPr>
          <p:nvPr/>
        </p:nvSpPr>
        <p:spPr bwMode="auto">
          <a:xfrm>
            <a:off x="7694762" y="388188"/>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282858</a:t>
            </a:r>
            <a:endParaRPr lang="ru-RU" sz="2400" dirty="0" smtClean="0"/>
          </a:p>
        </p:txBody>
      </p:sp>
      <mc:AlternateContent xmlns:mc="http://schemas.openxmlformats.org/markup-compatibility/2006" xmlns:a14="http://schemas.microsoft.com/office/drawing/2010/main">
        <mc:Choice Requires="a14">
          <p:sp>
            <p:nvSpPr>
              <p:cNvPr id="23" name="TextBox 22"/>
              <p:cNvSpPr txBox="1"/>
              <p:nvPr/>
            </p:nvSpPr>
            <p:spPr>
              <a:xfrm>
                <a:off x="245853" y="2111668"/>
                <a:ext cx="8652294" cy="3164456"/>
              </a:xfrm>
              <a:prstGeom prst="rect">
                <a:avLst/>
              </a:prstGeom>
              <a:solidFill>
                <a:srgbClr val="FFFFFF">
                  <a:alpha val="72000"/>
                </a:srgbClr>
              </a:solidFill>
              <a:ln w="19050">
                <a:solidFill>
                  <a:schemeClr val="accent3">
                    <a:lumMod val="65000"/>
                  </a:schemeClr>
                </a:solidFill>
              </a:ln>
            </p:spPr>
            <p:txBody>
              <a:bodyPr wrap="square" rtlCol="0">
                <a:spAutoFit/>
              </a:bodyPr>
              <a:lstStyle/>
              <a:p>
                <a:pPr>
                  <a:lnSpc>
                    <a:spcPct val="150000"/>
                  </a:lnSpc>
                </a:pPr>
                <a:r>
                  <a:rPr lang="ru-RU" sz="2200" i="1" u="sng" dirty="0" smtClean="0">
                    <a:latin typeface="+mn-lt"/>
                  </a:rPr>
                  <a:t>Решение:</a:t>
                </a:r>
                <a:r>
                  <a:rPr lang="ru-RU" sz="2200" i="1" dirty="0" smtClean="0">
                    <a:latin typeface="+mn-lt"/>
                  </a:rPr>
                  <a:t> </a:t>
                </a:r>
              </a:p>
              <a:p>
                <a:pPr>
                  <a:lnSpc>
                    <a:spcPct val="150000"/>
                  </a:lnSpc>
                </a:pPr>
                <a:r>
                  <a:rPr lang="ru-RU" sz="2200" i="1" dirty="0" smtClean="0">
                    <a:latin typeface="+mn-lt"/>
                  </a:rPr>
                  <a:t>Всего участвует 4 + 7 + 9 + 5 = 25 спортсменов. Вероятность того, что спортсмен, который выступает последним, окажется из Швеции, равна  </a:t>
                </a:r>
              </a:p>
              <a:p>
                <a:pPr algn="ctr">
                  <a:lnSpc>
                    <a:spcPct val="150000"/>
                  </a:lnSpc>
                </a:pPr>
                <a14:m>
                  <m:oMathPara xmlns:m="http://schemas.openxmlformats.org/officeDocument/2006/math">
                    <m:oMathParaPr>
                      <m:jc m:val="centerGroup"/>
                    </m:oMathParaPr>
                    <m:oMath xmlns:m="http://schemas.openxmlformats.org/officeDocument/2006/math">
                      <m:f>
                        <m:fPr>
                          <m:ctrlPr>
                            <a:rPr lang="ru-RU" sz="2400" i="1">
                              <a:latin typeface="Cambria Math"/>
                            </a:rPr>
                          </m:ctrlPr>
                        </m:fPr>
                        <m:num>
                          <m:r>
                            <a:rPr lang="ru-RU" sz="2400" b="0" i="1" smtClean="0">
                              <a:latin typeface="Cambria Math"/>
                            </a:rPr>
                            <m:t>9</m:t>
                          </m:r>
                        </m:num>
                        <m:den>
                          <m:r>
                            <a:rPr lang="ru-RU" sz="2400" b="0" i="1" smtClean="0">
                              <a:latin typeface="Cambria Math"/>
                            </a:rPr>
                            <m:t>2</m:t>
                          </m:r>
                          <m:r>
                            <a:rPr lang="ru-RU" sz="2400" i="1">
                              <a:latin typeface="Cambria Math"/>
                            </a:rPr>
                            <m:t>5</m:t>
                          </m:r>
                        </m:den>
                      </m:f>
                      <m:r>
                        <a:rPr lang="en-US" sz="2400" i="1">
                          <a:latin typeface="Cambria Math"/>
                        </a:rPr>
                        <m:t>=</m:t>
                      </m:r>
                      <m:f>
                        <m:fPr>
                          <m:ctrlPr>
                            <a:rPr lang="en-US" sz="2400" i="1">
                              <a:latin typeface="Cambria Math"/>
                            </a:rPr>
                          </m:ctrlPr>
                        </m:fPr>
                        <m:num>
                          <m:r>
                            <a:rPr lang="ru-RU" sz="2400" b="0" i="1" smtClean="0">
                              <a:latin typeface="Cambria Math"/>
                            </a:rPr>
                            <m:t>36</m:t>
                          </m:r>
                        </m:num>
                        <m:den>
                          <m:r>
                            <a:rPr lang="ru-RU" sz="2400" b="0" i="1" smtClean="0">
                              <a:latin typeface="Cambria Math"/>
                            </a:rPr>
                            <m:t>100</m:t>
                          </m:r>
                        </m:den>
                      </m:f>
                      <m:r>
                        <a:rPr lang="en-US" sz="2400" i="1">
                          <a:latin typeface="Cambria Math"/>
                        </a:rPr>
                        <m:t>=0,</m:t>
                      </m:r>
                      <m:r>
                        <a:rPr lang="ru-RU" sz="2400" b="0" i="1" smtClean="0">
                          <a:latin typeface="Cambria Math"/>
                        </a:rPr>
                        <m:t>36</m:t>
                      </m:r>
                    </m:oMath>
                  </m:oMathPara>
                </a14:m>
                <a:endParaRPr lang="ru-RU"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245853" y="2111668"/>
                <a:ext cx="8652294" cy="3164456"/>
              </a:xfrm>
              <a:prstGeom prst="rect">
                <a:avLst/>
              </a:prstGeom>
              <a:blipFill rotWithShape="1">
                <a:blip r:embed="rId2"/>
                <a:stretch>
                  <a:fillRect l="-773"/>
                </a:stretch>
              </a:blipFill>
              <a:ln w="19050">
                <a:solidFill>
                  <a:schemeClr val="accent3">
                    <a:lumMod val="65000"/>
                  </a:schemeClr>
                </a:solidFill>
              </a:ln>
            </p:spPr>
            <p:txBody>
              <a:bodyPr/>
              <a:lstStyle/>
              <a:p>
                <a:r>
                  <a:rPr lang="ru-R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p:cTn id="7" dur="1000" fill="hold"/>
                                        <p:tgtEl>
                                          <p:spTgt spid="2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
                                            <p:txEl>
                                              <p:pRg st="0" end="0"/>
                                            </p:txEl>
                                          </p:spTgt>
                                        </p:tgtEl>
                                      </p:cBhvr>
                                    </p:animEffect>
                                  </p:childTnLst>
                                </p:cTn>
                              </p:par>
                            </p:childTnLst>
                          </p:cTn>
                        </p:par>
                        <p:par>
                          <p:cTn id="10" fill="hold">
                            <p:stCondLst>
                              <p:cond delay="1000"/>
                            </p:stCondLst>
                            <p:childTnLst>
                              <p:par>
                                <p:cTn id="11" presetID="29" presetClass="entr" presetSubtype="0" fill="hold" nodeType="afterEffect">
                                  <p:stCondLst>
                                    <p:cond delay="0"/>
                                  </p:stCondLst>
                                  <p:iterate type="lt">
                                    <p:tmPct val="0"/>
                                  </p:iterate>
                                  <p:childTnLst>
                                    <p:set>
                                      <p:cBhvr>
                                        <p:cTn id="12" dur="1" fill="hold">
                                          <p:stCondLst>
                                            <p:cond delay="0"/>
                                          </p:stCondLst>
                                        </p:cTn>
                                        <p:tgtEl>
                                          <p:spTgt spid="23">
                                            <p:txEl>
                                              <p:pRg st="1" end="1"/>
                                            </p:txEl>
                                          </p:spTgt>
                                        </p:tgtEl>
                                        <p:attrNameLst>
                                          <p:attrName>style.visibility</p:attrName>
                                        </p:attrNameLst>
                                      </p:cBhvr>
                                      <p:to>
                                        <p:strVal val="visible"/>
                                      </p:to>
                                    </p:set>
                                    <p:anim calcmode="lin" valueType="num">
                                      <p:cBhvr>
                                        <p:cTn id="13" dur="1000" fill="hold"/>
                                        <p:tgtEl>
                                          <p:spTgt spid="23">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2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3">
                                            <p:txEl>
                                              <p:pRg st="1" end="1"/>
                                            </p:txEl>
                                          </p:spTgt>
                                        </p:tgtEl>
                                      </p:cBhvr>
                                    </p:animEffect>
                                  </p:childTnLst>
                                </p:cTn>
                              </p:par>
                            </p:childTnLst>
                          </p:cTn>
                        </p:par>
                        <p:par>
                          <p:cTn id="16" fill="hold">
                            <p:stCondLst>
                              <p:cond delay="2000"/>
                            </p:stCondLst>
                            <p:childTnLst>
                              <p:par>
                                <p:cTn id="17" presetID="29" presetClass="entr" presetSubtype="0" fill="hold" nodeType="afterEffect">
                                  <p:stCondLst>
                                    <p:cond delay="0"/>
                                  </p:stCondLst>
                                  <p:iterate type="lt">
                                    <p:tmPct val="0"/>
                                  </p:iterate>
                                  <p:childTnLst>
                                    <p:set>
                                      <p:cBhvr>
                                        <p:cTn id="18" dur="1" fill="hold">
                                          <p:stCondLst>
                                            <p:cond delay="0"/>
                                          </p:stCondLst>
                                        </p:cTn>
                                        <p:tgtEl>
                                          <p:spTgt spid="23">
                                            <p:txEl>
                                              <p:pRg st="2" end="2"/>
                                            </p:txEl>
                                          </p:spTgt>
                                        </p:tgtEl>
                                        <p:attrNameLst>
                                          <p:attrName>style.visibility</p:attrName>
                                        </p:attrNameLst>
                                      </p:cBhvr>
                                      <p:to>
                                        <p:strVal val="visible"/>
                                      </p:to>
                                    </p:set>
                                    <p:anim calcmode="lin" valueType="num">
                                      <p:cBhvr>
                                        <p:cTn id="19" dur="1000" fill="hold"/>
                                        <p:tgtEl>
                                          <p:spTgt spid="23">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2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3">
                                            <p:txEl>
                                              <p:pRg st="2" end="2"/>
                                            </p:txEl>
                                          </p:spTgt>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1000" fill="hold"/>
                                        <p:tgtEl>
                                          <p:spTgt spid="39"/>
                                        </p:tgtEl>
                                        <p:attrNameLst>
                                          <p:attrName>ppt_x</p:attrName>
                                        </p:attrNameLst>
                                      </p:cBhvr>
                                      <p:tavLst>
                                        <p:tav tm="0">
                                          <p:val>
                                            <p:strVal val="#ppt_x-.2"/>
                                          </p:val>
                                        </p:tav>
                                        <p:tav tm="100000">
                                          <p:val>
                                            <p:strVal val="#ppt_x"/>
                                          </p:val>
                                        </p:tav>
                                      </p:tavLst>
                                    </p:anim>
                                    <p:anim calcmode="lin" valueType="num">
                                      <p:cBhvr>
                                        <p:cTn id="26"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250166" y="146649"/>
            <a:ext cx="7272068" cy="203132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i="1" dirty="0" smtClean="0">
                <a:latin typeface="+mj-lt"/>
              </a:rPr>
              <a:t>Научная конференция проводится в 5 дней. Всего запланировано 75 докладов − первые три дня по 17 докладов, остальные распределены поровну между четвертым и пятым днями. Порядок докладов определяется жеребьёвкой. Какова вероятность, что доклад профессора М. окажется запланированным на последний день конференции?</a:t>
            </a:r>
          </a:p>
        </p:txBody>
      </p:sp>
      <p:sp>
        <p:nvSpPr>
          <p:cNvPr id="39" name="Прямоугольник 38"/>
          <p:cNvSpPr/>
          <p:nvPr/>
        </p:nvSpPr>
        <p:spPr>
          <a:xfrm>
            <a:off x="3287033" y="6067682"/>
            <a:ext cx="2569934" cy="523220"/>
          </a:xfrm>
          <a:prstGeom prst="rect">
            <a:avLst/>
          </a:prstGeom>
        </p:spPr>
        <p:txBody>
          <a:bodyPr wrap="none">
            <a:spAutoFit/>
          </a:bodyPr>
          <a:lstStyle/>
          <a:p>
            <a:pPr algn="ctr"/>
            <a:r>
              <a:rPr lang="ru-RU" sz="2800" i="1" dirty="0" smtClean="0">
                <a:solidFill>
                  <a:srgbClr val="FF0000"/>
                </a:solidFill>
                <a:latin typeface="+mn-lt"/>
              </a:rPr>
              <a:t>Ответ: 0,16.</a:t>
            </a:r>
          </a:p>
        </p:txBody>
      </p:sp>
      <p:sp>
        <p:nvSpPr>
          <p:cNvPr id="38" name="Rectangle 2"/>
          <p:cNvSpPr txBox="1">
            <a:spLocks noChangeArrowheads="1"/>
          </p:cNvSpPr>
          <p:nvPr/>
        </p:nvSpPr>
        <p:spPr bwMode="auto">
          <a:xfrm>
            <a:off x="7694762" y="388188"/>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285922</a:t>
            </a:r>
            <a:endParaRPr lang="ru-RU" sz="2400" dirty="0" smtClean="0"/>
          </a:p>
        </p:txBody>
      </p:sp>
      <mc:AlternateContent xmlns:mc="http://schemas.openxmlformats.org/markup-compatibility/2006" xmlns:a14="http://schemas.microsoft.com/office/drawing/2010/main">
        <mc:Choice Requires="a14">
          <p:sp>
            <p:nvSpPr>
              <p:cNvPr id="40" name="TextBox 39"/>
              <p:cNvSpPr txBox="1"/>
              <p:nvPr/>
            </p:nvSpPr>
            <p:spPr>
              <a:xfrm>
                <a:off x="259131" y="2177974"/>
                <a:ext cx="8625738" cy="3780266"/>
              </a:xfrm>
              <a:prstGeom prst="rect">
                <a:avLst/>
              </a:prstGeom>
              <a:solidFill>
                <a:srgbClr val="FFFFFF">
                  <a:alpha val="72000"/>
                </a:srgbClr>
              </a:solidFill>
              <a:ln w="19050">
                <a:solidFill>
                  <a:schemeClr val="accent3">
                    <a:lumMod val="65000"/>
                  </a:schemeClr>
                </a:solidFill>
              </a:ln>
            </p:spPr>
            <p:txBody>
              <a:bodyPr wrap="square" rtlCol="0">
                <a:spAutoFit/>
              </a:bodyPr>
              <a:lstStyle/>
              <a:p>
                <a:pPr>
                  <a:lnSpc>
                    <a:spcPct val="150000"/>
                  </a:lnSpc>
                </a:pPr>
                <a:r>
                  <a:rPr lang="ru-RU" sz="2400" i="1" u="sng" dirty="0" smtClean="0">
                    <a:latin typeface="+mn-lt"/>
                  </a:rPr>
                  <a:t>Решение:</a:t>
                </a:r>
                <a:r>
                  <a:rPr lang="ru-RU" sz="2400" i="1" dirty="0" smtClean="0">
                    <a:latin typeface="+mn-lt"/>
                  </a:rPr>
                  <a:t> </a:t>
                </a:r>
              </a:p>
              <a:p>
                <a:pPr>
                  <a:lnSpc>
                    <a:spcPct val="150000"/>
                  </a:lnSpc>
                </a:pPr>
                <a:r>
                  <a:rPr lang="ru-RU" sz="2400" i="1" dirty="0" smtClean="0">
                    <a:latin typeface="+mn-lt"/>
                  </a:rPr>
                  <a:t>В последний день конференции запланировано </a:t>
                </a:r>
              </a:p>
              <a:p>
                <a:pPr>
                  <a:lnSpc>
                    <a:spcPct val="150000"/>
                  </a:lnSpc>
                </a:pPr>
                <a:r>
                  <a:rPr lang="ru-RU" sz="2400" i="1" dirty="0" smtClean="0">
                    <a:latin typeface="+mn-lt"/>
                  </a:rPr>
                  <a:t>(75 – 17 × 3) : 2 = 12 докладов. </a:t>
                </a:r>
              </a:p>
              <a:p>
                <a:pPr>
                  <a:lnSpc>
                    <a:spcPct val="150000"/>
                  </a:lnSpc>
                </a:pPr>
                <a:r>
                  <a:rPr lang="ru-RU" sz="2400" i="1" dirty="0" smtClean="0">
                    <a:latin typeface="+mn-lt"/>
                  </a:rPr>
                  <a:t>Вероятность того, что доклад профессора М. окажется запланированным на последний день конференции, равна  </a:t>
                </a:r>
                <a14:m>
                  <m:oMath xmlns:m="http://schemas.openxmlformats.org/officeDocument/2006/math">
                    <m:f>
                      <m:fPr>
                        <m:ctrlPr>
                          <a:rPr lang="ru-RU" sz="2800" i="1">
                            <a:latin typeface="Cambria Math"/>
                          </a:rPr>
                        </m:ctrlPr>
                      </m:fPr>
                      <m:num>
                        <m:r>
                          <a:rPr lang="ru-RU" sz="2800" b="0" i="1" smtClean="0">
                            <a:latin typeface="Cambria Math"/>
                          </a:rPr>
                          <m:t>12</m:t>
                        </m:r>
                      </m:num>
                      <m:den>
                        <m:r>
                          <a:rPr lang="ru-RU" sz="2800" b="0" i="1" smtClean="0">
                            <a:latin typeface="Cambria Math"/>
                          </a:rPr>
                          <m:t>7</m:t>
                        </m:r>
                        <m:r>
                          <a:rPr lang="ru-RU" sz="2800" i="1">
                            <a:latin typeface="Cambria Math"/>
                          </a:rPr>
                          <m:t>5</m:t>
                        </m:r>
                      </m:den>
                    </m:f>
                    <m:r>
                      <a:rPr lang="en-US" sz="2800" i="1">
                        <a:latin typeface="Cambria Math"/>
                      </a:rPr>
                      <m:t>=</m:t>
                    </m:r>
                    <m:f>
                      <m:fPr>
                        <m:ctrlPr>
                          <a:rPr lang="en-US" sz="2800" i="1">
                            <a:latin typeface="Cambria Math"/>
                          </a:rPr>
                        </m:ctrlPr>
                      </m:fPr>
                      <m:num>
                        <m:r>
                          <a:rPr lang="ru-RU" sz="2800" b="0" i="1" smtClean="0">
                            <a:latin typeface="Cambria Math"/>
                          </a:rPr>
                          <m:t>4</m:t>
                        </m:r>
                      </m:num>
                      <m:den>
                        <m:r>
                          <a:rPr lang="ru-RU" sz="2800" b="0" i="1" smtClean="0">
                            <a:latin typeface="Cambria Math"/>
                          </a:rPr>
                          <m:t>2</m:t>
                        </m:r>
                        <m:r>
                          <a:rPr lang="ru-RU" sz="2800" i="1">
                            <a:latin typeface="Cambria Math"/>
                          </a:rPr>
                          <m:t>5</m:t>
                        </m:r>
                      </m:den>
                    </m:f>
                    <m:r>
                      <a:rPr lang="en-US" sz="2800" i="1">
                        <a:latin typeface="Cambria Math"/>
                      </a:rPr>
                      <m:t>=</m:t>
                    </m:r>
                    <m:f>
                      <m:fPr>
                        <m:ctrlPr>
                          <a:rPr lang="ru-RU" sz="2800" i="1">
                            <a:latin typeface="Cambria Math"/>
                          </a:rPr>
                        </m:ctrlPr>
                      </m:fPr>
                      <m:num>
                        <m:r>
                          <a:rPr lang="ru-RU" sz="2800" b="0" i="1" smtClean="0">
                            <a:latin typeface="Cambria Math"/>
                          </a:rPr>
                          <m:t>16</m:t>
                        </m:r>
                      </m:num>
                      <m:den>
                        <m:r>
                          <a:rPr lang="en-US" sz="2800" i="1">
                            <a:latin typeface="Cambria Math"/>
                          </a:rPr>
                          <m:t>1</m:t>
                        </m:r>
                        <m:r>
                          <a:rPr lang="ru-RU" sz="2800" b="0" i="1" smtClean="0">
                            <a:latin typeface="Cambria Math"/>
                          </a:rPr>
                          <m:t>00</m:t>
                        </m:r>
                      </m:den>
                    </m:f>
                  </m:oMath>
                </a14:m>
                <a:r>
                  <a:rPr lang="ru-RU" sz="2400" i="1" dirty="0" smtClean="0">
                    <a:latin typeface="+mn-lt"/>
                  </a:rPr>
                  <a:t>= 0,16.</a:t>
                </a:r>
              </a:p>
            </p:txBody>
          </p:sp>
        </mc:Choice>
        <mc:Fallback xmlns="">
          <p:sp>
            <p:nvSpPr>
              <p:cNvPr id="40" name="TextBox 39"/>
              <p:cNvSpPr txBox="1">
                <a:spLocks noRot="1" noChangeAspect="1" noMove="1" noResize="1" noEditPoints="1" noAdjustHandles="1" noChangeArrowheads="1" noChangeShapeType="1" noTextEdit="1"/>
              </p:cNvSpPr>
              <p:nvPr/>
            </p:nvSpPr>
            <p:spPr>
              <a:xfrm>
                <a:off x="259131" y="2177974"/>
                <a:ext cx="8625738" cy="3780266"/>
              </a:xfrm>
              <a:prstGeom prst="rect">
                <a:avLst/>
              </a:prstGeom>
              <a:blipFill rotWithShape="1">
                <a:blip r:embed="rId2"/>
                <a:stretch>
                  <a:fillRect l="-1059"/>
                </a:stretch>
              </a:blipFill>
              <a:ln w="19050">
                <a:solidFill>
                  <a:schemeClr val="accent3">
                    <a:lumMod val="65000"/>
                  </a:schemeClr>
                </a:solidFill>
              </a:ln>
            </p:spPr>
            <p:txBody>
              <a:bodyPr/>
              <a:lstStyle/>
              <a:p>
                <a:r>
                  <a:rPr lang="ru-R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40">
                                            <p:txEl>
                                              <p:pRg st="0" end="0"/>
                                            </p:txEl>
                                          </p:spTgt>
                                        </p:tgtEl>
                                        <p:attrNameLst>
                                          <p:attrName>style.visibility</p:attrName>
                                        </p:attrNameLst>
                                      </p:cBhvr>
                                      <p:to>
                                        <p:strVal val="visible"/>
                                      </p:to>
                                    </p:set>
                                    <p:anim calcmode="lin" valueType="num">
                                      <p:cBhvr>
                                        <p:cTn id="7" dur="1000" fill="hold"/>
                                        <p:tgtEl>
                                          <p:spTgt spid="40">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
                                            <p:txEl>
                                              <p:pRg st="0" end="0"/>
                                            </p:txEl>
                                          </p:spTgt>
                                        </p:tgtEl>
                                      </p:cBhvr>
                                    </p:animEffect>
                                  </p:childTnLst>
                                </p:cTn>
                              </p:par>
                            </p:childTnLst>
                          </p:cTn>
                        </p:par>
                        <p:par>
                          <p:cTn id="10" fill="hold">
                            <p:stCondLst>
                              <p:cond delay="1000"/>
                            </p:stCondLst>
                            <p:childTnLst>
                              <p:par>
                                <p:cTn id="11" presetID="29" presetClass="entr" presetSubtype="0" fill="hold" nodeType="afterEffect">
                                  <p:stCondLst>
                                    <p:cond delay="0"/>
                                  </p:stCondLst>
                                  <p:iterate type="lt">
                                    <p:tmPct val="0"/>
                                  </p:iterate>
                                  <p:childTnLst>
                                    <p:set>
                                      <p:cBhvr>
                                        <p:cTn id="12" dur="1" fill="hold">
                                          <p:stCondLst>
                                            <p:cond delay="0"/>
                                          </p:stCondLst>
                                        </p:cTn>
                                        <p:tgtEl>
                                          <p:spTgt spid="40">
                                            <p:txEl>
                                              <p:pRg st="1" end="1"/>
                                            </p:txEl>
                                          </p:spTgt>
                                        </p:tgtEl>
                                        <p:attrNameLst>
                                          <p:attrName>style.visibility</p:attrName>
                                        </p:attrNameLst>
                                      </p:cBhvr>
                                      <p:to>
                                        <p:strVal val="visible"/>
                                      </p:to>
                                    </p:set>
                                    <p:anim calcmode="lin" valueType="num">
                                      <p:cBhvr>
                                        <p:cTn id="13" dur="1000" fill="hold"/>
                                        <p:tgtEl>
                                          <p:spTgt spid="40">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40">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0">
                                            <p:txEl>
                                              <p:pRg st="1" end="1"/>
                                            </p:txEl>
                                          </p:spTgt>
                                        </p:tgtEl>
                                      </p:cBhvr>
                                    </p:animEffect>
                                  </p:childTnLst>
                                </p:cTn>
                              </p:par>
                            </p:childTnLst>
                          </p:cTn>
                        </p:par>
                        <p:par>
                          <p:cTn id="16" fill="hold">
                            <p:stCondLst>
                              <p:cond delay="2000"/>
                            </p:stCondLst>
                            <p:childTnLst>
                              <p:par>
                                <p:cTn id="17" presetID="29" presetClass="entr" presetSubtype="0" fill="hold" nodeType="afterEffect">
                                  <p:stCondLst>
                                    <p:cond delay="0"/>
                                  </p:stCondLst>
                                  <p:iterate type="lt">
                                    <p:tmPct val="0"/>
                                  </p:iterate>
                                  <p:childTnLst>
                                    <p:set>
                                      <p:cBhvr>
                                        <p:cTn id="18" dur="1" fill="hold">
                                          <p:stCondLst>
                                            <p:cond delay="0"/>
                                          </p:stCondLst>
                                        </p:cTn>
                                        <p:tgtEl>
                                          <p:spTgt spid="40">
                                            <p:txEl>
                                              <p:pRg st="2" end="2"/>
                                            </p:txEl>
                                          </p:spTgt>
                                        </p:tgtEl>
                                        <p:attrNameLst>
                                          <p:attrName>style.visibility</p:attrName>
                                        </p:attrNameLst>
                                      </p:cBhvr>
                                      <p:to>
                                        <p:strVal val="visible"/>
                                      </p:to>
                                    </p:set>
                                    <p:anim calcmode="lin" valueType="num">
                                      <p:cBhvr>
                                        <p:cTn id="19" dur="1000" fill="hold"/>
                                        <p:tgtEl>
                                          <p:spTgt spid="40">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40">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0">
                                            <p:txEl>
                                              <p:pRg st="2" end="2"/>
                                            </p:txEl>
                                          </p:spTgt>
                                        </p:tgtEl>
                                      </p:cBhvr>
                                    </p:animEffect>
                                  </p:childTnLst>
                                </p:cTn>
                              </p:par>
                            </p:childTnLst>
                          </p:cTn>
                        </p:par>
                        <p:par>
                          <p:cTn id="22" fill="hold">
                            <p:stCondLst>
                              <p:cond delay="3000"/>
                            </p:stCondLst>
                            <p:childTnLst>
                              <p:par>
                                <p:cTn id="23" presetID="29" presetClass="entr" presetSubtype="0" fill="hold" nodeType="afterEffect">
                                  <p:stCondLst>
                                    <p:cond delay="0"/>
                                  </p:stCondLst>
                                  <p:iterate type="lt">
                                    <p:tmPct val="0"/>
                                  </p:iterate>
                                  <p:childTnLst>
                                    <p:set>
                                      <p:cBhvr>
                                        <p:cTn id="24" dur="1" fill="hold">
                                          <p:stCondLst>
                                            <p:cond delay="0"/>
                                          </p:stCondLst>
                                        </p:cTn>
                                        <p:tgtEl>
                                          <p:spTgt spid="40">
                                            <p:txEl>
                                              <p:pRg st="3" end="3"/>
                                            </p:txEl>
                                          </p:spTgt>
                                        </p:tgtEl>
                                        <p:attrNameLst>
                                          <p:attrName>style.visibility</p:attrName>
                                        </p:attrNameLst>
                                      </p:cBhvr>
                                      <p:to>
                                        <p:strVal val="visible"/>
                                      </p:to>
                                    </p:set>
                                    <p:anim calcmode="lin" valueType="num">
                                      <p:cBhvr>
                                        <p:cTn id="25" dur="1000" fill="hold"/>
                                        <p:tgtEl>
                                          <p:spTgt spid="40">
                                            <p:txEl>
                                              <p:pRg st="3" end="3"/>
                                            </p:txEl>
                                          </p:spTgt>
                                        </p:tgtEl>
                                        <p:attrNameLst>
                                          <p:attrName>ppt_x</p:attrName>
                                        </p:attrNameLst>
                                      </p:cBhvr>
                                      <p:tavLst>
                                        <p:tav tm="0">
                                          <p:val>
                                            <p:strVal val="#ppt_x-.2"/>
                                          </p:val>
                                        </p:tav>
                                        <p:tav tm="100000">
                                          <p:val>
                                            <p:strVal val="#ppt_x"/>
                                          </p:val>
                                        </p:tav>
                                      </p:tavLst>
                                    </p:anim>
                                    <p:anim calcmode="lin" valueType="num">
                                      <p:cBhvr>
                                        <p:cTn id="26" dur="1000" fill="hold"/>
                                        <p:tgtEl>
                                          <p:spTgt spid="40">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40">
                                            <p:txEl>
                                              <p:pRg st="3" end="3"/>
                                            </p:txEl>
                                          </p:spTgt>
                                        </p:tgtEl>
                                      </p:cBhvr>
                                    </p:animEffect>
                                  </p:childTnLst>
                                </p:cTn>
                              </p:par>
                            </p:childTnLst>
                          </p:cTn>
                        </p:par>
                        <p:par>
                          <p:cTn id="28" fill="hold">
                            <p:stCondLst>
                              <p:cond delay="4000"/>
                            </p:stCondLst>
                            <p:childTnLst>
                              <p:par>
                                <p:cTn id="29" presetID="29"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1000" fill="hold"/>
                                        <p:tgtEl>
                                          <p:spTgt spid="39"/>
                                        </p:tgtEl>
                                        <p:attrNameLst>
                                          <p:attrName>ppt_x</p:attrName>
                                        </p:attrNameLst>
                                      </p:cBhvr>
                                      <p:tavLst>
                                        <p:tav tm="0">
                                          <p:val>
                                            <p:strVal val="#ppt_x-.2"/>
                                          </p:val>
                                        </p:tav>
                                        <p:tav tm="100000">
                                          <p:val>
                                            <p:strVal val="#ppt_x"/>
                                          </p:val>
                                        </p:tav>
                                      </p:tavLst>
                                    </p:anim>
                                    <p:anim calcmode="lin" valueType="num">
                                      <p:cBhvr>
                                        <p:cTn id="32"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250166" y="146649"/>
            <a:ext cx="7272068" cy="203132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i="1" dirty="0" smtClean="0">
                <a:latin typeface="+mj-lt"/>
              </a:rPr>
              <a:t>Конкурс исполнителей проводится в 5 дней. Всего заявлено 80 выступлений − по одному от каждой страны. В первый день 8 выступлений, остальные распределены поровну между оставшимися днями. Порядок выступлений определяется жеребьёвкой. Какова вероятность, что выступление представителя России состоится в третий день конкурса?</a:t>
            </a:r>
          </a:p>
        </p:txBody>
      </p:sp>
      <p:sp>
        <p:nvSpPr>
          <p:cNvPr id="39" name="Прямоугольник 38"/>
          <p:cNvSpPr/>
          <p:nvPr/>
        </p:nvSpPr>
        <p:spPr>
          <a:xfrm>
            <a:off x="6083152" y="6043928"/>
            <a:ext cx="2792752" cy="523220"/>
          </a:xfrm>
          <a:prstGeom prst="rect">
            <a:avLst/>
          </a:prstGeom>
        </p:spPr>
        <p:txBody>
          <a:bodyPr wrap="none">
            <a:spAutoFit/>
          </a:bodyPr>
          <a:lstStyle/>
          <a:p>
            <a:pPr algn="ctr"/>
            <a:r>
              <a:rPr lang="ru-RU" sz="2800" i="1" dirty="0" smtClean="0">
                <a:solidFill>
                  <a:srgbClr val="FF0000"/>
                </a:solidFill>
                <a:latin typeface="+mn-lt"/>
              </a:rPr>
              <a:t>Ответ: 0,225.</a:t>
            </a:r>
          </a:p>
        </p:txBody>
      </p:sp>
      <p:sp>
        <p:nvSpPr>
          <p:cNvPr id="38" name="Rectangle 2"/>
          <p:cNvSpPr txBox="1">
            <a:spLocks noChangeArrowheads="1"/>
          </p:cNvSpPr>
          <p:nvPr/>
        </p:nvSpPr>
        <p:spPr bwMode="auto">
          <a:xfrm>
            <a:off x="7694762" y="388188"/>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285923</a:t>
            </a:r>
            <a:endParaRPr lang="ru-RU" sz="2400" dirty="0" smtClean="0"/>
          </a:p>
        </p:txBody>
      </p:sp>
      <mc:AlternateContent xmlns:mc="http://schemas.openxmlformats.org/markup-compatibility/2006" xmlns:a14="http://schemas.microsoft.com/office/drawing/2010/main">
        <mc:Choice Requires="a14">
          <p:sp>
            <p:nvSpPr>
              <p:cNvPr id="40" name="TextBox 39"/>
              <p:cNvSpPr txBox="1"/>
              <p:nvPr/>
            </p:nvSpPr>
            <p:spPr>
              <a:xfrm>
                <a:off x="250166" y="2227502"/>
                <a:ext cx="8625738" cy="3914341"/>
              </a:xfrm>
              <a:prstGeom prst="rect">
                <a:avLst/>
              </a:prstGeom>
              <a:solidFill>
                <a:srgbClr val="FFFFFF">
                  <a:alpha val="72000"/>
                </a:srgbClr>
              </a:solidFill>
              <a:ln w="19050">
                <a:solidFill>
                  <a:schemeClr val="accent3">
                    <a:lumMod val="65000"/>
                  </a:schemeClr>
                </a:solidFill>
              </a:ln>
            </p:spPr>
            <p:txBody>
              <a:bodyPr wrap="square" rtlCol="0">
                <a:spAutoFit/>
              </a:bodyPr>
              <a:lstStyle/>
              <a:p>
                <a:pPr>
                  <a:lnSpc>
                    <a:spcPct val="150000"/>
                  </a:lnSpc>
                </a:pPr>
                <a:r>
                  <a:rPr lang="ru-RU" sz="2400" i="1" u="sng" dirty="0" smtClean="0">
                    <a:latin typeface="+mn-lt"/>
                  </a:rPr>
                  <a:t>Решение:</a:t>
                </a:r>
                <a:r>
                  <a:rPr lang="ru-RU" sz="2400" i="1" dirty="0" smtClean="0">
                    <a:latin typeface="+mn-lt"/>
                  </a:rPr>
                  <a:t> </a:t>
                </a:r>
              </a:p>
              <a:p>
                <a:pPr>
                  <a:lnSpc>
                    <a:spcPct val="150000"/>
                  </a:lnSpc>
                </a:pPr>
                <a:r>
                  <a:rPr lang="ru-RU" sz="2400" i="1" dirty="0" smtClean="0">
                    <a:latin typeface="+mn-lt"/>
                  </a:rPr>
                  <a:t>В третий день конкурса запланировано </a:t>
                </a:r>
              </a:p>
              <a:p>
                <a:pPr>
                  <a:lnSpc>
                    <a:spcPct val="150000"/>
                  </a:lnSpc>
                </a:pPr>
                <a:r>
                  <a:rPr lang="ru-RU" sz="2400" i="1" dirty="0" smtClean="0">
                    <a:latin typeface="+mn-lt"/>
                  </a:rPr>
                  <a:t>(80 – 8) : 4 = 18 выступлений. </a:t>
                </a:r>
              </a:p>
              <a:p>
                <a:pPr>
                  <a:lnSpc>
                    <a:spcPct val="150000"/>
                  </a:lnSpc>
                </a:pPr>
                <a:r>
                  <a:rPr lang="ru-RU" sz="2400" i="1" dirty="0" smtClean="0">
                    <a:latin typeface="+mn-lt"/>
                  </a:rPr>
                  <a:t>Вероятность того, что выступление представителя России состоится в третий день конкурса, равна  </a:t>
                </a:r>
              </a:p>
              <a:p>
                <a:pPr algn="ctr">
                  <a:lnSpc>
                    <a:spcPct val="150000"/>
                  </a:lnSpc>
                </a:pPr>
                <a14:m>
                  <m:oMathPara xmlns:m="http://schemas.openxmlformats.org/officeDocument/2006/math">
                    <m:oMathParaPr>
                      <m:jc m:val="centerGroup"/>
                    </m:oMathParaPr>
                    <m:oMath xmlns:m="http://schemas.openxmlformats.org/officeDocument/2006/math">
                      <m:f>
                        <m:fPr>
                          <m:ctrlPr>
                            <a:rPr lang="ru-RU" sz="2400" i="1">
                              <a:latin typeface="Cambria Math"/>
                            </a:rPr>
                          </m:ctrlPr>
                        </m:fPr>
                        <m:num>
                          <m:r>
                            <a:rPr lang="ru-RU" sz="2400" b="0" i="1" smtClean="0">
                              <a:latin typeface="Cambria Math"/>
                            </a:rPr>
                            <m:t>18</m:t>
                          </m:r>
                        </m:num>
                        <m:den>
                          <m:r>
                            <a:rPr lang="ru-RU" sz="2400" b="0" i="1" smtClean="0">
                              <a:latin typeface="Cambria Math"/>
                            </a:rPr>
                            <m:t>80</m:t>
                          </m:r>
                        </m:den>
                      </m:f>
                      <m:r>
                        <a:rPr lang="en-US" sz="2400" i="1">
                          <a:latin typeface="Cambria Math"/>
                        </a:rPr>
                        <m:t>=</m:t>
                      </m:r>
                      <m:f>
                        <m:fPr>
                          <m:ctrlPr>
                            <a:rPr lang="en-US" sz="2400" i="1">
                              <a:latin typeface="Cambria Math"/>
                            </a:rPr>
                          </m:ctrlPr>
                        </m:fPr>
                        <m:num>
                          <m:r>
                            <a:rPr lang="ru-RU" sz="2400" b="0" i="1" smtClean="0">
                              <a:latin typeface="Cambria Math"/>
                            </a:rPr>
                            <m:t>9</m:t>
                          </m:r>
                        </m:num>
                        <m:den>
                          <m:r>
                            <a:rPr lang="ru-RU" sz="2400" b="0" i="1" smtClean="0">
                              <a:latin typeface="Cambria Math"/>
                            </a:rPr>
                            <m:t>40</m:t>
                          </m:r>
                        </m:den>
                      </m:f>
                      <m:r>
                        <a:rPr lang="en-US" sz="2400" i="1">
                          <a:latin typeface="Cambria Math"/>
                        </a:rPr>
                        <m:t>=</m:t>
                      </m:r>
                      <m:f>
                        <m:fPr>
                          <m:ctrlPr>
                            <a:rPr lang="ru-RU" sz="2400" i="1">
                              <a:latin typeface="Cambria Math"/>
                            </a:rPr>
                          </m:ctrlPr>
                        </m:fPr>
                        <m:num>
                          <m:r>
                            <a:rPr lang="ru-RU" sz="2400" b="0" i="1" smtClean="0">
                              <a:latin typeface="Cambria Math"/>
                            </a:rPr>
                            <m:t>225</m:t>
                          </m:r>
                        </m:num>
                        <m:den>
                          <m:r>
                            <a:rPr lang="en-US" sz="2400" i="1">
                              <a:latin typeface="Cambria Math"/>
                            </a:rPr>
                            <m:t>1</m:t>
                          </m:r>
                          <m:r>
                            <a:rPr lang="ru-RU" sz="2400" b="0" i="1" smtClean="0">
                              <a:latin typeface="Cambria Math"/>
                            </a:rPr>
                            <m:t>000</m:t>
                          </m:r>
                        </m:den>
                      </m:f>
                      <m:r>
                        <a:rPr lang="en-US" sz="2400" i="1">
                          <a:latin typeface="Cambria Math"/>
                        </a:rPr>
                        <m:t>=0,</m:t>
                      </m:r>
                      <m:r>
                        <a:rPr lang="ru-RU" sz="2400" b="0" i="1" smtClean="0">
                          <a:latin typeface="Cambria Math"/>
                        </a:rPr>
                        <m:t>225</m:t>
                      </m:r>
                    </m:oMath>
                  </m:oMathPara>
                </a14:m>
                <a:endParaRPr lang="ru-RU" sz="2400" i="1" dirty="0" smtClean="0">
                  <a:latin typeface="+mn-lt"/>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250166" y="2227502"/>
                <a:ext cx="8625738" cy="3914341"/>
              </a:xfrm>
              <a:prstGeom prst="rect">
                <a:avLst/>
              </a:prstGeom>
              <a:blipFill rotWithShape="1">
                <a:blip r:embed="rId2"/>
                <a:stretch>
                  <a:fillRect l="-987" r="-2045"/>
                </a:stretch>
              </a:blipFill>
              <a:ln w="19050">
                <a:solidFill>
                  <a:schemeClr val="accent3">
                    <a:lumMod val="65000"/>
                  </a:schemeClr>
                </a:solidFill>
              </a:ln>
            </p:spPr>
            <p:txBody>
              <a:bodyPr/>
              <a:lstStyle/>
              <a:p>
                <a:r>
                  <a:rPr lang="ru-R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40">
                                            <p:txEl>
                                              <p:pRg st="0" end="0"/>
                                            </p:txEl>
                                          </p:spTgt>
                                        </p:tgtEl>
                                        <p:attrNameLst>
                                          <p:attrName>style.visibility</p:attrName>
                                        </p:attrNameLst>
                                      </p:cBhvr>
                                      <p:to>
                                        <p:strVal val="visible"/>
                                      </p:to>
                                    </p:set>
                                    <p:anim calcmode="lin" valueType="num">
                                      <p:cBhvr>
                                        <p:cTn id="7" dur="1000" fill="hold"/>
                                        <p:tgtEl>
                                          <p:spTgt spid="40">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
                                            <p:txEl>
                                              <p:pRg st="0" end="0"/>
                                            </p:txEl>
                                          </p:spTgt>
                                        </p:tgtEl>
                                      </p:cBhvr>
                                    </p:animEffect>
                                  </p:childTnLst>
                                </p:cTn>
                              </p:par>
                            </p:childTnLst>
                          </p:cTn>
                        </p:par>
                        <p:par>
                          <p:cTn id="10" fill="hold">
                            <p:stCondLst>
                              <p:cond delay="1000"/>
                            </p:stCondLst>
                            <p:childTnLst>
                              <p:par>
                                <p:cTn id="11" presetID="29" presetClass="entr" presetSubtype="0" fill="hold" nodeType="afterEffect">
                                  <p:stCondLst>
                                    <p:cond delay="0"/>
                                  </p:stCondLst>
                                  <p:iterate type="lt">
                                    <p:tmPct val="0"/>
                                  </p:iterate>
                                  <p:childTnLst>
                                    <p:set>
                                      <p:cBhvr>
                                        <p:cTn id="12" dur="1" fill="hold">
                                          <p:stCondLst>
                                            <p:cond delay="0"/>
                                          </p:stCondLst>
                                        </p:cTn>
                                        <p:tgtEl>
                                          <p:spTgt spid="40">
                                            <p:txEl>
                                              <p:pRg st="1" end="1"/>
                                            </p:txEl>
                                          </p:spTgt>
                                        </p:tgtEl>
                                        <p:attrNameLst>
                                          <p:attrName>style.visibility</p:attrName>
                                        </p:attrNameLst>
                                      </p:cBhvr>
                                      <p:to>
                                        <p:strVal val="visible"/>
                                      </p:to>
                                    </p:set>
                                    <p:anim calcmode="lin" valueType="num">
                                      <p:cBhvr>
                                        <p:cTn id="13" dur="1000" fill="hold"/>
                                        <p:tgtEl>
                                          <p:spTgt spid="40">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40">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0">
                                            <p:txEl>
                                              <p:pRg st="1" end="1"/>
                                            </p:txEl>
                                          </p:spTgt>
                                        </p:tgtEl>
                                      </p:cBhvr>
                                    </p:animEffect>
                                  </p:childTnLst>
                                </p:cTn>
                              </p:par>
                            </p:childTnLst>
                          </p:cTn>
                        </p:par>
                        <p:par>
                          <p:cTn id="16" fill="hold">
                            <p:stCondLst>
                              <p:cond delay="2000"/>
                            </p:stCondLst>
                            <p:childTnLst>
                              <p:par>
                                <p:cTn id="17" presetID="29" presetClass="entr" presetSubtype="0" fill="hold" nodeType="afterEffect">
                                  <p:stCondLst>
                                    <p:cond delay="0"/>
                                  </p:stCondLst>
                                  <p:iterate type="lt">
                                    <p:tmPct val="0"/>
                                  </p:iterate>
                                  <p:childTnLst>
                                    <p:set>
                                      <p:cBhvr>
                                        <p:cTn id="18" dur="1" fill="hold">
                                          <p:stCondLst>
                                            <p:cond delay="0"/>
                                          </p:stCondLst>
                                        </p:cTn>
                                        <p:tgtEl>
                                          <p:spTgt spid="40">
                                            <p:txEl>
                                              <p:pRg st="2" end="2"/>
                                            </p:txEl>
                                          </p:spTgt>
                                        </p:tgtEl>
                                        <p:attrNameLst>
                                          <p:attrName>style.visibility</p:attrName>
                                        </p:attrNameLst>
                                      </p:cBhvr>
                                      <p:to>
                                        <p:strVal val="visible"/>
                                      </p:to>
                                    </p:set>
                                    <p:anim calcmode="lin" valueType="num">
                                      <p:cBhvr>
                                        <p:cTn id="19" dur="1000" fill="hold"/>
                                        <p:tgtEl>
                                          <p:spTgt spid="40">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40">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0">
                                            <p:txEl>
                                              <p:pRg st="2" end="2"/>
                                            </p:txEl>
                                          </p:spTgt>
                                        </p:tgtEl>
                                      </p:cBhvr>
                                    </p:animEffect>
                                  </p:childTnLst>
                                </p:cTn>
                              </p:par>
                            </p:childTnLst>
                          </p:cTn>
                        </p:par>
                        <p:par>
                          <p:cTn id="22" fill="hold">
                            <p:stCondLst>
                              <p:cond delay="3000"/>
                            </p:stCondLst>
                            <p:childTnLst>
                              <p:par>
                                <p:cTn id="23" presetID="29" presetClass="entr" presetSubtype="0" fill="hold" nodeType="afterEffect">
                                  <p:stCondLst>
                                    <p:cond delay="0"/>
                                  </p:stCondLst>
                                  <p:iterate type="lt">
                                    <p:tmPct val="0"/>
                                  </p:iterate>
                                  <p:childTnLst>
                                    <p:set>
                                      <p:cBhvr>
                                        <p:cTn id="24" dur="1" fill="hold">
                                          <p:stCondLst>
                                            <p:cond delay="0"/>
                                          </p:stCondLst>
                                        </p:cTn>
                                        <p:tgtEl>
                                          <p:spTgt spid="40">
                                            <p:txEl>
                                              <p:pRg st="3" end="3"/>
                                            </p:txEl>
                                          </p:spTgt>
                                        </p:tgtEl>
                                        <p:attrNameLst>
                                          <p:attrName>style.visibility</p:attrName>
                                        </p:attrNameLst>
                                      </p:cBhvr>
                                      <p:to>
                                        <p:strVal val="visible"/>
                                      </p:to>
                                    </p:set>
                                    <p:anim calcmode="lin" valueType="num">
                                      <p:cBhvr>
                                        <p:cTn id="25" dur="1000" fill="hold"/>
                                        <p:tgtEl>
                                          <p:spTgt spid="40">
                                            <p:txEl>
                                              <p:pRg st="3" end="3"/>
                                            </p:txEl>
                                          </p:spTgt>
                                        </p:tgtEl>
                                        <p:attrNameLst>
                                          <p:attrName>ppt_x</p:attrName>
                                        </p:attrNameLst>
                                      </p:cBhvr>
                                      <p:tavLst>
                                        <p:tav tm="0">
                                          <p:val>
                                            <p:strVal val="#ppt_x-.2"/>
                                          </p:val>
                                        </p:tav>
                                        <p:tav tm="100000">
                                          <p:val>
                                            <p:strVal val="#ppt_x"/>
                                          </p:val>
                                        </p:tav>
                                      </p:tavLst>
                                    </p:anim>
                                    <p:anim calcmode="lin" valueType="num">
                                      <p:cBhvr>
                                        <p:cTn id="26" dur="1000" fill="hold"/>
                                        <p:tgtEl>
                                          <p:spTgt spid="40">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40">
                                            <p:txEl>
                                              <p:pRg st="3" end="3"/>
                                            </p:txEl>
                                          </p:spTgt>
                                        </p:tgtEl>
                                      </p:cBhvr>
                                    </p:animEffect>
                                  </p:childTnLst>
                                </p:cTn>
                              </p:par>
                            </p:childTnLst>
                          </p:cTn>
                        </p:par>
                        <p:par>
                          <p:cTn id="28" fill="hold">
                            <p:stCondLst>
                              <p:cond delay="4000"/>
                            </p:stCondLst>
                            <p:childTnLst>
                              <p:par>
                                <p:cTn id="29" presetID="29" presetClass="entr" presetSubtype="0" fill="hold" nodeType="afterEffect">
                                  <p:stCondLst>
                                    <p:cond delay="0"/>
                                  </p:stCondLst>
                                  <p:iterate type="lt">
                                    <p:tmPct val="0"/>
                                  </p:iterate>
                                  <p:childTnLst>
                                    <p:set>
                                      <p:cBhvr>
                                        <p:cTn id="30" dur="1" fill="hold">
                                          <p:stCondLst>
                                            <p:cond delay="0"/>
                                          </p:stCondLst>
                                        </p:cTn>
                                        <p:tgtEl>
                                          <p:spTgt spid="40">
                                            <p:txEl>
                                              <p:pRg st="4" end="4"/>
                                            </p:txEl>
                                          </p:spTgt>
                                        </p:tgtEl>
                                        <p:attrNameLst>
                                          <p:attrName>style.visibility</p:attrName>
                                        </p:attrNameLst>
                                      </p:cBhvr>
                                      <p:to>
                                        <p:strVal val="visible"/>
                                      </p:to>
                                    </p:set>
                                    <p:anim calcmode="lin" valueType="num">
                                      <p:cBhvr>
                                        <p:cTn id="31" dur="1000" fill="hold"/>
                                        <p:tgtEl>
                                          <p:spTgt spid="40">
                                            <p:txEl>
                                              <p:pRg st="4" end="4"/>
                                            </p:txEl>
                                          </p:spTgt>
                                        </p:tgtEl>
                                        <p:attrNameLst>
                                          <p:attrName>ppt_x</p:attrName>
                                        </p:attrNameLst>
                                      </p:cBhvr>
                                      <p:tavLst>
                                        <p:tav tm="0">
                                          <p:val>
                                            <p:strVal val="#ppt_x-.2"/>
                                          </p:val>
                                        </p:tav>
                                        <p:tav tm="100000">
                                          <p:val>
                                            <p:strVal val="#ppt_x"/>
                                          </p:val>
                                        </p:tav>
                                      </p:tavLst>
                                    </p:anim>
                                    <p:anim calcmode="lin" valueType="num">
                                      <p:cBhvr>
                                        <p:cTn id="32" dur="1000" fill="hold"/>
                                        <p:tgtEl>
                                          <p:spTgt spid="40">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0">
                                            <p:txEl>
                                              <p:pRg st="4" end="4"/>
                                            </p:txEl>
                                          </p:spTgt>
                                        </p:tgtEl>
                                      </p:cBhvr>
                                    </p:animEffect>
                                  </p:childTnLst>
                                </p:cTn>
                              </p:par>
                            </p:childTnLst>
                          </p:cTn>
                        </p:par>
                        <p:par>
                          <p:cTn id="34" fill="hold">
                            <p:stCondLst>
                              <p:cond delay="5000"/>
                            </p:stCondLst>
                            <p:childTnLst>
                              <p:par>
                                <p:cTn id="35" presetID="29" presetClass="entr" presetSubtype="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1000" fill="hold"/>
                                        <p:tgtEl>
                                          <p:spTgt spid="39"/>
                                        </p:tgtEl>
                                        <p:attrNameLst>
                                          <p:attrName>ppt_x</p:attrName>
                                        </p:attrNameLst>
                                      </p:cBhvr>
                                      <p:tavLst>
                                        <p:tav tm="0">
                                          <p:val>
                                            <p:strVal val="#ppt_x-.2"/>
                                          </p:val>
                                        </p:tav>
                                        <p:tav tm="100000">
                                          <p:val>
                                            <p:strVal val="#ppt_x"/>
                                          </p:val>
                                        </p:tav>
                                      </p:tavLst>
                                    </p:anim>
                                    <p:anim calcmode="lin" valueType="num">
                                      <p:cBhvr>
                                        <p:cTn id="38"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39"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250166" y="146649"/>
            <a:ext cx="7272068"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i="1" dirty="0" smtClean="0">
                <a:latin typeface="+mj-lt"/>
              </a:rPr>
              <a:t>На семинар приехали 3 ученых из Норвегии, 3 из России и 4 из Испании. Порядок докладов определяется жеребьёвкой. Найдите вероятность того, что восьмым окажется доклад ученого из России.</a:t>
            </a:r>
          </a:p>
        </p:txBody>
      </p:sp>
      <p:sp>
        <p:nvSpPr>
          <p:cNvPr id="39" name="Прямоугольник 38"/>
          <p:cNvSpPr/>
          <p:nvPr/>
        </p:nvSpPr>
        <p:spPr>
          <a:xfrm>
            <a:off x="3398442" y="5593229"/>
            <a:ext cx="2347116" cy="523220"/>
          </a:xfrm>
          <a:prstGeom prst="rect">
            <a:avLst/>
          </a:prstGeom>
        </p:spPr>
        <p:txBody>
          <a:bodyPr wrap="none">
            <a:spAutoFit/>
          </a:bodyPr>
          <a:lstStyle/>
          <a:p>
            <a:pPr algn="ctr"/>
            <a:r>
              <a:rPr lang="ru-RU" sz="2800" i="1" dirty="0" smtClean="0">
                <a:solidFill>
                  <a:srgbClr val="FF0000"/>
                </a:solidFill>
                <a:latin typeface="+mn-lt"/>
              </a:rPr>
              <a:t>Ответ: 0,3.</a:t>
            </a:r>
          </a:p>
        </p:txBody>
      </p:sp>
      <p:sp>
        <p:nvSpPr>
          <p:cNvPr id="38" name="Rectangle 2"/>
          <p:cNvSpPr txBox="1">
            <a:spLocks noChangeArrowheads="1"/>
          </p:cNvSpPr>
          <p:nvPr/>
        </p:nvSpPr>
        <p:spPr bwMode="auto">
          <a:xfrm>
            <a:off x="7694762" y="388188"/>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285924</a:t>
            </a:r>
            <a:endParaRPr lang="ru-RU" sz="2400" dirty="0" smtClean="0"/>
          </a:p>
        </p:txBody>
      </p:sp>
      <mc:AlternateContent xmlns:mc="http://schemas.openxmlformats.org/markup-compatibility/2006" xmlns:a14="http://schemas.microsoft.com/office/drawing/2010/main">
        <mc:Choice Requires="a14">
          <p:sp>
            <p:nvSpPr>
              <p:cNvPr id="40" name="TextBox 39"/>
              <p:cNvSpPr txBox="1"/>
              <p:nvPr/>
            </p:nvSpPr>
            <p:spPr>
              <a:xfrm>
                <a:off x="440116" y="2273251"/>
                <a:ext cx="8263768" cy="3226268"/>
              </a:xfrm>
              <a:prstGeom prst="rect">
                <a:avLst/>
              </a:prstGeom>
              <a:solidFill>
                <a:srgbClr val="FFFFFF">
                  <a:alpha val="72000"/>
                </a:srgbClr>
              </a:solidFill>
              <a:ln w="19050">
                <a:solidFill>
                  <a:schemeClr val="accent3">
                    <a:lumMod val="65000"/>
                  </a:schemeClr>
                </a:solidFill>
              </a:ln>
            </p:spPr>
            <p:txBody>
              <a:bodyPr wrap="square" rtlCol="0">
                <a:spAutoFit/>
              </a:bodyPr>
              <a:lstStyle/>
              <a:p>
                <a:pPr>
                  <a:lnSpc>
                    <a:spcPct val="150000"/>
                  </a:lnSpc>
                </a:pPr>
                <a:r>
                  <a:rPr lang="ru-RU" sz="2400" i="1" u="sng" dirty="0" smtClean="0">
                    <a:latin typeface="+mn-lt"/>
                  </a:rPr>
                  <a:t>Решение:</a:t>
                </a:r>
                <a:r>
                  <a:rPr lang="ru-RU" sz="2400" i="1" dirty="0" smtClean="0">
                    <a:latin typeface="+mn-lt"/>
                  </a:rPr>
                  <a:t> </a:t>
                </a:r>
              </a:p>
              <a:p>
                <a:pPr>
                  <a:lnSpc>
                    <a:spcPct val="150000"/>
                  </a:lnSpc>
                </a:pPr>
                <a:r>
                  <a:rPr lang="ru-RU" sz="2400" i="1" dirty="0" smtClean="0">
                    <a:latin typeface="+mn-lt"/>
                  </a:rPr>
                  <a:t>Всего участвует 3 + 3 + 4 = 10 ученых. </a:t>
                </a:r>
              </a:p>
              <a:p>
                <a:pPr>
                  <a:lnSpc>
                    <a:spcPct val="150000"/>
                  </a:lnSpc>
                </a:pPr>
                <a:r>
                  <a:rPr lang="ru-RU" sz="2400" i="1" dirty="0" smtClean="0">
                    <a:latin typeface="+mn-lt"/>
                  </a:rPr>
                  <a:t>Вероятность того, что восьмым окажется доклад ученого из России, равна   </a:t>
                </a:r>
                <a14:m>
                  <m:oMath xmlns:m="http://schemas.openxmlformats.org/officeDocument/2006/math">
                    <m:f>
                      <m:fPr>
                        <m:ctrlPr>
                          <a:rPr lang="ru-RU" sz="2800" i="1">
                            <a:latin typeface="Cambria Math"/>
                          </a:rPr>
                        </m:ctrlPr>
                      </m:fPr>
                      <m:num>
                        <m:r>
                          <a:rPr lang="en-US" sz="2800" i="1">
                            <a:latin typeface="Cambria Math"/>
                          </a:rPr>
                          <m:t>3</m:t>
                        </m:r>
                      </m:num>
                      <m:den>
                        <m:r>
                          <a:rPr lang="en-US" sz="2800" i="1">
                            <a:latin typeface="Cambria Math"/>
                          </a:rPr>
                          <m:t>1</m:t>
                        </m:r>
                        <m:r>
                          <a:rPr lang="ru-RU" sz="2800" b="0" i="1" smtClean="0">
                            <a:latin typeface="Cambria Math"/>
                          </a:rPr>
                          <m:t>0</m:t>
                        </m:r>
                      </m:den>
                    </m:f>
                    <m:r>
                      <a:rPr lang="en-US" sz="2800" i="1">
                        <a:latin typeface="Cambria Math"/>
                      </a:rPr>
                      <m:t>=0,</m:t>
                    </m:r>
                    <m:r>
                      <a:rPr lang="ru-RU" sz="2800" b="0" i="1" smtClean="0">
                        <a:latin typeface="Cambria Math"/>
                      </a:rPr>
                      <m:t>3</m:t>
                    </m:r>
                  </m:oMath>
                </a14:m>
                <a:endParaRPr lang="ru-RU" sz="2800" dirty="0"/>
              </a:p>
              <a:p>
                <a:pPr>
                  <a:lnSpc>
                    <a:spcPct val="150000"/>
                  </a:lnSpc>
                </a:pPr>
                <a:r>
                  <a:rPr lang="ru-RU" sz="2400" i="1" dirty="0" smtClean="0">
                    <a:latin typeface="+mn-lt"/>
                  </a:rPr>
                  <a:t> </a:t>
                </a:r>
              </a:p>
            </p:txBody>
          </p:sp>
        </mc:Choice>
        <mc:Fallback xmlns="">
          <p:sp>
            <p:nvSpPr>
              <p:cNvPr id="40" name="TextBox 39"/>
              <p:cNvSpPr txBox="1">
                <a:spLocks noRot="1" noChangeAspect="1" noMove="1" noResize="1" noEditPoints="1" noAdjustHandles="1" noChangeArrowheads="1" noChangeShapeType="1" noTextEdit="1"/>
              </p:cNvSpPr>
              <p:nvPr/>
            </p:nvSpPr>
            <p:spPr>
              <a:xfrm>
                <a:off x="440116" y="2273251"/>
                <a:ext cx="8263768" cy="3226268"/>
              </a:xfrm>
              <a:prstGeom prst="rect">
                <a:avLst/>
              </a:prstGeom>
              <a:blipFill rotWithShape="1">
                <a:blip r:embed="rId2"/>
                <a:stretch>
                  <a:fillRect l="-1030" r="-1104"/>
                </a:stretch>
              </a:blipFill>
              <a:ln w="19050">
                <a:solidFill>
                  <a:schemeClr val="accent3">
                    <a:lumMod val="65000"/>
                  </a:schemeClr>
                </a:solidFill>
              </a:ln>
            </p:spPr>
            <p:txBody>
              <a:bodyPr/>
              <a:lstStyle/>
              <a:p>
                <a:r>
                  <a:rPr lang="ru-R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40">
                                            <p:txEl>
                                              <p:pRg st="0" end="0"/>
                                            </p:txEl>
                                          </p:spTgt>
                                        </p:tgtEl>
                                        <p:attrNameLst>
                                          <p:attrName>style.visibility</p:attrName>
                                        </p:attrNameLst>
                                      </p:cBhvr>
                                      <p:to>
                                        <p:strVal val="visible"/>
                                      </p:to>
                                    </p:set>
                                    <p:anim calcmode="lin" valueType="num">
                                      <p:cBhvr>
                                        <p:cTn id="7" dur="1000" fill="hold"/>
                                        <p:tgtEl>
                                          <p:spTgt spid="40">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
                                            <p:txEl>
                                              <p:pRg st="0" end="0"/>
                                            </p:txEl>
                                          </p:spTgt>
                                        </p:tgtEl>
                                      </p:cBhvr>
                                    </p:animEffect>
                                  </p:childTnLst>
                                </p:cTn>
                              </p:par>
                            </p:childTnLst>
                          </p:cTn>
                        </p:par>
                        <p:par>
                          <p:cTn id="10" fill="hold">
                            <p:stCondLst>
                              <p:cond delay="1000"/>
                            </p:stCondLst>
                            <p:childTnLst>
                              <p:par>
                                <p:cTn id="11" presetID="29" presetClass="entr" presetSubtype="0" fill="hold" nodeType="afterEffect">
                                  <p:stCondLst>
                                    <p:cond delay="0"/>
                                  </p:stCondLst>
                                  <p:iterate type="lt">
                                    <p:tmPct val="0"/>
                                  </p:iterate>
                                  <p:childTnLst>
                                    <p:set>
                                      <p:cBhvr>
                                        <p:cTn id="12" dur="1" fill="hold">
                                          <p:stCondLst>
                                            <p:cond delay="0"/>
                                          </p:stCondLst>
                                        </p:cTn>
                                        <p:tgtEl>
                                          <p:spTgt spid="40">
                                            <p:txEl>
                                              <p:pRg st="1" end="1"/>
                                            </p:txEl>
                                          </p:spTgt>
                                        </p:tgtEl>
                                        <p:attrNameLst>
                                          <p:attrName>style.visibility</p:attrName>
                                        </p:attrNameLst>
                                      </p:cBhvr>
                                      <p:to>
                                        <p:strVal val="visible"/>
                                      </p:to>
                                    </p:set>
                                    <p:anim calcmode="lin" valueType="num">
                                      <p:cBhvr>
                                        <p:cTn id="13" dur="1000" fill="hold"/>
                                        <p:tgtEl>
                                          <p:spTgt spid="40">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40">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0">
                                            <p:txEl>
                                              <p:pRg st="1" end="1"/>
                                            </p:txEl>
                                          </p:spTgt>
                                        </p:tgtEl>
                                      </p:cBhvr>
                                    </p:animEffect>
                                  </p:childTnLst>
                                </p:cTn>
                              </p:par>
                            </p:childTnLst>
                          </p:cTn>
                        </p:par>
                        <p:par>
                          <p:cTn id="16" fill="hold">
                            <p:stCondLst>
                              <p:cond delay="2000"/>
                            </p:stCondLst>
                            <p:childTnLst>
                              <p:par>
                                <p:cTn id="17" presetID="29" presetClass="entr" presetSubtype="0" fill="hold" nodeType="afterEffect">
                                  <p:stCondLst>
                                    <p:cond delay="0"/>
                                  </p:stCondLst>
                                  <p:iterate type="lt">
                                    <p:tmPct val="0"/>
                                  </p:iterate>
                                  <p:childTnLst>
                                    <p:set>
                                      <p:cBhvr>
                                        <p:cTn id="18" dur="1" fill="hold">
                                          <p:stCondLst>
                                            <p:cond delay="0"/>
                                          </p:stCondLst>
                                        </p:cTn>
                                        <p:tgtEl>
                                          <p:spTgt spid="40">
                                            <p:txEl>
                                              <p:pRg st="2" end="2"/>
                                            </p:txEl>
                                          </p:spTgt>
                                        </p:tgtEl>
                                        <p:attrNameLst>
                                          <p:attrName>style.visibility</p:attrName>
                                        </p:attrNameLst>
                                      </p:cBhvr>
                                      <p:to>
                                        <p:strVal val="visible"/>
                                      </p:to>
                                    </p:set>
                                    <p:anim calcmode="lin" valueType="num">
                                      <p:cBhvr>
                                        <p:cTn id="19" dur="1000" fill="hold"/>
                                        <p:tgtEl>
                                          <p:spTgt spid="40">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40">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0">
                                            <p:txEl>
                                              <p:pRg st="2" end="2"/>
                                            </p:txEl>
                                          </p:spTgt>
                                        </p:tgtEl>
                                      </p:cBhvr>
                                    </p:animEffect>
                                  </p:childTnLst>
                                </p:cTn>
                              </p:par>
                            </p:childTnLst>
                          </p:cTn>
                        </p:par>
                        <p:par>
                          <p:cTn id="22" fill="hold">
                            <p:stCondLst>
                              <p:cond delay="3000"/>
                            </p:stCondLst>
                            <p:childTnLst>
                              <p:par>
                                <p:cTn id="23" presetID="29" presetClass="entr" presetSubtype="0" fill="hold" nodeType="afterEffect">
                                  <p:stCondLst>
                                    <p:cond delay="0"/>
                                  </p:stCondLst>
                                  <p:iterate type="lt">
                                    <p:tmPct val="0"/>
                                  </p:iterate>
                                  <p:childTnLst>
                                    <p:set>
                                      <p:cBhvr>
                                        <p:cTn id="24" dur="1" fill="hold">
                                          <p:stCondLst>
                                            <p:cond delay="0"/>
                                          </p:stCondLst>
                                        </p:cTn>
                                        <p:tgtEl>
                                          <p:spTgt spid="40">
                                            <p:txEl>
                                              <p:pRg st="3" end="3"/>
                                            </p:txEl>
                                          </p:spTgt>
                                        </p:tgtEl>
                                        <p:attrNameLst>
                                          <p:attrName>style.visibility</p:attrName>
                                        </p:attrNameLst>
                                      </p:cBhvr>
                                      <p:to>
                                        <p:strVal val="visible"/>
                                      </p:to>
                                    </p:set>
                                    <p:anim calcmode="lin" valueType="num">
                                      <p:cBhvr>
                                        <p:cTn id="25" dur="1000" fill="hold"/>
                                        <p:tgtEl>
                                          <p:spTgt spid="40">
                                            <p:txEl>
                                              <p:pRg st="3" end="3"/>
                                            </p:txEl>
                                          </p:spTgt>
                                        </p:tgtEl>
                                        <p:attrNameLst>
                                          <p:attrName>ppt_x</p:attrName>
                                        </p:attrNameLst>
                                      </p:cBhvr>
                                      <p:tavLst>
                                        <p:tav tm="0">
                                          <p:val>
                                            <p:strVal val="#ppt_x-.2"/>
                                          </p:val>
                                        </p:tav>
                                        <p:tav tm="100000">
                                          <p:val>
                                            <p:strVal val="#ppt_x"/>
                                          </p:val>
                                        </p:tav>
                                      </p:tavLst>
                                    </p:anim>
                                    <p:anim calcmode="lin" valueType="num">
                                      <p:cBhvr>
                                        <p:cTn id="26" dur="1000" fill="hold"/>
                                        <p:tgtEl>
                                          <p:spTgt spid="40">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40">
                                            <p:txEl>
                                              <p:pRg st="3" end="3"/>
                                            </p:txEl>
                                          </p:spTgt>
                                        </p:tgtEl>
                                      </p:cBhvr>
                                    </p:animEffect>
                                  </p:childTnLst>
                                </p:cTn>
                              </p:par>
                            </p:childTnLst>
                          </p:cTn>
                        </p:par>
                        <p:par>
                          <p:cTn id="28" fill="hold">
                            <p:stCondLst>
                              <p:cond delay="4000"/>
                            </p:stCondLst>
                            <p:childTnLst>
                              <p:par>
                                <p:cTn id="29" presetID="29"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1000" fill="hold"/>
                                        <p:tgtEl>
                                          <p:spTgt spid="39"/>
                                        </p:tgtEl>
                                        <p:attrNameLst>
                                          <p:attrName>ppt_x</p:attrName>
                                        </p:attrNameLst>
                                      </p:cBhvr>
                                      <p:tavLst>
                                        <p:tav tm="0">
                                          <p:val>
                                            <p:strVal val="#ppt_x-.2"/>
                                          </p:val>
                                        </p:tav>
                                        <p:tav tm="100000">
                                          <p:val>
                                            <p:strVal val="#ppt_x"/>
                                          </p:val>
                                        </p:tav>
                                      </p:tavLst>
                                    </p:anim>
                                    <p:anim calcmode="lin" valueType="num">
                                      <p:cBhvr>
                                        <p:cTn id="32"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250166" y="146649"/>
            <a:ext cx="7272068" cy="203132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i="1" dirty="0" smtClean="0">
                <a:latin typeface="+mj-lt"/>
              </a:rPr>
              <a:t>Перед началом первого тура чемпионата по бадминтону участников разбивают на игровые пары случайным образом с помощью жребия. Всего в чемпионате участвует 26 бадминтонистов, среди которых 10 участников из России, в том числе Руслан Орлов. Найдите вероятность того, что в первом туре Руслан Орлов будет играть с каким-либо бадминтонистом из России?</a:t>
            </a:r>
          </a:p>
        </p:txBody>
      </p:sp>
      <p:sp>
        <p:nvSpPr>
          <p:cNvPr id="38" name="Rectangle 2"/>
          <p:cNvSpPr txBox="1">
            <a:spLocks noChangeArrowheads="1"/>
          </p:cNvSpPr>
          <p:nvPr/>
        </p:nvSpPr>
        <p:spPr bwMode="auto">
          <a:xfrm>
            <a:off x="7694762" y="388188"/>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285925</a:t>
            </a:r>
            <a:endParaRPr lang="ru-RU" sz="2400" dirty="0" smtClean="0"/>
          </a:p>
        </p:txBody>
      </p:sp>
      <mc:AlternateContent xmlns:mc="http://schemas.openxmlformats.org/markup-compatibility/2006" xmlns:a14="http://schemas.microsoft.com/office/drawing/2010/main">
        <mc:Choice Requires="a14">
          <p:sp>
            <p:nvSpPr>
              <p:cNvPr id="40" name="TextBox 39"/>
              <p:cNvSpPr txBox="1"/>
              <p:nvPr/>
            </p:nvSpPr>
            <p:spPr>
              <a:xfrm>
                <a:off x="250166" y="2348880"/>
                <a:ext cx="8625738" cy="4509120"/>
              </a:xfrm>
              <a:prstGeom prst="rect">
                <a:avLst/>
              </a:prstGeom>
              <a:solidFill>
                <a:srgbClr val="FFFFFF">
                  <a:alpha val="72000"/>
                </a:srgbClr>
              </a:solidFill>
              <a:ln w="19050">
                <a:solidFill>
                  <a:schemeClr val="accent3">
                    <a:lumMod val="65000"/>
                  </a:schemeClr>
                </a:solidFill>
              </a:ln>
            </p:spPr>
            <p:txBody>
              <a:bodyPr wrap="square" rtlCol="0">
                <a:spAutoFit/>
              </a:bodyPr>
              <a:lstStyle/>
              <a:p>
                <a:pPr>
                  <a:lnSpc>
                    <a:spcPct val="150000"/>
                  </a:lnSpc>
                </a:pPr>
                <a:r>
                  <a:rPr lang="ru-RU" sz="2200" i="1" u="sng" dirty="0" smtClean="0">
                    <a:latin typeface="+mn-lt"/>
                  </a:rPr>
                  <a:t>Решение:</a:t>
                </a:r>
                <a:r>
                  <a:rPr lang="ru-RU" sz="2200" i="1" dirty="0" smtClean="0">
                    <a:latin typeface="+mn-lt"/>
                  </a:rPr>
                  <a:t> </a:t>
                </a:r>
              </a:p>
              <a:p>
                <a:pPr>
                  <a:lnSpc>
                    <a:spcPct val="150000"/>
                  </a:lnSpc>
                </a:pPr>
                <a:r>
                  <a:rPr lang="ru-RU" sz="2200" i="1" dirty="0" smtClean="0">
                    <a:latin typeface="+mn-lt"/>
                  </a:rPr>
                  <a:t>Нужно учесть, что Руслан Орлов должен играть с каким-либо бадминтонистом из России. И сам Руслан Орлов тоже из России. </a:t>
                </a:r>
              </a:p>
              <a:p>
                <a:pPr>
                  <a:lnSpc>
                    <a:spcPct val="150000"/>
                  </a:lnSpc>
                </a:pPr>
                <a:r>
                  <a:rPr lang="ru-RU" sz="2200" i="1" dirty="0" smtClean="0">
                    <a:latin typeface="+mn-lt"/>
                  </a:rPr>
                  <a:t>Вероятность того, что в первом туре Руслан Орлов будет играть с каким-либо бадминтонистом из России, равна  </a:t>
                </a:r>
                <a:r>
                  <a:rPr lang="ru-RU" sz="2400" dirty="0" smtClean="0"/>
                  <a:t> </a:t>
                </a:r>
                <a14:m>
                  <m:oMath xmlns:m="http://schemas.openxmlformats.org/officeDocument/2006/math">
                    <m:f>
                      <m:fPr>
                        <m:ctrlPr>
                          <a:rPr lang="ru-RU" sz="2800" i="1">
                            <a:latin typeface="Cambria Math"/>
                          </a:rPr>
                        </m:ctrlPr>
                      </m:fPr>
                      <m:num>
                        <m:r>
                          <a:rPr lang="ru-RU" sz="2800" b="0" i="1" smtClean="0">
                            <a:latin typeface="Cambria Math"/>
                          </a:rPr>
                          <m:t>9</m:t>
                        </m:r>
                      </m:num>
                      <m:den>
                        <m:r>
                          <a:rPr lang="ru-RU" sz="2800" b="0" i="1" smtClean="0">
                            <a:latin typeface="Cambria Math"/>
                          </a:rPr>
                          <m:t>2</m:t>
                        </m:r>
                        <m:r>
                          <a:rPr lang="ru-RU" sz="2800" i="1">
                            <a:latin typeface="Cambria Math"/>
                          </a:rPr>
                          <m:t>5</m:t>
                        </m:r>
                      </m:den>
                    </m:f>
                    <m:r>
                      <a:rPr lang="en-US" sz="2800" i="1">
                        <a:latin typeface="Cambria Math"/>
                      </a:rPr>
                      <m:t>=</m:t>
                    </m:r>
                    <m:f>
                      <m:fPr>
                        <m:ctrlPr>
                          <a:rPr lang="en-US" sz="2800" i="1">
                            <a:latin typeface="Cambria Math"/>
                          </a:rPr>
                        </m:ctrlPr>
                      </m:fPr>
                      <m:num>
                        <m:r>
                          <a:rPr lang="ru-RU" sz="2800" b="0" i="1" smtClean="0">
                            <a:latin typeface="Cambria Math"/>
                          </a:rPr>
                          <m:t>36</m:t>
                        </m:r>
                      </m:num>
                      <m:den>
                        <m:r>
                          <a:rPr lang="ru-RU" sz="2800" b="0" i="1" smtClean="0">
                            <a:latin typeface="Cambria Math"/>
                          </a:rPr>
                          <m:t>100</m:t>
                        </m:r>
                      </m:den>
                    </m:f>
                    <m:r>
                      <a:rPr lang="en-US" sz="2800" i="1">
                        <a:latin typeface="Cambria Math"/>
                      </a:rPr>
                      <m:t>=0,</m:t>
                    </m:r>
                    <m:r>
                      <a:rPr lang="ru-RU" sz="2800" b="0" i="1" smtClean="0">
                        <a:latin typeface="Cambria Math"/>
                      </a:rPr>
                      <m:t>36</m:t>
                    </m:r>
                  </m:oMath>
                </a14:m>
                <a:endParaRPr lang="ru-RU" sz="2800" dirty="0"/>
              </a:p>
              <a:p>
                <a:pPr>
                  <a:lnSpc>
                    <a:spcPct val="150000"/>
                  </a:lnSpc>
                </a:pPr>
                <a:endParaRPr lang="ru-RU" sz="2200" i="1" dirty="0" smtClean="0">
                  <a:latin typeface="+mn-lt"/>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250166" y="2348880"/>
                <a:ext cx="8625738" cy="4509120"/>
              </a:xfrm>
              <a:prstGeom prst="rect">
                <a:avLst/>
              </a:prstGeom>
              <a:blipFill rotWithShape="1">
                <a:blip r:embed="rId2"/>
                <a:stretch>
                  <a:fillRect l="-776"/>
                </a:stretch>
              </a:blipFill>
              <a:ln w="19050">
                <a:solidFill>
                  <a:schemeClr val="accent3">
                    <a:lumMod val="65000"/>
                  </a:schemeClr>
                </a:solidFill>
              </a:ln>
            </p:spPr>
            <p:txBody>
              <a:bodyPr/>
              <a:lstStyle/>
              <a:p>
                <a:r>
                  <a:rPr lang="ru-RU">
                    <a:noFill/>
                  </a:rPr>
                  <a:t> </a:t>
                </a:r>
              </a:p>
            </p:txBody>
          </p:sp>
        </mc:Fallback>
      </mc:AlternateContent>
      <p:sp>
        <p:nvSpPr>
          <p:cNvPr id="39" name="Прямоугольник 38"/>
          <p:cNvSpPr/>
          <p:nvPr/>
        </p:nvSpPr>
        <p:spPr>
          <a:xfrm>
            <a:off x="5124828" y="6173386"/>
            <a:ext cx="2569934" cy="523220"/>
          </a:xfrm>
          <a:prstGeom prst="rect">
            <a:avLst/>
          </a:prstGeom>
        </p:spPr>
        <p:txBody>
          <a:bodyPr wrap="none">
            <a:spAutoFit/>
          </a:bodyPr>
          <a:lstStyle/>
          <a:p>
            <a:pPr algn="ctr"/>
            <a:r>
              <a:rPr lang="ru-RU" sz="2800" i="1" dirty="0" smtClean="0">
                <a:solidFill>
                  <a:srgbClr val="FF0000"/>
                </a:solidFill>
                <a:latin typeface="+mn-lt"/>
              </a:rPr>
              <a:t>Ответ: 0,36.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40">
                                            <p:txEl>
                                              <p:pRg st="0" end="0"/>
                                            </p:txEl>
                                          </p:spTgt>
                                        </p:tgtEl>
                                        <p:attrNameLst>
                                          <p:attrName>style.visibility</p:attrName>
                                        </p:attrNameLst>
                                      </p:cBhvr>
                                      <p:to>
                                        <p:strVal val="visible"/>
                                      </p:to>
                                    </p:set>
                                    <p:anim calcmode="lin" valueType="num">
                                      <p:cBhvr>
                                        <p:cTn id="7" dur="1000" fill="hold"/>
                                        <p:tgtEl>
                                          <p:spTgt spid="40">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
                                            <p:txEl>
                                              <p:pRg st="0" end="0"/>
                                            </p:txEl>
                                          </p:spTgt>
                                        </p:tgtEl>
                                      </p:cBhvr>
                                    </p:animEffect>
                                  </p:childTnLst>
                                </p:cTn>
                              </p:par>
                            </p:childTnLst>
                          </p:cTn>
                        </p:par>
                        <p:par>
                          <p:cTn id="10" fill="hold">
                            <p:stCondLst>
                              <p:cond delay="1000"/>
                            </p:stCondLst>
                            <p:childTnLst>
                              <p:par>
                                <p:cTn id="11" presetID="29" presetClass="entr" presetSubtype="0" fill="hold" nodeType="afterEffect">
                                  <p:stCondLst>
                                    <p:cond delay="0"/>
                                  </p:stCondLst>
                                  <p:iterate type="lt">
                                    <p:tmPct val="0"/>
                                  </p:iterate>
                                  <p:childTnLst>
                                    <p:set>
                                      <p:cBhvr>
                                        <p:cTn id="12" dur="1" fill="hold">
                                          <p:stCondLst>
                                            <p:cond delay="0"/>
                                          </p:stCondLst>
                                        </p:cTn>
                                        <p:tgtEl>
                                          <p:spTgt spid="40">
                                            <p:txEl>
                                              <p:pRg st="1" end="1"/>
                                            </p:txEl>
                                          </p:spTgt>
                                        </p:tgtEl>
                                        <p:attrNameLst>
                                          <p:attrName>style.visibility</p:attrName>
                                        </p:attrNameLst>
                                      </p:cBhvr>
                                      <p:to>
                                        <p:strVal val="visible"/>
                                      </p:to>
                                    </p:set>
                                    <p:anim calcmode="lin" valueType="num">
                                      <p:cBhvr>
                                        <p:cTn id="13" dur="1000" fill="hold"/>
                                        <p:tgtEl>
                                          <p:spTgt spid="40">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40">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0">
                                            <p:txEl>
                                              <p:pRg st="1" end="1"/>
                                            </p:txEl>
                                          </p:spTgt>
                                        </p:tgtEl>
                                      </p:cBhvr>
                                    </p:animEffect>
                                  </p:childTnLst>
                                </p:cTn>
                              </p:par>
                            </p:childTnLst>
                          </p:cTn>
                        </p:par>
                        <p:par>
                          <p:cTn id="16" fill="hold">
                            <p:stCondLst>
                              <p:cond delay="2000"/>
                            </p:stCondLst>
                            <p:childTnLst>
                              <p:par>
                                <p:cTn id="17" presetID="29" presetClass="entr" presetSubtype="0" fill="hold" nodeType="afterEffect">
                                  <p:stCondLst>
                                    <p:cond delay="0"/>
                                  </p:stCondLst>
                                  <p:iterate type="lt">
                                    <p:tmPct val="0"/>
                                  </p:iterate>
                                  <p:childTnLst>
                                    <p:set>
                                      <p:cBhvr>
                                        <p:cTn id="18" dur="1" fill="hold">
                                          <p:stCondLst>
                                            <p:cond delay="0"/>
                                          </p:stCondLst>
                                        </p:cTn>
                                        <p:tgtEl>
                                          <p:spTgt spid="40">
                                            <p:txEl>
                                              <p:pRg st="2" end="2"/>
                                            </p:txEl>
                                          </p:spTgt>
                                        </p:tgtEl>
                                        <p:attrNameLst>
                                          <p:attrName>style.visibility</p:attrName>
                                        </p:attrNameLst>
                                      </p:cBhvr>
                                      <p:to>
                                        <p:strVal val="visible"/>
                                      </p:to>
                                    </p:set>
                                    <p:anim calcmode="lin" valueType="num">
                                      <p:cBhvr>
                                        <p:cTn id="19" dur="1000" fill="hold"/>
                                        <p:tgtEl>
                                          <p:spTgt spid="40">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40">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0">
                                            <p:txEl>
                                              <p:pRg st="2" end="2"/>
                                            </p:txEl>
                                          </p:spTgt>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1000" fill="hold"/>
                                        <p:tgtEl>
                                          <p:spTgt spid="39"/>
                                        </p:tgtEl>
                                        <p:attrNameLst>
                                          <p:attrName>ppt_x</p:attrName>
                                        </p:attrNameLst>
                                      </p:cBhvr>
                                      <p:tavLst>
                                        <p:tav tm="0">
                                          <p:val>
                                            <p:strVal val="#ppt_x-.2"/>
                                          </p:val>
                                        </p:tav>
                                        <p:tav tm="100000">
                                          <p:val>
                                            <p:strVal val="#ppt_x"/>
                                          </p:val>
                                        </p:tav>
                                      </p:tavLst>
                                    </p:anim>
                                    <p:anim calcmode="lin" valueType="num">
                                      <p:cBhvr>
                                        <p:cTn id="26"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250166" y="146649"/>
            <a:ext cx="7272068"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i="1" dirty="0" smtClean="0">
                <a:latin typeface="+mj-lt"/>
              </a:rPr>
              <a:t>В сборнике билетов по биологии всего 55 билетов, в 11 из них встречается вопрос по ботанике. Найдите вероятность того, что в случайно выбранном на экзамене билете школьнику достанется вопрос по ботанике.</a:t>
            </a:r>
          </a:p>
        </p:txBody>
      </p:sp>
      <p:sp>
        <p:nvSpPr>
          <p:cNvPr id="39" name="Прямоугольник 38"/>
          <p:cNvSpPr/>
          <p:nvPr/>
        </p:nvSpPr>
        <p:spPr>
          <a:xfrm>
            <a:off x="3398442" y="5584603"/>
            <a:ext cx="2347116" cy="523220"/>
          </a:xfrm>
          <a:prstGeom prst="rect">
            <a:avLst/>
          </a:prstGeom>
        </p:spPr>
        <p:txBody>
          <a:bodyPr wrap="none">
            <a:spAutoFit/>
          </a:bodyPr>
          <a:lstStyle/>
          <a:p>
            <a:pPr algn="ctr"/>
            <a:r>
              <a:rPr lang="ru-RU" sz="2800" i="1" dirty="0" smtClean="0">
                <a:solidFill>
                  <a:srgbClr val="FF0000"/>
                </a:solidFill>
                <a:latin typeface="+mn-lt"/>
              </a:rPr>
              <a:t>Ответ: 0,2.</a:t>
            </a:r>
          </a:p>
        </p:txBody>
      </p:sp>
      <p:sp>
        <p:nvSpPr>
          <p:cNvPr id="38" name="Rectangle 2"/>
          <p:cNvSpPr txBox="1">
            <a:spLocks noChangeArrowheads="1"/>
          </p:cNvSpPr>
          <p:nvPr/>
        </p:nvSpPr>
        <p:spPr bwMode="auto">
          <a:xfrm>
            <a:off x="7694762" y="388188"/>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285926</a:t>
            </a:r>
            <a:endParaRPr lang="ru-RU" sz="2400" dirty="0" smtClean="0"/>
          </a:p>
        </p:txBody>
      </p:sp>
      <mc:AlternateContent xmlns:mc="http://schemas.openxmlformats.org/markup-compatibility/2006" xmlns:a14="http://schemas.microsoft.com/office/drawing/2010/main">
        <mc:Choice Requires="a14">
          <p:sp>
            <p:nvSpPr>
              <p:cNvPr id="40" name="TextBox 39"/>
              <p:cNvSpPr txBox="1"/>
              <p:nvPr/>
            </p:nvSpPr>
            <p:spPr>
              <a:xfrm>
                <a:off x="259131" y="2273251"/>
                <a:ext cx="8625738" cy="3144322"/>
              </a:xfrm>
              <a:prstGeom prst="rect">
                <a:avLst/>
              </a:prstGeom>
              <a:solidFill>
                <a:srgbClr val="FFFFFF">
                  <a:alpha val="72000"/>
                </a:srgbClr>
              </a:solidFill>
              <a:ln w="19050">
                <a:solidFill>
                  <a:schemeClr val="accent3">
                    <a:lumMod val="65000"/>
                  </a:schemeClr>
                </a:solidFill>
              </a:ln>
            </p:spPr>
            <p:txBody>
              <a:bodyPr wrap="square" rtlCol="0">
                <a:spAutoFit/>
              </a:bodyPr>
              <a:lstStyle/>
              <a:p>
                <a:pPr>
                  <a:lnSpc>
                    <a:spcPct val="150000"/>
                  </a:lnSpc>
                </a:pPr>
                <a:r>
                  <a:rPr lang="ru-RU" sz="2400" i="1" u="sng" dirty="0" smtClean="0">
                    <a:latin typeface="+mn-lt"/>
                  </a:rPr>
                  <a:t>Решение:</a:t>
                </a:r>
                <a:r>
                  <a:rPr lang="ru-RU" sz="2400" i="1" dirty="0" smtClean="0">
                    <a:latin typeface="+mn-lt"/>
                  </a:rPr>
                  <a:t> </a:t>
                </a:r>
              </a:p>
              <a:p>
                <a:pPr>
                  <a:lnSpc>
                    <a:spcPct val="150000"/>
                  </a:lnSpc>
                </a:pPr>
                <a:r>
                  <a:rPr lang="ru-RU" sz="2400" i="1" dirty="0" smtClean="0">
                    <a:latin typeface="+mn-lt"/>
                  </a:rPr>
                  <a:t>Вероятность того, что в случайно выбранном на экзамене билете школьнику достанется вопрос по ботанике, равна  </a:t>
                </a:r>
                <a14:m>
                  <m:oMath xmlns:m="http://schemas.openxmlformats.org/officeDocument/2006/math">
                    <m:f>
                      <m:fPr>
                        <m:ctrlPr>
                          <a:rPr lang="ru-RU" sz="2800" i="1">
                            <a:latin typeface="Cambria Math"/>
                          </a:rPr>
                        </m:ctrlPr>
                      </m:fPr>
                      <m:num>
                        <m:r>
                          <a:rPr lang="ru-RU" sz="2800" b="0" i="1" smtClean="0">
                            <a:latin typeface="Cambria Math"/>
                          </a:rPr>
                          <m:t>11</m:t>
                        </m:r>
                      </m:num>
                      <m:den>
                        <m:r>
                          <a:rPr lang="ru-RU" sz="2800" b="0" i="1" smtClean="0">
                            <a:latin typeface="Cambria Math"/>
                          </a:rPr>
                          <m:t>5</m:t>
                        </m:r>
                        <m:r>
                          <a:rPr lang="ru-RU" sz="2800" i="1">
                            <a:latin typeface="Cambria Math"/>
                          </a:rPr>
                          <m:t>5</m:t>
                        </m:r>
                      </m:den>
                    </m:f>
                    <m:r>
                      <a:rPr lang="en-US" sz="2800" i="1">
                        <a:latin typeface="Cambria Math"/>
                      </a:rPr>
                      <m:t>=</m:t>
                    </m:r>
                    <m:f>
                      <m:fPr>
                        <m:ctrlPr>
                          <a:rPr lang="en-US" sz="2800" i="1">
                            <a:latin typeface="Cambria Math"/>
                          </a:rPr>
                        </m:ctrlPr>
                      </m:fPr>
                      <m:num>
                        <m:r>
                          <a:rPr lang="en-US" sz="2800" i="1">
                            <a:latin typeface="Cambria Math"/>
                          </a:rPr>
                          <m:t>1</m:t>
                        </m:r>
                      </m:num>
                      <m:den>
                        <m:r>
                          <a:rPr lang="ru-RU" sz="2800" i="1">
                            <a:latin typeface="Cambria Math"/>
                          </a:rPr>
                          <m:t>5</m:t>
                        </m:r>
                      </m:den>
                    </m:f>
                    <m:r>
                      <a:rPr lang="en-US" sz="2800" i="1">
                        <a:latin typeface="Cambria Math"/>
                      </a:rPr>
                      <m:t>=0,2</m:t>
                    </m:r>
                  </m:oMath>
                </a14:m>
                <a:endParaRPr lang="ru-RU" sz="2800" dirty="0"/>
              </a:p>
              <a:p>
                <a:pPr>
                  <a:lnSpc>
                    <a:spcPct val="150000"/>
                  </a:lnSpc>
                </a:pPr>
                <a:endParaRPr lang="ru-RU" sz="2400" i="1" dirty="0" smtClean="0">
                  <a:latin typeface="+mn-lt"/>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259131" y="2273251"/>
                <a:ext cx="8625738" cy="3144322"/>
              </a:xfrm>
              <a:prstGeom prst="rect">
                <a:avLst/>
              </a:prstGeom>
              <a:blipFill rotWithShape="1">
                <a:blip r:embed="rId2"/>
                <a:stretch>
                  <a:fillRect l="-1059"/>
                </a:stretch>
              </a:blipFill>
              <a:ln w="19050">
                <a:solidFill>
                  <a:schemeClr val="accent3">
                    <a:lumMod val="65000"/>
                  </a:schemeClr>
                </a:solidFill>
              </a:ln>
            </p:spPr>
            <p:txBody>
              <a:bodyPr/>
              <a:lstStyle/>
              <a:p>
                <a:r>
                  <a:rPr lang="ru-R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40">
                                            <p:txEl>
                                              <p:pRg st="0" end="0"/>
                                            </p:txEl>
                                          </p:spTgt>
                                        </p:tgtEl>
                                        <p:attrNameLst>
                                          <p:attrName>style.visibility</p:attrName>
                                        </p:attrNameLst>
                                      </p:cBhvr>
                                      <p:to>
                                        <p:strVal val="visible"/>
                                      </p:to>
                                    </p:set>
                                    <p:anim calcmode="lin" valueType="num">
                                      <p:cBhvr>
                                        <p:cTn id="7" dur="1000" fill="hold"/>
                                        <p:tgtEl>
                                          <p:spTgt spid="40">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
                                            <p:txEl>
                                              <p:pRg st="0" end="0"/>
                                            </p:txEl>
                                          </p:spTgt>
                                        </p:tgtEl>
                                      </p:cBhvr>
                                    </p:animEffect>
                                  </p:childTnLst>
                                </p:cTn>
                              </p:par>
                            </p:childTnLst>
                          </p:cTn>
                        </p:par>
                        <p:par>
                          <p:cTn id="10" fill="hold">
                            <p:stCondLst>
                              <p:cond delay="1000"/>
                            </p:stCondLst>
                            <p:childTnLst>
                              <p:par>
                                <p:cTn id="11" presetID="29" presetClass="entr" presetSubtype="0" fill="hold" nodeType="afterEffect">
                                  <p:stCondLst>
                                    <p:cond delay="0"/>
                                  </p:stCondLst>
                                  <p:iterate type="lt">
                                    <p:tmPct val="0"/>
                                  </p:iterate>
                                  <p:childTnLst>
                                    <p:set>
                                      <p:cBhvr>
                                        <p:cTn id="12" dur="1" fill="hold">
                                          <p:stCondLst>
                                            <p:cond delay="0"/>
                                          </p:stCondLst>
                                        </p:cTn>
                                        <p:tgtEl>
                                          <p:spTgt spid="40">
                                            <p:txEl>
                                              <p:pRg st="1" end="1"/>
                                            </p:txEl>
                                          </p:spTgt>
                                        </p:tgtEl>
                                        <p:attrNameLst>
                                          <p:attrName>style.visibility</p:attrName>
                                        </p:attrNameLst>
                                      </p:cBhvr>
                                      <p:to>
                                        <p:strVal val="visible"/>
                                      </p:to>
                                    </p:set>
                                    <p:anim calcmode="lin" valueType="num">
                                      <p:cBhvr>
                                        <p:cTn id="13" dur="1000" fill="hold"/>
                                        <p:tgtEl>
                                          <p:spTgt spid="40">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40">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0">
                                            <p:txEl>
                                              <p:pRg st="1" end="1"/>
                                            </p:txEl>
                                          </p:spTgt>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1000" fill="hold"/>
                                        <p:tgtEl>
                                          <p:spTgt spid="39"/>
                                        </p:tgtEl>
                                        <p:attrNameLst>
                                          <p:attrName>ppt_x</p:attrName>
                                        </p:attrNameLst>
                                      </p:cBhvr>
                                      <p:tavLst>
                                        <p:tav tm="0">
                                          <p:val>
                                            <p:strVal val="#ppt_x-.2"/>
                                          </p:val>
                                        </p:tav>
                                        <p:tav tm="100000">
                                          <p:val>
                                            <p:strVal val="#ppt_x"/>
                                          </p:val>
                                        </p:tav>
                                      </p:tavLst>
                                    </p:anim>
                                    <p:anim calcmode="lin" valueType="num">
                                      <p:cBhvr>
                                        <p:cTn id="20"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606534"/>
            <a:ext cx="8918713" cy="4525963"/>
          </a:xfrm>
        </p:spPr>
        <p:txBody>
          <a:bodyPr/>
          <a:lstStyle/>
          <a:p>
            <a:pPr marL="0" indent="0" algn="ctr">
              <a:buNone/>
            </a:pPr>
            <a:r>
              <a:rPr lang="ru-RU" sz="5400" b="1" i="1" dirty="0" smtClean="0">
                <a:hlinkClick r:id="rId2" action="ppaction://hlinksldjump"/>
              </a:rPr>
              <a:t>Классическое </a:t>
            </a:r>
          </a:p>
          <a:p>
            <a:pPr marL="0" indent="0" algn="ctr">
              <a:buNone/>
            </a:pPr>
            <a:r>
              <a:rPr lang="ru-RU" sz="5400" b="1" i="1" dirty="0" smtClean="0">
                <a:hlinkClick r:id="rId2" action="ppaction://hlinksldjump"/>
              </a:rPr>
              <a:t>определение </a:t>
            </a:r>
          </a:p>
          <a:p>
            <a:pPr marL="0" indent="0" algn="ctr">
              <a:buNone/>
            </a:pPr>
            <a:r>
              <a:rPr lang="ru-RU" sz="5400" b="1" i="1" dirty="0" smtClean="0">
                <a:hlinkClick r:id="rId2" action="ppaction://hlinksldjump"/>
              </a:rPr>
              <a:t>вероятности</a:t>
            </a:r>
            <a:endParaRPr lang="ru-RU" sz="5400" b="1" i="1" dirty="0" smtClean="0"/>
          </a:p>
          <a:p>
            <a:pPr marL="0" indent="0">
              <a:buNone/>
            </a:pPr>
            <a:endParaRPr lang="ru-RU" sz="3000" b="1" i="1" dirty="0" smtClean="0"/>
          </a:p>
        </p:txBody>
      </p:sp>
    </p:spTree>
    <p:extLst>
      <p:ext uri="{BB962C8B-B14F-4D97-AF65-F5344CB8AC3E}">
        <p14:creationId xmlns:p14="http://schemas.microsoft.com/office/powerpoint/2010/main" val="1090271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250166" y="146649"/>
            <a:ext cx="7272068"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i="1" dirty="0" smtClean="0">
                <a:latin typeface="+mj-lt"/>
              </a:rPr>
              <a:t>В сборнике билетов по математике всего 25 билетов, в 10 из них встречается вопрос по неравенствам. Найдите вероятность того, что в случайно выбранном на экзамене билете школьнику не достанется вопроса по неравенствам.</a:t>
            </a:r>
          </a:p>
        </p:txBody>
      </p:sp>
      <p:sp>
        <p:nvSpPr>
          <p:cNvPr id="39" name="Прямоугольник 38"/>
          <p:cNvSpPr/>
          <p:nvPr/>
        </p:nvSpPr>
        <p:spPr>
          <a:xfrm>
            <a:off x="6348676" y="6135818"/>
            <a:ext cx="2347116" cy="523220"/>
          </a:xfrm>
          <a:prstGeom prst="rect">
            <a:avLst/>
          </a:prstGeom>
        </p:spPr>
        <p:txBody>
          <a:bodyPr wrap="none">
            <a:spAutoFit/>
          </a:bodyPr>
          <a:lstStyle/>
          <a:p>
            <a:pPr algn="ctr"/>
            <a:r>
              <a:rPr lang="ru-RU" sz="2800" i="1" dirty="0" smtClean="0">
                <a:solidFill>
                  <a:srgbClr val="FF0000"/>
                </a:solidFill>
                <a:latin typeface="+mn-lt"/>
              </a:rPr>
              <a:t>Ответ: 0,6.</a:t>
            </a:r>
          </a:p>
        </p:txBody>
      </p:sp>
      <p:sp>
        <p:nvSpPr>
          <p:cNvPr id="38" name="Rectangle 2"/>
          <p:cNvSpPr txBox="1">
            <a:spLocks noChangeArrowheads="1"/>
          </p:cNvSpPr>
          <p:nvPr/>
        </p:nvSpPr>
        <p:spPr bwMode="auto">
          <a:xfrm>
            <a:off x="7694762" y="388188"/>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285927</a:t>
            </a:r>
            <a:endParaRPr lang="ru-RU" sz="2400" dirty="0" smtClean="0"/>
          </a:p>
        </p:txBody>
      </p:sp>
      <mc:AlternateContent xmlns:mc="http://schemas.openxmlformats.org/markup-compatibility/2006" xmlns:a14="http://schemas.microsoft.com/office/drawing/2010/main">
        <mc:Choice Requires="a14">
          <p:sp>
            <p:nvSpPr>
              <p:cNvPr id="40" name="TextBox 39"/>
              <p:cNvSpPr txBox="1"/>
              <p:nvPr/>
            </p:nvSpPr>
            <p:spPr>
              <a:xfrm>
                <a:off x="304800" y="1504683"/>
                <a:ext cx="8625738" cy="4468339"/>
              </a:xfrm>
              <a:prstGeom prst="rect">
                <a:avLst/>
              </a:prstGeom>
              <a:solidFill>
                <a:srgbClr val="FFFFFF">
                  <a:alpha val="72000"/>
                </a:srgbClr>
              </a:solidFill>
              <a:ln w="19050">
                <a:solidFill>
                  <a:schemeClr val="accent3">
                    <a:lumMod val="65000"/>
                  </a:schemeClr>
                </a:solidFill>
              </a:ln>
            </p:spPr>
            <p:txBody>
              <a:bodyPr wrap="square" rtlCol="0">
                <a:spAutoFit/>
              </a:bodyPr>
              <a:lstStyle/>
              <a:p>
                <a:pPr>
                  <a:lnSpc>
                    <a:spcPct val="150000"/>
                  </a:lnSpc>
                </a:pPr>
                <a:r>
                  <a:rPr lang="ru-RU" sz="2400" i="1" u="sng" dirty="0" smtClean="0">
                    <a:latin typeface="+mn-lt"/>
                  </a:rPr>
                  <a:t>Решение:</a:t>
                </a:r>
                <a:r>
                  <a:rPr lang="ru-RU" sz="2400" i="1" dirty="0" smtClean="0">
                    <a:latin typeface="+mn-lt"/>
                  </a:rPr>
                  <a:t> </a:t>
                </a:r>
              </a:p>
              <a:p>
                <a:pPr>
                  <a:lnSpc>
                    <a:spcPct val="150000"/>
                  </a:lnSpc>
                </a:pPr>
                <a:r>
                  <a:rPr lang="ru-RU" sz="2400" i="1" dirty="0" smtClean="0">
                    <a:latin typeface="+mn-lt"/>
                  </a:rPr>
                  <a:t>25 – 10 = 15 – билетов не содержат вопрос по неравенствам. </a:t>
                </a:r>
              </a:p>
              <a:p>
                <a:pPr>
                  <a:lnSpc>
                    <a:spcPct val="150000"/>
                  </a:lnSpc>
                </a:pPr>
                <a:r>
                  <a:rPr lang="ru-RU" sz="2400" i="1" dirty="0" smtClean="0">
                    <a:latin typeface="+mn-lt"/>
                  </a:rPr>
                  <a:t>Вероятность того, что в случайно выбранном на экзамене билете школьнику не достанется вопроса по неравенствам, равна </a:t>
                </a:r>
              </a:p>
              <a:p>
                <a:pPr algn="ctr">
                  <a:lnSpc>
                    <a:spcPct val="150000"/>
                  </a:lnSpc>
                </a:pPr>
                <a14:m>
                  <m:oMathPara xmlns:m="http://schemas.openxmlformats.org/officeDocument/2006/math">
                    <m:oMathParaPr>
                      <m:jc m:val="centerGroup"/>
                    </m:oMathParaPr>
                    <m:oMath xmlns:m="http://schemas.openxmlformats.org/officeDocument/2006/math">
                      <m:f>
                        <m:fPr>
                          <m:ctrlPr>
                            <a:rPr lang="ru-RU" sz="2400" i="1">
                              <a:latin typeface="Cambria Math"/>
                            </a:rPr>
                          </m:ctrlPr>
                        </m:fPr>
                        <m:num>
                          <m:r>
                            <a:rPr lang="ru-RU" sz="2400" b="0" i="1" smtClean="0">
                              <a:latin typeface="Cambria Math"/>
                            </a:rPr>
                            <m:t>15</m:t>
                          </m:r>
                        </m:num>
                        <m:den>
                          <m:r>
                            <a:rPr lang="ru-RU" sz="2400" b="0" i="1" smtClean="0">
                              <a:latin typeface="Cambria Math"/>
                            </a:rPr>
                            <m:t>2</m:t>
                          </m:r>
                          <m:r>
                            <a:rPr lang="ru-RU" sz="2400" i="1">
                              <a:latin typeface="Cambria Math"/>
                            </a:rPr>
                            <m:t>5</m:t>
                          </m:r>
                        </m:den>
                      </m:f>
                      <m:r>
                        <a:rPr lang="en-US" sz="2400" i="1">
                          <a:latin typeface="Cambria Math"/>
                        </a:rPr>
                        <m:t>=</m:t>
                      </m:r>
                      <m:f>
                        <m:fPr>
                          <m:ctrlPr>
                            <a:rPr lang="en-US" sz="2400" i="1">
                              <a:latin typeface="Cambria Math"/>
                            </a:rPr>
                          </m:ctrlPr>
                        </m:fPr>
                        <m:num>
                          <m:r>
                            <a:rPr lang="ru-RU" sz="2400" b="0" i="1" smtClean="0">
                              <a:latin typeface="Cambria Math"/>
                            </a:rPr>
                            <m:t>3</m:t>
                          </m:r>
                        </m:num>
                        <m:den>
                          <m:r>
                            <a:rPr lang="ru-RU" sz="2400" i="1">
                              <a:latin typeface="Cambria Math"/>
                            </a:rPr>
                            <m:t>5</m:t>
                          </m:r>
                        </m:den>
                      </m:f>
                      <m:r>
                        <a:rPr lang="en-US" sz="2400" i="1">
                          <a:latin typeface="Cambria Math"/>
                        </a:rPr>
                        <m:t>=0,</m:t>
                      </m:r>
                      <m:r>
                        <a:rPr lang="ru-RU" sz="2400" b="0" i="1" smtClean="0">
                          <a:latin typeface="Cambria Math"/>
                        </a:rPr>
                        <m:t>6</m:t>
                      </m:r>
                    </m:oMath>
                  </m:oMathPara>
                </a14:m>
                <a:endParaRPr lang="ru-RU" sz="2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304800" y="1504683"/>
                <a:ext cx="8625738" cy="4468339"/>
              </a:xfrm>
              <a:prstGeom prst="rect">
                <a:avLst/>
              </a:prstGeom>
              <a:blipFill rotWithShape="1">
                <a:blip r:embed="rId2"/>
                <a:stretch>
                  <a:fillRect l="-987"/>
                </a:stretch>
              </a:blipFill>
              <a:ln w="19050">
                <a:solidFill>
                  <a:schemeClr val="accent3">
                    <a:lumMod val="65000"/>
                  </a:schemeClr>
                </a:solidFill>
              </a:ln>
            </p:spPr>
            <p:txBody>
              <a:bodyPr/>
              <a:lstStyle/>
              <a:p>
                <a:r>
                  <a:rPr lang="ru-R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40">
                                            <p:txEl>
                                              <p:pRg st="0" end="0"/>
                                            </p:txEl>
                                          </p:spTgt>
                                        </p:tgtEl>
                                        <p:attrNameLst>
                                          <p:attrName>style.visibility</p:attrName>
                                        </p:attrNameLst>
                                      </p:cBhvr>
                                      <p:to>
                                        <p:strVal val="visible"/>
                                      </p:to>
                                    </p:set>
                                    <p:anim calcmode="lin" valueType="num">
                                      <p:cBhvr>
                                        <p:cTn id="7" dur="1000" fill="hold"/>
                                        <p:tgtEl>
                                          <p:spTgt spid="40">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
                                            <p:txEl>
                                              <p:pRg st="0" end="0"/>
                                            </p:txEl>
                                          </p:spTgt>
                                        </p:tgtEl>
                                      </p:cBhvr>
                                    </p:animEffect>
                                  </p:childTnLst>
                                </p:cTn>
                              </p:par>
                            </p:childTnLst>
                          </p:cTn>
                        </p:par>
                        <p:par>
                          <p:cTn id="10" fill="hold">
                            <p:stCondLst>
                              <p:cond delay="1000"/>
                            </p:stCondLst>
                            <p:childTnLst>
                              <p:par>
                                <p:cTn id="11" presetID="29" presetClass="entr" presetSubtype="0" fill="hold" nodeType="afterEffect">
                                  <p:stCondLst>
                                    <p:cond delay="0"/>
                                  </p:stCondLst>
                                  <p:iterate type="lt">
                                    <p:tmPct val="0"/>
                                  </p:iterate>
                                  <p:childTnLst>
                                    <p:set>
                                      <p:cBhvr>
                                        <p:cTn id="12" dur="1" fill="hold">
                                          <p:stCondLst>
                                            <p:cond delay="0"/>
                                          </p:stCondLst>
                                        </p:cTn>
                                        <p:tgtEl>
                                          <p:spTgt spid="40">
                                            <p:txEl>
                                              <p:pRg st="1" end="1"/>
                                            </p:txEl>
                                          </p:spTgt>
                                        </p:tgtEl>
                                        <p:attrNameLst>
                                          <p:attrName>style.visibility</p:attrName>
                                        </p:attrNameLst>
                                      </p:cBhvr>
                                      <p:to>
                                        <p:strVal val="visible"/>
                                      </p:to>
                                    </p:set>
                                    <p:anim calcmode="lin" valueType="num">
                                      <p:cBhvr>
                                        <p:cTn id="13" dur="1000" fill="hold"/>
                                        <p:tgtEl>
                                          <p:spTgt spid="40">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40">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0">
                                            <p:txEl>
                                              <p:pRg st="1" end="1"/>
                                            </p:txEl>
                                          </p:spTgt>
                                        </p:tgtEl>
                                      </p:cBhvr>
                                    </p:animEffect>
                                  </p:childTnLst>
                                </p:cTn>
                              </p:par>
                            </p:childTnLst>
                          </p:cTn>
                        </p:par>
                        <p:par>
                          <p:cTn id="16" fill="hold">
                            <p:stCondLst>
                              <p:cond delay="2000"/>
                            </p:stCondLst>
                            <p:childTnLst>
                              <p:par>
                                <p:cTn id="17" presetID="29" presetClass="entr" presetSubtype="0" fill="hold" nodeType="afterEffect">
                                  <p:stCondLst>
                                    <p:cond delay="0"/>
                                  </p:stCondLst>
                                  <p:iterate type="lt">
                                    <p:tmPct val="0"/>
                                  </p:iterate>
                                  <p:childTnLst>
                                    <p:set>
                                      <p:cBhvr>
                                        <p:cTn id="18" dur="1" fill="hold">
                                          <p:stCondLst>
                                            <p:cond delay="0"/>
                                          </p:stCondLst>
                                        </p:cTn>
                                        <p:tgtEl>
                                          <p:spTgt spid="40">
                                            <p:txEl>
                                              <p:pRg st="2" end="2"/>
                                            </p:txEl>
                                          </p:spTgt>
                                        </p:tgtEl>
                                        <p:attrNameLst>
                                          <p:attrName>style.visibility</p:attrName>
                                        </p:attrNameLst>
                                      </p:cBhvr>
                                      <p:to>
                                        <p:strVal val="visible"/>
                                      </p:to>
                                    </p:set>
                                    <p:anim calcmode="lin" valueType="num">
                                      <p:cBhvr>
                                        <p:cTn id="19" dur="1000" fill="hold"/>
                                        <p:tgtEl>
                                          <p:spTgt spid="40">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40">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0">
                                            <p:txEl>
                                              <p:pRg st="2" end="2"/>
                                            </p:txEl>
                                          </p:spTgt>
                                        </p:tgtEl>
                                      </p:cBhvr>
                                    </p:animEffect>
                                  </p:childTnLst>
                                </p:cTn>
                              </p:par>
                            </p:childTnLst>
                          </p:cTn>
                        </p:par>
                        <p:par>
                          <p:cTn id="22" fill="hold">
                            <p:stCondLst>
                              <p:cond delay="3000"/>
                            </p:stCondLst>
                            <p:childTnLst>
                              <p:par>
                                <p:cTn id="23" presetID="29" presetClass="entr" presetSubtype="0" fill="hold" nodeType="afterEffect">
                                  <p:stCondLst>
                                    <p:cond delay="0"/>
                                  </p:stCondLst>
                                  <p:iterate type="lt">
                                    <p:tmPct val="0"/>
                                  </p:iterate>
                                  <p:childTnLst>
                                    <p:set>
                                      <p:cBhvr>
                                        <p:cTn id="24" dur="1" fill="hold">
                                          <p:stCondLst>
                                            <p:cond delay="0"/>
                                          </p:stCondLst>
                                        </p:cTn>
                                        <p:tgtEl>
                                          <p:spTgt spid="40">
                                            <p:txEl>
                                              <p:pRg st="3" end="3"/>
                                            </p:txEl>
                                          </p:spTgt>
                                        </p:tgtEl>
                                        <p:attrNameLst>
                                          <p:attrName>style.visibility</p:attrName>
                                        </p:attrNameLst>
                                      </p:cBhvr>
                                      <p:to>
                                        <p:strVal val="visible"/>
                                      </p:to>
                                    </p:set>
                                    <p:anim calcmode="lin" valueType="num">
                                      <p:cBhvr>
                                        <p:cTn id="25" dur="1000" fill="hold"/>
                                        <p:tgtEl>
                                          <p:spTgt spid="40">
                                            <p:txEl>
                                              <p:pRg st="3" end="3"/>
                                            </p:txEl>
                                          </p:spTgt>
                                        </p:tgtEl>
                                        <p:attrNameLst>
                                          <p:attrName>ppt_x</p:attrName>
                                        </p:attrNameLst>
                                      </p:cBhvr>
                                      <p:tavLst>
                                        <p:tav tm="0">
                                          <p:val>
                                            <p:strVal val="#ppt_x-.2"/>
                                          </p:val>
                                        </p:tav>
                                        <p:tav tm="100000">
                                          <p:val>
                                            <p:strVal val="#ppt_x"/>
                                          </p:val>
                                        </p:tav>
                                      </p:tavLst>
                                    </p:anim>
                                    <p:anim calcmode="lin" valueType="num">
                                      <p:cBhvr>
                                        <p:cTn id="26" dur="1000" fill="hold"/>
                                        <p:tgtEl>
                                          <p:spTgt spid="40">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40">
                                            <p:txEl>
                                              <p:pRg st="3" end="3"/>
                                            </p:txEl>
                                          </p:spTgt>
                                        </p:tgtEl>
                                      </p:cBhvr>
                                    </p:animEffect>
                                  </p:childTnLst>
                                </p:cTn>
                              </p:par>
                            </p:childTnLst>
                          </p:cTn>
                        </p:par>
                        <p:par>
                          <p:cTn id="28" fill="hold">
                            <p:stCondLst>
                              <p:cond delay="4000"/>
                            </p:stCondLst>
                            <p:childTnLst>
                              <p:par>
                                <p:cTn id="29" presetID="29"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1000" fill="hold"/>
                                        <p:tgtEl>
                                          <p:spTgt spid="39"/>
                                        </p:tgtEl>
                                        <p:attrNameLst>
                                          <p:attrName>ppt_x</p:attrName>
                                        </p:attrNameLst>
                                      </p:cBhvr>
                                      <p:tavLst>
                                        <p:tav tm="0">
                                          <p:val>
                                            <p:strVal val="#ppt_x-.2"/>
                                          </p:val>
                                        </p:tav>
                                        <p:tav tm="100000">
                                          <p:val>
                                            <p:strVal val="#ppt_x"/>
                                          </p:val>
                                        </p:tav>
                                      </p:tavLst>
                                    </p:anim>
                                    <p:anim calcmode="lin" valueType="num">
                                      <p:cBhvr>
                                        <p:cTn id="32"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250166" y="146649"/>
            <a:ext cx="7272068" cy="147732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i="1" dirty="0" smtClean="0">
                <a:latin typeface="+mj-lt"/>
              </a:rPr>
              <a:t>На чемпионате по прыжкам в воду выступают 25 спортсменов, среди них 8 прыгунов из России и 9 прыгунов из Парагвая. Порядок выступлений определяется жеребьёвкой. Найдите вероятность того, что шестым будет выступать прыгун из Парагвая.</a:t>
            </a:r>
          </a:p>
        </p:txBody>
      </p:sp>
      <p:sp>
        <p:nvSpPr>
          <p:cNvPr id="39" name="Прямоугольник 38"/>
          <p:cNvSpPr/>
          <p:nvPr/>
        </p:nvSpPr>
        <p:spPr>
          <a:xfrm>
            <a:off x="3287033" y="5575976"/>
            <a:ext cx="2569934" cy="523220"/>
          </a:xfrm>
          <a:prstGeom prst="rect">
            <a:avLst/>
          </a:prstGeom>
        </p:spPr>
        <p:txBody>
          <a:bodyPr wrap="none">
            <a:spAutoFit/>
          </a:bodyPr>
          <a:lstStyle/>
          <a:p>
            <a:pPr algn="ctr"/>
            <a:r>
              <a:rPr lang="ru-RU" sz="2800" i="1" dirty="0" smtClean="0">
                <a:solidFill>
                  <a:srgbClr val="FF0000"/>
                </a:solidFill>
                <a:latin typeface="+mn-lt"/>
              </a:rPr>
              <a:t>Ответ: 0,36.</a:t>
            </a:r>
          </a:p>
        </p:txBody>
      </p:sp>
      <p:sp>
        <p:nvSpPr>
          <p:cNvPr id="38" name="Rectangle 2"/>
          <p:cNvSpPr txBox="1">
            <a:spLocks noChangeArrowheads="1"/>
          </p:cNvSpPr>
          <p:nvPr/>
        </p:nvSpPr>
        <p:spPr bwMode="auto">
          <a:xfrm>
            <a:off x="7694762" y="388188"/>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285928</a:t>
            </a:r>
            <a:endParaRPr lang="ru-RU" sz="2400" dirty="0" smtClean="0"/>
          </a:p>
        </p:txBody>
      </p:sp>
      <mc:AlternateContent xmlns:mc="http://schemas.openxmlformats.org/markup-compatibility/2006" xmlns:a14="http://schemas.microsoft.com/office/drawing/2010/main">
        <mc:Choice Requires="a14">
          <p:sp>
            <p:nvSpPr>
              <p:cNvPr id="40" name="TextBox 39"/>
              <p:cNvSpPr txBox="1"/>
              <p:nvPr/>
            </p:nvSpPr>
            <p:spPr>
              <a:xfrm>
                <a:off x="259131" y="2273251"/>
                <a:ext cx="8625738" cy="2181623"/>
              </a:xfrm>
              <a:prstGeom prst="rect">
                <a:avLst/>
              </a:prstGeom>
              <a:solidFill>
                <a:srgbClr val="FFFFFF">
                  <a:alpha val="72000"/>
                </a:srgbClr>
              </a:solidFill>
              <a:ln w="19050">
                <a:solidFill>
                  <a:schemeClr val="accent3">
                    <a:lumMod val="65000"/>
                  </a:schemeClr>
                </a:solidFill>
              </a:ln>
            </p:spPr>
            <p:txBody>
              <a:bodyPr wrap="square" rtlCol="0">
                <a:spAutoFit/>
              </a:bodyPr>
              <a:lstStyle/>
              <a:p>
                <a:pPr>
                  <a:lnSpc>
                    <a:spcPct val="150000"/>
                  </a:lnSpc>
                </a:pPr>
                <a:r>
                  <a:rPr lang="ru-RU" sz="2400" i="1" u="sng" dirty="0" smtClean="0">
                    <a:latin typeface="+mn-lt"/>
                  </a:rPr>
                  <a:t>Решение:</a:t>
                </a:r>
                <a:r>
                  <a:rPr lang="ru-RU" sz="2400" i="1" dirty="0" smtClean="0">
                    <a:latin typeface="+mn-lt"/>
                  </a:rPr>
                  <a:t> </a:t>
                </a:r>
              </a:p>
              <a:p>
                <a:pPr>
                  <a:lnSpc>
                    <a:spcPct val="150000"/>
                  </a:lnSpc>
                </a:pPr>
                <a:r>
                  <a:rPr lang="ru-RU" sz="2400" i="1" dirty="0" smtClean="0">
                    <a:latin typeface="+mn-lt"/>
                  </a:rPr>
                  <a:t>Всего участвует 25 спортсменов. </a:t>
                </a:r>
              </a:p>
              <a:p>
                <a:r>
                  <a:rPr lang="ru-RU" sz="2400" i="1" dirty="0" smtClean="0">
                    <a:latin typeface="+mn-lt"/>
                  </a:rPr>
                  <a:t>Вероятность того, что шестым будет выступать прыгун из Парагвая, равна  </a:t>
                </a:r>
                <a14:m>
                  <m:oMath xmlns:m="http://schemas.openxmlformats.org/officeDocument/2006/math">
                    <m:f>
                      <m:fPr>
                        <m:ctrlPr>
                          <a:rPr lang="ru-RU" sz="2800" i="1">
                            <a:latin typeface="Cambria Math"/>
                          </a:rPr>
                        </m:ctrlPr>
                      </m:fPr>
                      <m:num>
                        <m:r>
                          <a:rPr lang="ru-RU" sz="2800" b="0" i="1" smtClean="0">
                            <a:latin typeface="Cambria Math"/>
                          </a:rPr>
                          <m:t>9</m:t>
                        </m:r>
                      </m:num>
                      <m:den>
                        <m:r>
                          <a:rPr lang="ru-RU" sz="2800" b="0" i="1" smtClean="0">
                            <a:latin typeface="Cambria Math"/>
                          </a:rPr>
                          <m:t>2</m:t>
                        </m:r>
                        <m:r>
                          <a:rPr lang="ru-RU" sz="2800" i="1">
                            <a:latin typeface="Cambria Math"/>
                          </a:rPr>
                          <m:t>5</m:t>
                        </m:r>
                      </m:den>
                    </m:f>
                    <m:r>
                      <a:rPr lang="en-US" sz="2800" i="1">
                        <a:latin typeface="Cambria Math"/>
                      </a:rPr>
                      <m:t>=</m:t>
                    </m:r>
                    <m:f>
                      <m:fPr>
                        <m:ctrlPr>
                          <a:rPr lang="en-US" sz="2800" i="1">
                            <a:latin typeface="Cambria Math"/>
                          </a:rPr>
                        </m:ctrlPr>
                      </m:fPr>
                      <m:num>
                        <m:r>
                          <a:rPr lang="ru-RU" sz="2800" b="0" i="1" smtClean="0">
                            <a:latin typeface="Cambria Math"/>
                          </a:rPr>
                          <m:t>36</m:t>
                        </m:r>
                      </m:num>
                      <m:den>
                        <m:r>
                          <a:rPr lang="ru-RU" sz="2800" b="0" i="1" smtClean="0">
                            <a:latin typeface="Cambria Math"/>
                          </a:rPr>
                          <m:t>100</m:t>
                        </m:r>
                      </m:den>
                    </m:f>
                    <m:r>
                      <a:rPr lang="en-US" sz="2800" i="1">
                        <a:latin typeface="Cambria Math"/>
                      </a:rPr>
                      <m:t>=0,</m:t>
                    </m:r>
                    <m:r>
                      <a:rPr lang="ru-RU" sz="2800" b="0" i="1" smtClean="0">
                        <a:latin typeface="Cambria Math"/>
                      </a:rPr>
                      <m:t>36</m:t>
                    </m:r>
                  </m:oMath>
                </a14:m>
                <a:endParaRPr lang="ru-RU" sz="2800" dirty="0"/>
              </a:p>
            </p:txBody>
          </p:sp>
        </mc:Choice>
        <mc:Fallback xmlns="">
          <p:sp>
            <p:nvSpPr>
              <p:cNvPr id="40" name="TextBox 39"/>
              <p:cNvSpPr txBox="1">
                <a:spLocks noRot="1" noChangeAspect="1" noMove="1" noResize="1" noEditPoints="1" noAdjustHandles="1" noChangeArrowheads="1" noChangeShapeType="1" noTextEdit="1"/>
              </p:cNvSpPr>
              <p:nvPr/>
            </p:nvSpPr>
            <p:spPr>
              <a:xfrm>
                <a:off x="259131" y="2273251"/>
                <a:ext cx="8625738" cy="2181623"/>
              </a:xfrm>
              <a:prstGeom prst="rect">
                <a:avLst/>
              </a:prstGeom>
              <a:blipFill rotWithShape="1">
                <a:blip r:embed="rId2"/>
                <a:stretch>
                  <a:fillRect l="-1059" b="-277"/>
                </a:stretch>
              </a:blipFill>
              <a:ln w="19050">
                <a:solidFill>
                  <a:schemeClr val="accent3">
                    <a:lumMod val="65000"/>
                  </a:schemeClr>
                </a:solidFill>
              </a:ln>
            </p:spPr>
            <p:txBody>
              <a:bodyPr/>
              <a:lstStyle/>
              <a:p>
                <a:r>
                  <a:rPr lang="ru-RU">
                    <a:noFill/>
                  </a:rPr>
                  <a:t> </a:t>
                </a:r>
              </a:p>
            </p:txBody>
          </p:sp>
        </mc:Fallback>
      </mc:AlternateContent>
      <p:pic>
        <p:nvPicPr>
          <p:cNvPr id="3074" name="Picture 2" descr="C:\Users\User\Desktop\Спорт\10.gif"/>
          <p:cNvPicPr>
            <a:picLocks noChangeAspect="1" noChangeArrowheads="1" noCrop="1"/>
          </p:cNvPicPr>
          <p:nvPr/>
        </p:nvPicPr>
        <p:blipFill>
          <a:blip r:embed="rId3" cstate="print"/>
          <a:srcRect/>
          <a:stretch>
            <a:fillRect/>
          </a:stretch>
        </p:blipFill>
        <p:spPr bwMode="auto">
          <a:xfrm>
            <a:off x="6907293" y="5007038"/>
            <a:ext cx="1644179" cy="1402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40">
                                            <p:txEl>
                                              <p:pRg st="0" end="0"/>
                                            </p:txEl>
                                          </p:spTgt>
                                        </p:tgtEl>
                                        <p:attrNameLst>
                                          <p:attrName>style.visibility</p:attrName>
                                        </p:attrNameLst>
                                      </p:cBhvr>
                                      <p:to>
                                        <p:strVal val="visible"/>
                                      </p:to>
                                    </p:set>
                                    <p:anim calcmode="lin" valueType="num">
                                      <p:cBhvr>
                                        <p:cTn id="7" dur="1000" fill="hold"/>
                                        <p:tgtEl>
                                          <p:spTgt spid="40">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
                                            <p:txEl>
                                              <p:pRg st="0" end="0"/>
                                            </p:txEl>
                                          </p:spTgt>
                                        </p:tgtEl>
                                      </p:cBhvr>
                                    </p:animEffect>
                                  </p:childTnLst>
                                </p:cTn>
                              </p:par>
                            </p:childTnLst>
                          </p:cTn>
                        </p:par>
                        <p:par>
                          <p:cTn id="10" fill="hold">
                            <p:stCondLst>
                              <p:cond delay="1000"/>
                            </p:stCondLst>
                            <p:childTnLst>
                              <p:par>
                                <p:cTn id="11" presetID="29" presetClass="entr" presetSubtype="0" fill="hold" nodeType="afterEffect">
                                  <p:stCondLst>
                                    <p:cond delay="0"/>
                                  </p:stCondLst>
                                  <p:iterate type="lt">
                                    <p:tmPct val="0"/>
                                  </p:iterate>
                                  <p:childTnLst>
                                    <p:set>
                                      <p:cBhvr>
                                        <p:cTn id="12" dur="1" fill="hold">
                                          <p:stCondLst>
                                            <p:cond delay="0"/>
                                          </p:stCondLst>
                                        </p:cTn>
                                        <p:tgtEl>
                                          <p:spTgt spid="40">
                                            <p:txEl>
                                              <p:pRg st="1" end="1"/>
                                            </p:txEl>
                                          </p:spTgt>
                                        </p:tgtEl>
                                        <p:attrNameLst>
                                          <p:attrName>style.visibility</p:attrName>
                                        </p:attrNameLst>
                                      </p:cBhvr>
                                      <p:to>
                                        <p:strVal val="visible"/>
                                      </p:to>
                                    </p:set>
                                    <p:anim calcmode="lin" valueType="num">
                                      <p:cBhvr>
                                        <p:cTn id="13" dur="1000" fill="hold"/>
                                        <p:tgtEl>
                                          <p:spTgt spid="40">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40">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0">
                                            <p:txEl>
                                              <p:pRg st="1" end="1"/>
                                            </p:txEl>
                                          </p:spTgt>
                                        </p:tgtEl>
                                      </p:cBhvr>
                                    </p:animEffect>
                                  </p:childTnLst>
                                </p:cTn>
                              </p:par>
                            </p:childTnLst>
                          </p:cTn>
                        </p:par>
                        <p:par>
                          <p:cTn id="16" fill="hold">
                            <p:stCondLst>
                              <p:cond delay="2000"/>
                            </p:stCondLst>
                            <p:childTnLst>
                              <p:par>
                                <p:cTn id="17" presetID="29" presetClass="entr" presetSubtype="0" fill="hold" nodeType="afterEffect">
                                  <p:stCondLst>
                                    <p:cond delay="0"/>
                                  </p:stCondLst>
                                  <p:iterate type="lt">
                                    <p:tmPct val="0"/>
                                  </p:iterate>
                                  <p:childTnLst>
                                    <p:set>
                                      <p:cBhvr>
                                        <p:cTn id="18" dur="1" fill="hold">
                                          <p:stCondLst>
                                            <p:cond delay="0"/>
                                          </p:stCondLst>
                                        </p:cTn>
                                        <p:tgtEl>
                                          <p:spTgt spid="40">
                                            <p:txEl>
                                              <p:pRg st="2" end="2"/>
                                            </p:txEl>
                                          </p:spTgt>
                                        </p:tgtEl>
                                        <p:attrNameLst>
                                          <p:attrName>style.visibility</p:attrName>
                                        </p:attrNameLst>
                                      </p:cBhvr>
                                      <p:to>
                                        <p:strVal val="visible"/>
                                      </p:to>
                                    </p:set>
                                    <p:anim calcmode="lin" valueType="num">
                                      <p:cBhvr>
                                        <p:cTn id="19" dur="1000" fill="hold"/>
                                        <p:tgtEl>
                                          <p:spTgt spid="40">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40">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0">
                                            <p:txEl>
                                              <p:pRg st="2" end="2"/>
                                            </p:txEl>
                                          </p:spTgt>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1000" fill="hold"/>
                                        <p:tgtEl>
                                          <p:spTgt spid="39"/>
                                        </p:tgtEl>
                                        <p:attrNameLst>
                                          <p:attrName>ppt_x</p:attrName>
                                        </p:attrNameLst>
                                      </p:cBhvr>
                                      <p:tavLst>
                                        <p:tav tm="0">
                                          <p:val>
                                            <p:strVal val="#ppt_x-.2"/>
                                          </p:val>
                                        </p:tav>
                                        <p:tav tm="100000">
                                          <p:val>
                                            <p:strVal val="#ppt_x"/>
                                          </p:val>
                                        </p:tav>
                                      </p:tavLst>
                                    </p:anim>
                                    <p:anim calcmode="lin" valueType="num">
                                      <p:cBhvr>
                                        <p:cTn id="26"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163902" y="1765835"/>
                <a:ext cx="8640960" cy="3470694"/>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r>
                  <a:rPr lang="ru-RU" sz="2000" i="1" u="sng" dirty="0" smtClean="0"/>
                  <a:t>: </a:t>
                </a:r>
              </a:p>
              <a:p>
                <a:r>
                  <a:rPr lang="ru-RU" sz="2000" dirty="0" smtClean="0">
                    <a:latin typeface="+mn-lt"/>
                  </a:rPr>
                  <a:t>Элементарное </a:t>
                </a:r>
                <a:r>
                  <a:rPr lang="ru-RU" sz="2000" dirty="0">
                    <a:latin typeface="+mn-lt"/>
                  </a:rPr>
                  <a:t>событие в этом эксперименте – участник, который выиграл жребий. </a:t>
                </a:r>
                <a:endParaRPr lang="ru-RU" sz="2000" dirty="0" smtClean="0">
                  <a:latin typeface="+mn-lt"/>
                </a:endParaRPr>
              </a:p>
              <a:p>
                <a:r>
                  <a:rPr lang="ru-RU" sz="2000" dirty="0" smtClean="0">
                    <a:latin typeface="+mn-lt"/>
                  </a:rPr>
                  <a:t>Перечислим </a:t>
                </a:r>
                <a:r>
                  <a:rPr lang="ru-RU" sz="2000" dirty="0">
                    <a:latin typeface="+mn-lt"/>
                  </a:rPr>
                  <a:t>их: (Вася), (Петя), (Коля) и (Леша).</a:t>
                </a:r>
                <a:br>
                  <a:rPr lang="ru-RU" sz="2000" dirty="0">
                    <a:latin typeface="+mn-lt"/>
                  </a:rPr>
                </a:br>
                <a:r>
                  <a:rPr lang="ru-RU" sz="2000" dirty="0">
                    <a:latin typeface="+mn-lt"/>
                  </a:rPr>
                  <a:t>Общее число элементарных событий N равно 4.</a:t>
                </a:r>
                <a:br>
                  <a:rPr lang="ru-RU" sz="2000" dirty="0">
                    <a:latin typeface="+mn-lt"/>
                  </a:rPr>
                </a:br>
                <a:r>
                  <a:rPr lang="ru-RU" sz="2000" dirty="0">
                    <a:latin typeface="+mn-lt"/>
                  </a:rPr>
                  <a:t>Событию А ={жребий пал на </a:t>
                </a:r>
                <a:r>
                  <a:rPr lang="ru-RU" sz="2000" dirty="0" smtClean="0">
                    <a:latin typeface="+mn-lt"/>
                  </a:rPr>
                  <a:t>Петю} </a:t>
                </a:r>
                <a:r>
                  <a:rPr lang="ru-RU" sz="2000" dirty="0">
                    <a:latin typeface="+mn-lt"/>
                  </a:rPr>
                  <a:t>благоприятствует только одно элементарное событие </a:t>
                </a:r>
                <a:r>
                  <a:rPr lang="ru-RU" sz="2000" dirty="0" smtClean="0">
                    <a:latin typeface="+mn-lt"/>
                  </a:rPr>
                  <a:t>(Петя).</a:t>
                </a:r>
                <a:r>
                  <a:rPr lang="ru-RU" sz="2000" dirty="0">
                    <a:latin typeface="+mn-lt"/>
                  </a:rPr>
                  <a:t/>
                </a:r>
                <a:br>
                  <a:rPr lang="ru-RU" sz="2000" dirty="0">
                    <a:latin typeface="+mn-lt"/>
                  </a:rPr>
                </a:br>
                <a:r>
                  <a:rPr lang="ru-RU" sz="2000" dirty="0">
                    <a:latin typeface="+mn-lt"/>
                  </a:rPr>
                  <a:t>Поэтому N(A) = 1. Тогда Р(А) = N(A)/N </a:t>
                </a:r>
                <a14:m>
                  <m:oMath xmlns:m="http://schemas.openxmlformats.org/officeDocument/2006/math">
                    <m:r>
                      <a:rPr lang="en-US" sz="2800" i="1">
                        <a:latin typeface="Cambria Math"/>
                      </a:rPr>
                      <m:t>= </m:t>
                    </m:r>
                    <m:f>
                      <m:fPr>
                        <m:ctrlPr>
                          <a:rPr lang="en-US" sz="2800" i="1">
                            <a:latin typeface="Cambria Math"/>
                          </a:rPr>
                        </m:ctrlPr>
                      </m:fPr>
                      <m:num>
                        <m:r>
                          <a:rPr lang="en-US" sz="2800" i="1">
                            <a:latin typeface="Cambria Math"/>
                          </a:rPr>
                          <m:t>1</m:t>
                        </m:r>
                      </m:num>
                      <m:den>
                        <m:r>
                          <a:rPr lang="ru-RU" sz="2800" b="0" i="1" smtClean="0">
                            <a:latin typeface="Cambria Math"/>
                          </a:rPr>
                          <m:t>4</m:t>
                        </m:r>
                      </m:den>
                    </m:f>
                    <m:r>
                      <a:rPr lang="en-US" sz="2800" i="1">
                        <a:latin typeface="Cambria Math"/>
                      </a:rPr>
                      <m:t>=0,2</m:t>
                    </m:r>
                    <m:r>
                      <a:rPr lang="ru-RU" sz="2800" b="0" i="1" smtClean="0">
                        <a:latin typeface="Cambria Math"/>
                      </a:rPr>
                      <m:t>5</m:t>
                    </m:r>
                  </m:oMath>
                </a14:m>
                <a:endParaRPr lang="ru-RU" sz="2800" dirty="0"/>
              </a:p>
              <a:p>
                <a:r>
                  <a:rPr lang="ru-RU" sz="2000" dirty="0">
                    <a:latin typeface="+mn-lt"/>
                  </a:rPr>
                  <a:t/>
                </a:r>
                <a:br>
                  <a:rPr lang="ru-RU" sz="2000" dirty="0">
                    <a:latin typeface="+mn-lt"/>
                  </a:rPr>
                </a:br>
                <a:endParaRPr lang="ru-RU" sz="2000" i="1" u="sng" dirty="0" smtClean="0">
                  <a:latin typeface="+mn-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3902" y="1765835"/>
                <a:ext cx="8640960" cy="3470694"/>
              </a:xfrm>
              <a:prstGeom prst="rect">
                <a:avLst/>
              </a:prstGeom>
              <a:blipFill rotWithShape="1">
                <a:blip r:embed="rId2"/>
                <a:stretch>
                  <a:fillRect l="-704" t="-699" r="-1408"/>
                </a:stretch>
              </a:blipFill>
              <a:ln w="19050">
                <a:solidFill>
                  <a:schemeClr val="accent3">
                    <a:lumMod val="65000"/>
                  </a:schemeClr>
                </a:solidFill>
              </a:ln>
            </p:spPr>
            <p:txBody>
              <a:bodyPr/>
              <a:lstStyle/>
              <a:p>
                <a:r>
                  <a:rPr lang="ru-RU">
                    <a:noFill/>
                  </a:rPr>
                  <a:t> </a:t>
                </a:r>
              </a:p>
            </p:txBody>
          </p:sp>
        </mc:Fallback>
      </mc:AlternateContent>
      <p:sp>
        <p:nvSpPr>
          <p:cNvPr id="5" name="Rectangle 2"/>
          <p:cNvSpPr txBox="1">
            <a:spLocks noChangeArrowheads="1"/>
          </p:cNvSpPr>
          <p:nvPr/>
        </p:nvSpPr>
        <p:spPr bwMode="gray">
          <a:xfrm>
            <a:off x="163902" y="-1"/>
            <a:ext cx="7270568" cy="1556793"/>
          </a:xfrm>
          <a:prstGeom prst="rect">
            <a:avLst/>
          </a:prstGeom>
          <a:solidFill>
            <a:srgbClr val="FFFFFF"/>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bodyPr>
          <a:lstStyle/>
          <a:p>
            <a:pPr lvl="0" algn="just"/>
            <a:r>
              <a:rPr lang="ru-RU" sz="2000" i="1" dirty="0" smtClean="0">
                <a:latin typeface="+mn-lt"/>
              </a:rPr>
              <a:t>Вася</a:t>
            </a:r>
            <a:r>
              <a:rPr lang="ru-RU" sz="2000" i="1" dirty="0">
                <a:latin typeface="+mn-lt"/>
              </a:rPr>
              <a:t>, Петя, Коля и Леша бросили жребий – кому начинать игру. Найдите вероятность того, что начинать игру должен будет </a:t>
            </a:r>
            <a:r>
              <a:rPr lang="ru-RU" sz="2000" i="1" dirty="0" smtClean="0">
                <a:latin typeface="+mn-lt"/>
              </a:rPr>
              <a:t>Петя.</a:t>
            </a:r>
            <a:r>
              <a:rPr lang="ru-RU" sz="2000" i="1" dirty="0">
                <a:latin typeface="+mn-lt"/>
              </a:rPr>
              <a:t/>
            </a:r>
            <a:br>
              <a:rPr lang="ru-RU" sz="2000" i="1" dirty="0">
                <a:latin typeface="+mn-lt"/>
              </a:rPr>
            </a:br>
            <a:endParaRPr lang="ru-RU" sz="2000" i="1" kern="0" dirty="0" smtClean="0">
              <a:solidFill>
                <a:schemeClr val="accent1">
                  <a:lumMod val="25000"/>
                </a:schemeClr>
              </a:solidFill>
              <a:latin typeface="+mn-lt"/>
              <a:ea typeface="+mj-ea"/>
              <a:cs typeface="+mj-cs"/>
            </a:endParaRPr>
          </a:p>
        </p:txBody>
      </p:sp>
      <p:sp>
        <p:nvSpPr>
          <p:cNvPr id="9" name="Прямоугольник 8"/>
          <p:cNvSpPr/>
          <p:nvPr/>
        </p:nvSpPr>
        <p:spPr>
          <a:xfrm>
            <a:off x="4484382" y="5825053"/>
            <a:ext cx="2238112" cy="523220"/>
          </a:xfrm>
          <a:prstGeom prst="rect">
            <a:avLst/>
          </a:prstGeom>
        </p:spPr>
        <p:txBody>
          <a:bodyPr wrap="none">
            <a:spAutoFit/>
          </a:bodyPr>
          <a:lstStyle/>
          <a:p>
            <a:pPr algn="ctr"/>
            <a:r>
              <a:rPr lang="ru-RU" sz="2800" i="1" dirty="0" smtClean="0">
                <a:solidFill>
                  <a:srgbClr val="C00000"/>
                </a:solidFill>
                <a:latin typeface="+mn-lt"/>
              </a:rPr>
              <a:t>Ответ: 0,25.</a:t>
            </a:r>
          </a:p>
        </p:txBody>
      </p:sp>
      <p:sp>
        <p:nvSpPr>
          <p:cNvPr id="6" name="Rectangle 2"/>
          <p:cNvSpPr txBox="1">
            <a:spLocks noChangeArrowheads="1"/>
          </p:cNvSpPr>
          <p:nvPr/>
        </p:nvSpPr>
        <p:spPr bwMode="auto">
          <a:xfrm>
            <a:off x="7694762" y="388188"/>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320169</a:t>
            </a:r>
            <a:endParaRPr lang="ru-RU" sz="2400" dirty="0" smtClean="0"/>
          </a:p>
        </p:txBody>
      </p:sp>
    </p:spTree>
    <p:extLst>
      <p:ext uri="{BB962C8B-B14F-4D97-AF65-F5344CB8AC3E}">
        <p14:creationId xmlns:p14="http://schemas.microsoft.com/office/powerpoint/2010/main" val="322447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1000"/>
                                        <p:tgtEl>
                                          <p:spTgt spid="7">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1000"/>
                                        <p:tgtEl>
                                          <p:spTgt spid="7">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left)">
                                      <p:cBhvr>
                                        <p:cTn id="19" dur="1000"/>
                                        <p:tgtEl>
                                          <p:spTgt spid="7">
                                            <p:txEl>
                                              <p:pRg st="3" end="3"/>
                                            </p:txEl>
                                          </p:spTgt>
                                        </p:tgtEl>
                                      </p:cBhvr>
                                    </p:animEffect>
                                  </p:childTnLst>
                                </p:cTn>
                              </p:par>
                            </p:childTnLst>
                          </p:cTn>
                        </p:par>
                        <p:par>
                          <p:cTn id="20" fill="hold">
                            <p:stCondLst>
                              <p:cond delay="4000"/>
                            </p:stCondLst>
                            <p:childTnLst>
                              <p:par>
                                <p:cTn id="21" presetID="29"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ppt_x</p:attrName>
                                        </p:attrNameLst>
                                      </p:cBhvr>
                                      <p:tavLst>
                                        <p:tav tm="0">
                                          <p:val>
                                            <p:strVal val="#ppt_x-.2"/>
                                          </p:val>
                                        </p:tav>
                                        <p:tav tm="100000">
                                          <p:val>
                                            <p:strVal val="#ppt_x"/>
                                          </p:val>
                                        </p:tav>
                                      </p:tavLst>
                                    </p:anim>
                                    <p:anim calcmode="lin" valueType="num">
                                      <p:cBhvr>
                                        <p:cTn id="24"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gray">
          <a:xfrm>
            <a:off x="118044" y="126039"/>
            <a:ext cx="7448947" cy="2092881"/>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i="1" dirty="0" smtClean="0"/>
              <a:t>В чемпионате мира участвует 16 команд. С помощью жребия их нужно разделить на четыре группы по четыре команды в каждой. В ящике вперемешку лежат карточки с номерами групп:     </a:t>
            </a:r>
            <a:r>
              <a:rPr lang="ru-RU" sz="2000" i="1" dirty="0" smtClean="0"/>
              <a:t>1, 1, 1, 1, 2, 2, 2, 2, 3, 3, 3, 3, 4, 4, 4, 4.</a:t>
            </a:r>
          </a:p>
          <a:p>
            <a:pPr algn="just"/>
            <a:r>
              <a:rPr lang="ru-RU" i="1" dirty="0" smtClean="0"/>
              <a:t>Капитаны команд тянут по одной карточке. Какова вероятность того, что команда России окажется во второй группе?</a:t>
            </a:r>
            <a:r>
              <a:rPr lang="ru-RU" b="1" dirty="0" smtClean="0"/>
              <a:t> </a:t>
            </a:r>
            <a:r>
              <a:rPr lang="ru-RU" dirty="0" smtClean="0"/>
              <a:t>  </a:t>
            </a:r>
            <a:endParaRPr lang="ru-RU" i="1" dirty="0" smtClean="0"/>
          </a:p>
        </p:txBody>
      </p:sp>
      <p:sp>
        <p:nvSpPr>
          <p:cNvPr id="5" name="Прямоугольник 4"/>
          <p:cNvSpPr/>
          <p:nvPr/>
        </p:nvSpPr>
        <p:spPr>
          <a:xfrm>
            <a:off x="3842517" y="5994474"/>
            <a:ext cx="2792752" cy="523220"/>
          </a:xfrm>
          <a:prstGeom prst="rect">
            <a:avLst/>
          </a:prstGeom>
        </p:spPr>
        <p:txBody>
          <a:bodyPr wrap="square">
            <a:spAutoFit/>
          </a:bodyPr>
          <a:lstStyle/>
          <a:p>
            <a:pPr algn="ctr"/>
            <a:r>
              <a:rPr lang="ru-RU" sz="2800" i="1" dirty="0" smtClean="0">
                <a:solidFill>
                  <a:srgbClr val="FF0000"/>
                </a:solidFill>
                <a:latin typeface="+mn-lt"/>
              </a:rPr>
              <a:t>Ответ: 0,25.</a:t>
            </a:r>
          </a:p>
        </p:txBody>
      </p:sp>
      <p:sp>
        <p:nvSpPr>
          <p:cNvPr id="7" name="Rectangle 2"/>
          <p:cNvSpPr txBox="1">
            <a:spLocks noChangeArrowheads="1"/>
          </p:cNvSpPr>
          <p:nvPr/>
        </p:nvSpPr>
        <p:spPr bwMode="auto">
          <a:xfrm>
            <a:off x="7694762" y="388188"/>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320170</a:t>
            </a:r>
            <a:endParaRPr lang="ru-RU" sz="2400" dirty="0" smtClean="0"/>
          </a:p>
        </p:txBody>
      </p:sp>
      <mc:AlternateContent xmlns:mc="http://schemas.openxmlformats.org/markup-compatibility/2006" xmlns:a14="http://schemas.microsoft.com/office/drawing/2010/main">
        <mc:Choice Requires="a14">
          <p:sp>
            <p:nvSpPr>
              <p:cNvPr id="8" name="TextBox 7"/>
              <p:cNvSpPr txBox="1"/>
              <p:nvPr/>
            </p:nvSpPr>
            <p:spPr>
              <a:xfrm>
                <a:off x="118044" y="2469611"/>
                <a:ext cx="7448947" cy="2442976"/>
              </a:xfrm>
              <a:prstGeom prst="rect">
                <a:avLst/>
              </a:prstGeom>
              <a:solidFill>
                <a:srgbClr val="FFFFFF">
                  <a:alpha val="72000"/>
                </a:srgbClr>
              </a:solidFill>
              <a:ln w="19050">
                <a:solidFill>
                  <a:schemeClr val="accent3">
                    <a:lumMod val="65000"/>
                  </a:schemeClr>
                </a:solidFill>
              </a:ln>
            </p:spPr>
            <p:txBody>
              <a:bodyPr wrap="square" rtlCol="0">
                <a:spAutoFit/>
              </a:bodyPr>
              <a:lstStyle/>
              <a:p>
                <a:pPr algn="just">
                  <a:lnSpc>
                    <a:spcPct val="114000"/>
                  </a:lnSpc>
                  <a:spcBef>
                    <a:spcPts val="0"/>
                  </a:spcBef>
                </a:pPr>
                <a:r>
                  <a:rPr lang="ru-RU" sz="2000" i="1" u="sng" dirty="0" smtClean="0">
                    <a:latin typeface="+mn-lt"/>
                  </a:rPr>
                  <a:t>Решение:</a:t>
                </a:r>
                <a:r>
                  <a:rPr lang="ru-RU" sz="2000" i="1" dirty="0" smtClean="0">
                    <a:latin typeface="+mn-lt"/>
                  </a:rPr>
                  <a:t> </a:t>
                </a:r>
              </a:p>
              <a:p>
                <a:pPr algn="just">
                  <a:lnSpc>
                    <a:spcPct val="114000"/>
                  </a:lnSpc>
                  <a:spcBef>
                    <a:spcPts val="0"/>
                  </a:spcBef>
                </a:pPr>
                <a:r>
                  <a:rPr lang="ru-RU" sz="2000" dirty="0">
                    <a:latin typeface="+mn-lt"/>
                  </a:rPr>
                  <a:t/>
                </a:r>
                <a:br>
                  <a:rPr lang="ru-RU" sz="2000" dirty="0">
                    <a:latin typeface="+mn-lt"/>
                  </a:rPr>
                </a:br>
                <a:endParaRPr lang="ru-RU" sz="2000" dirty="0" smtClean="0">
                  <a:latin typeface="+mn-lt"/>
                </a:endParaRPr>
              </a:p>
              <a:p>
                <a:pPr algn="just">
                  <a:lnSpc>
                    <a:spcPct val="114000"/>
                  </a:lnSpc>
                  <a:spcBef>
                    <a:spcPts val="0"/>
                  </a:spcBef>
                </a:pPr>
                <a:endParaRPr lang="ru-RU" sz="2000" dirty="0" smtClean="0">
                  <a:latin typeface="+mn-lt"/>
                </a:endParaRPr>
              </a:p>
              <a:p>
                <a:pPr algn="just">
                  <a:lnSpc>
                    <a:spcPct val="114000"/>
                  </a:lnSpc>
                  <a:spcBef>
                    <a:spcPts val="0"/>
                  </a:spcBef>
                </a:pPr>
                <a:endParaRPr lang="ru-RU" sz="2000" dirty="0" smtClean="0">
                  <a:latin typeface="+mn-lt"/>
                </a:endParaRPr>
              </a:p>
              <a:p>
                <a:pPr algn="just">
                  <a:lnSpc>
                    <a:spcPct val="114000"/>
                  </a:lnSpc>
                  <a:spcBef>
                    <a:spcPts val="0"/>
                  </a:spcBef>
                </a:pPr>
                <a:r>
                  <a:rPr lang="ru-RU" sz="2400" dirty="0" smtClean="0">
                    <a:latin typeface="+mn-lt"/>
                  </a:rPr>
                  <a:t>Тогда</a:t>
                </a:r>
                <a:r>
                  <a:rPr lang="ru-RU" sz="2400" dirty="0">
                    <a:latin typeface="+mn-lt"/>
                  </a:rPr>
                  <a:t> </a:t>
                </a:r>
                <a:r>
                  <a:rPr lang="en-US" sz="2400" dirty="0" smtClean="0">
                    <a:latin typeface="+mn-lt"/>
                  </a:rPr>
                  <a:t>P(A) =</a:t>
                </a:r>
                <a:r>
                  <a:rPr lang="ru-RU" sz="2400" dirty="0">
                    <a:latin typeface="+mn-lt"/>
                  </a:rPr>
                  <a:t> </a:t>
                </a:r>
                <a:r>
                  <a:rPr lang="en-US" sz="2400" dirty="0"/>
                  <a:t> </a:t>
                </a:r>
                <a14:m>
                  <m:oMath xmlns:m="http://schemas.openxmlformats.org/officeDocument/2006/math">
                    <m:f>
                      <m:fPr>
                        <m:ctrlPr>
                          <a:rPr lang="ru-RU" sz="2400" i="1">
                            <a:latin typeface="Cambria Math"/>
                          </a:rPr>
                        </m:ctrlPr>
                      </m:fPr>
                      <m:num>
                        <m:r>
                          <a:rPr lang="ru-RU" sz="2400" b="0" i="1" smtClean="0">
                            <a:latin typeface="Cambria Math"/>
                          </a:rPr>
                          <m:t>4</m:t>
                        </m:r>
                      </m:num>
                      <m:den>
                        <m:r>
                          <a:rPr lang="ru-RU" sz="2400" b="0" i="1" smtClean="0">
                            <a:latin typeface="Cambria Math"/>
                          </a:rPr>
                          <m:t>16</m:t>
                        </m:r>
                      </m:den>
                    </m:f>
                    <m:r>
                      <a:rPr lang="en-US" sz="2400" i="1">
                        <a:latin typeface="Cambria Math"/>
                      </a:rPr>
                      <m:t>=0,</m:t>
                    </m:r>
                    <m:r>
                      <a:rPr lang="ru-RU" sz="2400" b="0" i="1" smtClean="0">
                        <a:latin typeface="Cambria Math"/>
                      </a:rPr>
                      <m:t>25</m:t>
                    </m:r>
                  </m:oMath>
                </a14:m>
                <a:endParaRPr lang="ru-RU"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118044" y="2469611"/>
                <a:ext cx="7448947" cy="2442976"/>
              </a:xfrm>
              <a:prstGeom prst="rect">
                <a:avLst/>
              </a:prstGeom>
              <a:blipFill rotWithShape="1">
                <a:blip r:embed="rId2"/>
                <a:stretch>
                  <a:fillRect l="-1143" b="-990"/>
                </a:stretch>
              </a:blipFill>
              <a:ln w="19050">
                <a:solidFill>
                  <a:schemeClr val="accent3">
                    <a:lumMod val="65000"/>
                  </a:schemeClr>
                </a:solidFill>
              </a:ln>
            </p:spPr>
            <p:txBody>
              <a:bodyPr/>
              <a:lstStyle/>
              <a:p>
                <a:r>
                  <a:rPr lang="ru-RU">
                    <a:noFill/>
                  </a:rPr>
                  <a:t> </a:t>
                </a:r>
              </a:p>
            </p:txBody>
          </p:sp>
        </mc:Fallback>
      </mc:AlternateContent>
      <p:pic>
        <p:nvPicPr>
          <p:cNvPr id="3074" name="Picture 2" descr="http://www.mojawieliczka.pl/wp-content/uploads/2011/01/pilka-nozna__vb__c19544168-6.jpg"/>
          <p:cNvPicPr>
            <a:picLocks noChangeAspect="1" noChangeArrowheads="1"/>
          </p:cNvPicPr>
          <p:nvPr/>
        </p:nvPicPr>
        <p:blipFill>
          <a:blip r:embed="rId3" cstate="print">
            <a:clrChange>
              <a:clrFrom>
                <a:srgbClr val="FCFCFC"/>
              </a:clrFrom>
              <a:clrTo>
                <a:srgbClr val="FCFCFC">
                  <a:alpha val="0"/>
                </a:srgbClr>
              </a:clrTo>
            </a:clrChange>
          </a:blip>
          <a:srcRect/>
          <a:stretch>
            <a:fillRect/>
          </a:stretch>
        </p:blipFill>
        <p:spPr bwMode="auto">
          <a:xfrm>
            <a:off x="6976345" y="4771786"/>
            <a:ext cx="2167655" cy="2086214"/>
          </a:xfrm>
          <a:prstGeom prst="rect">
            <a:avLst/>
          </a:prstGeom>
          <a:noFill/>
        </p:spPr>
      </p:pic>
      <p:sp>
        <p:nvSpPr>
          <p:cNvPr id="2" name="Скругленный прямоугольник 1"/>
          <p:cNvSpPr/>
          <p:nvPr/>
        </p:nvSpPr>
        <p:spPr>
          <a:xfrm>
            <a:off x="4476307" y="126039"/>
            <a:ext cx="1509823" cy="34179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3721395" y="1001582"/>
            <a:ext cx="1265276" cy="34179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a:spLocks noChangeArrowheads="1"/>
          </p:cNvSpPr>
          <p:nvPr/>
        </p:nvSpPr>
        <p:spPr bwMode="auto">
          <a:xfrm>
            <a:off x="588335" y="2903333"/>
            <a:ext cx="5697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ru-RU" altLang="ru-RU" sz="2400" dirty="0">
                <a:latin typeface="Times New Roman" pitchFamily="18" charset="0"/>
                <a:cs typeface="Times New Roman" pitchFamily="18" charset="0"/>
              </a:rPr>
              <a:t>Множество элементарных событий: </a:t>
            </a:r>
            <a:r>
              <a:rPr lang="en-US" altLang="ru-RU" sz="2400" b="1" dirty="0">
                <a:latin typeface="Times New Roman" pitchFamily="18" charset="0"/>
                <a:cs typeface="Times New Roman" pitchFamily="18" charset="0"/>
              </a:rPr>
              <a:t>N=</a:t>
            </a:r>
            <a:r>
              <a:rPr lang="ru-RU" altLang="ru-RU" sz="2400" b="1" dirty="0">
                <a:latin typeface="Times New Roman" pitchFamily="18" charset="0"/>
                <a:cs typeface="Times New Roman" pitchFamily="18" charset="0"/>
              </a:rPr>
              <a:t>16</a:t>
            </a:r>
          </a:p>
        </p:txBody>
      </p:sp>
      <p:sp>
        <p:nvSpPr>
          <p:cNvPr id="11" name="TextBox 10"/>
          <p:cNvSpPr txBox="1">
            <a:spLocks noChangeArrowheads="1"/>
          </p:cNvSpPr>
          <p:nvPr/>
        </p:nvSpPr>
        <p:spPr bwMode="auto">
          <a:xfrm>
            <a:off x="588335" y="3365295"/>
            <a:ext cx="5270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ru-RU" sz="2400" dirty="0">
                <a:latin typeface="Times New Roman" pitchFamily="18" charset="0"/>
                <a:cs typeface="Times New Roman" pitchFamily="18" charset="0"/>
              </a:rPr>
              <a:t>A={</a:t>
            </a:r>
            <a:r>
              <a:rPr lang="ru-RU" altLang="ru-RU" sz="2400" dirty="0">
                <a:latin typeface="Times New Roman" pitchFamily="18" charset="0"/>
                <a:cs typeface="Times New Roman" pitchFamily="18" charset="0"/>
              </a:rPr>
              <a:t>команда России во второй группе</a:t>
            </a:r>
            <a:r>
              <a:rPr lang="en-US" altLang="ru-RU" sz="2400" dirty="0">
                <a:latin typeface="Times New Roman" pitchFamily="18" charset="0"/>
                <a:cs typeface="Times New Roman" pitchFamily="18" charset="0"/>
              </a:rPr>
              <a:t>}</a:t>
            </a:r>
            <a:endParaRPr lang="ru-RU" altLang="ru-RU" sz="2400" dirty="0">
              <a:latin typeface="Times New Roman" pitchFamily="18" charset="0"/>
              <a:cs typeface="Times New Roman" pitchFamily="18" charset="0"/>
            </a:endParaRPr>
          </a:p>
        </p:txBody>
      </p:sp>
      <p:sp>
        <p:nvSpPr>
          <p:cNvPr id="12" name="TextBox 11"/>
          <p:cNvSpPr txBox="1">
            <a:spLocks noChangeArrowheads="1"/>
          </p:cNvSpPr>
          <p:nvPr/>
        </p:nvSpPr>
        <p:spPr bwMode="auto">
          <a:xfrm>
            <a:off x="588335" y="3850295"/>
            <a:ext cx="5618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ru-RU" altLang="ru-RU" sz="2400" dirty="0">
                <a:latin typeface="Times New Roman" pitchFamily="18" charset="0"/>
                <a:cs typeface="Times New Roman" pitchFamily="18" charset="0"/>
              </a:rPr>
              <a:t>С номером «2» четыре карточки: </a:t>
            </a:r>
            <a:r>
              <a:rPr lang="en-US" altLang="ru-RU" sz="2400" dirty="0">
                <a:latin typeface="Times New Roman" pitchFamily="18" charset="0"/>
                <a:cs typeface="Times New Roman" pitchFamily="18" charset="0"/>
              </a:rPr>
              <a:t> </a:t>
            </a:r>
            <a:r>
              <a:rPr lang="en-US" altLang="ru-RU" sz="2400" b="1" dirty="0">
                <a:latin typeface="Times New Roman" pitchFamily="18" charset="0"/>
                <a:cs typeface="Times New Roman" pitchFamily="18" charset="0"/>
              </a:rPr>
              <a:t>N(A)=4</a:t>
            </a:r>
            <a:endParaRPr lang="ru-RU" altLang="ru-RU" sz="2400" b="1" dirty="0">
              <a:latin typeface="Times New Roman" pitchFamily="18" charset="0"/>
              <a:cs typeface="Times New Roman" pitchFamily="18" charset="0"/>
            </a:endParaRPr>
          </a:p>
        </p:txBody>
      </p:sp>
      <p:cxnSp>
        <p:nvCxnSpPr>
          <p:cNvPr id="6" name="Прямая соединительная линия 5"/>
          <p:cNvCxnSpPr/>
          <p:nvPr/>
        </p:nvCxnSpPr>
        <p:spPr>
          <a:xfrm>
            <a:off x="6635269" y="1562986"/>
            <a:ext cx="8287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173941" y="1842976"/>
            <a:ext cx="72901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173941" y="2140688"/>
            <a:ext cx="8287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14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animEffect transition="in" filter="wipe(down)">
                                      <p:cBhvr>
                                        <p:cTn id="41" dur="500"/>
                                        <p:tgtEl>
                                          <p:spTgt spid="8">
                                            <p:txEl>
                                              <p:pRg st="4" end="4"/>
                                            </p:txEl>
                                          </p:spTgt>
                                        </p:tgtEl>
                                      </p:cBhvr>
                                    </p:animEffect>
                                  </p:childTnLst>
                                </p:cTn>
                              </p:par>
                            </p:childTnLst>
                          </p:cTn>
                        </p:par>
                        <p:par>
                          <p:cTn id="42" fill="hold">
                            <p:stCondLst>
                              <p:cond delay="4000"/>
                            </p:stCondLst>
                            <p:childTnLst>
                              <p:par>
                                <p:cTn id="43" presetID="22" presetClass="entr" presetSubtype="4"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9" grpId="0" animBg="1"/>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0" y="1729032"/>
                <a:ext cx="8876581" cy="2249334"/>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endParaRPr lang="en-US" sz="2000" i="1" u="sng" dirty="0" smtClean="0">
                  <a:latin typeface="+mn-lt"/>
                </a:endParaRPr>
              </a:p>
              <a:p>
                <a:r>
                  <a:rPr lang="ru-RU" sz="2000" dirty="0">
                    <a:latin typeface="+mn-lt"/>
                  </a:rPr>
                  <a:t>На клавиатуре телефона 10 цифр, из них 5 четных: 0, 2, 4, 6, 8. Поэтому вероятность того, что случайно будет нажата четная цифра равна  </a:t>
                </a:r>
                <a14:m>
                  <m:oMath xmlns:m="http://schemas.openxmlformats.org/officeDocument/2006/math">
                    <m:f>
                      <m:fPr>
                        <m:ctrlPr>
                          <a:rPr lang="ru-RU" sz="2800" i="1">
                            <a:latin typeface="Cambria Math"/>
                          </a:rPr>
                        </m:ctrlPr>
                      </m:fPr>
                      <m:num>
                        <m:r>
                          <a:rPr lang="ru-RU" sz="2800" i="1">
                            <a:latin typeface="Cambria Math"/>
                          </a:rPr>
                          <m:t>5</m:t>
                        </m:r>
                      </m:num>
                      <m:den>
                        <m:r>
                          <a:rPr lang="ru-RU" sz="2800" b="0" i="1" smtClean="0">
                            <a:latin typeface="Cambria Math"/>
                          </a:rPr>
                          <m:t>10</m:t>
                        </m:r>
                      </m:den>
                    </m:f>
                    <m:r>
                      <a:rPr lang="en-US" sz="2800" i="1">
                        <a:latin typeface="Cambria Math"/>
                      </a:rPr>
                      <m:t>=0,</m:t>
                    </m:r>
                    <m:r>
                      <a:rPr lang="ru-RU" sz="2800" b="0" i="1" smtClean="0">
                        <a:latin typeface="Cambria Math"/>
                      </a:rPr>
                      <m:t>5</m:t>
                    </m:r>
                  </m:oMath>
                </a14:m>
                <a:endParaRPr lang="ru-RU" sz="2800" dirty="0"/>
              </a:p>
              <a:p>
                <a:endParaRPr lang="ru-RU" sz="2000" dirty="0">
                  <a:latin typeface="+mn-lt"/>
                </a:endParaRPr>
              </a:p>
              <a:p>
                <a:endParaRPr lang="ru-RU" sz="2000" dirty="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0" y="1729032"/>
                <a:ext cx="8876581" cy="2249334"/>
              </a:xfrm>
              <a:prstGeom prst="rect">
                <a:avLst/>
              </a:prstGeom>
              <a:blipFill rotWithShape="1">
                <a:blip r:embed="rId2"/>
                <a:stretch>
                  <a:fillRect l="-617" t="-806"/>
                </a:stretch>
              </a:blipFill>
              <a:ln w="19050">
                <a:solidFill>
                  <a:schemeClr val="accent3">
                    <a:lumMod val="65000"/>
                  </a:schemeClr>
                </a:solidFill>
              </a:ln>
            </p:spPr>
            <p:txBody>
              <a:bodyPr/>
              <a:lstStyle/>
              <a:p>
                <a:r>
                  <a:rPr lang="ru-RU">
                    <a:noFill/>
                  </a:rPr>
                  <a:t> </a:t>
                </a:r>
              </a:p>
            </p:txBody>
          </p:sp>
        </mc:Fallback>
      </mc:AlternateContent>
      <p:sp>
        <p:nvSpPr>
          <p:cNvPr id="4" name="Rectangle 2"/>
          <p:cNvSpPr txBox="1">
            <a:spLocks noChangeArrowheads="1"/>
          </p:cNvSpPr>
          <p:nvPr/>
        </p:nvSpPr>
        <p:spPr bwMode="gray">
          <a:xfrm>
            <a:off x="1" y="108955"/>
            <a:ext cx="7739270" cy="1015663"/>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sz="2000" i="1" dirty="0"/>
              <a:t>На клавиатуре телефона 10 цифр, от 0 до 9. Какова вероятность того, что случайно нажатая цифра будет чётной? </a:t>
            </a:r>
            <a:endParaRPr lang="ru-RU" sz="2000" i="1" kern="0" dirty="0">
              <a:solidFill>
                <a:schemeClr val="accent1">
                  <a:lumMod val="25000"/>
                </a:schemeClr>
              </a:solidFill>
            </a:endParaRPr>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a:t>
            </a:r>
            <a:r>
              <a:rPr lang="en-US" sz="2800" i="1" dirty="0" smtClean="0">
                <a:solidFill>
                  <a:srgbClr val="FF0000"/>
                </a:solidFill>
                <a:latin typeface="+mn-lt"/>
              </a:rPr>
              <a:t>5</a:t>
            </a:r>
            <a:r>
              <a:rPr lang="ru-RU" sz="2800" i="1" dirty="0" smtClean="0">
                <a:solidFill>
                  <a:srgbClr val="FF0000"/>
                </a:solidFill>
                <a:latin typeface="+mn-lt"/>
              </a:rPr>
              <a:t>.</a:t>
            </a:r>
          </a:p>
        </p:txBody>
      </p:sp>
      <p:sp>
        <p:nvSpPr>
          <p:cNvPr id="7" name="Rectangle 2"/>
          <p:cNvSpPr txBox="1">
            <a:spLocks noChangeArrowheads="1"/>
          </p:cNvSpPr>
          <p:nvPr/>
        </p:nvSpPr>
        <p:spPr bwMode="auto">
          <a:xfrm>
            <a:off x="7850037" y="388187"/>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32017</a:t>
            </a:r>
            <a:r>
              <a:rPr lang="en-US" sz="2400" b="1" dirty="0" smtClean="0"/>
              <a:t>8</a:t>
            </a:r>
            <a:endParaRPr lang="ru-RU" sz="2400" dirty="0" smtClean="0"/>
          </a:p>
        </p:txBody>
      </p:sp>
    </p:spTree>
    <p:extLst>
      <p:ext uri="{BB962C8B-B14F-4D97-AF65-F5344CB8AC3E}">
        <p14:creationId xmlns:p14="http://schemas.microsoft.com/office/powerpoint/2010/main" val="314053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par>
                          <p:cTn id="10" fill="hold">
                            <p:stCondLst>
                              <p:cond delay="1000"/>
                            </p:stCondLst>
                            <p:childTnLst>
                              <p:par>
                                <p:cTn id="11" presetID="29" presetClass="entr" presetSubtype="0" fill="hold" nodeType="afterEffect">
                                  <p:stCondLst>
                                    <p:cond delay="0"/>
                                  </p:stCondLst>
                                  <p:iterate type="lt">
                                    <p:tmPct val="0"/>
                                  </p:iterate>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txEl>
                                              <p:pRg st="1" end="1"/>
                                            </p:txEl>
                                          </p:spTgt>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ppt_x</p:attrName>
                                        </p:attrNameLst>
                                      </p:cBhvr>
                                      <p:tavLst>
                                        <p:tav tm="0">
                                          <p:val>
                                            <p:strVal val="#ppt_x-.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172278" y="1722029"/>
                <a:ext cx="8876581" cy="2243178"/>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endParaRPr lang="en-US" sz="2000" i="1" u="sng" dirty="0" smtClean="0">
                  <a:latin typeface="+mn-lt"/>
                </a:endParaRPr>
              </a:p>
              <a:p>
                <a:r>
                  <a:rPr lang="ru-RU" sz="2000" dirty="0">
                    <a:latin typeface="+mn-lt"/>
                  </a:rPr>
                  <a:t>Натуральных чисел от 10 до 19 десять, </a:t>
                </a:r>
                <a:r>
                  <a:rPr lang="ru-RU" sz="2000" dirty="0" smtClean="0">
                    <a:latin typeface="+mn-lt"/>
                  </a:rPr>
                  <a:t>                                                из </a:t>
                </a:r>
                <a:r>
                  <a:rPr lang="ru-RU" sz="2000" dirty="0">
                    <a:latin typeface="+mn-lt"/>
                  </a:rPr>
                  <a:t>них на три делятся три числа: 12, 15, 18. </a:t>
                </a:r>
                <a:r>
                  <a:rPr lang="ru-RU" sz="2000" dirty="0" smtClean="0">
                    <a:latin typeface="+mn-lt"/>
                  </a:rPr>
                  <a:t>                      Следовательно</a:t>
                </a:r>
                <a:r>
                  <a:rPr lang="ru-RU" sz="2000" dirty="0">
                    <a:latin typeface="+mn-lt"/>
                  </a:rPr>
                  <a:t>, искомая вероятность равна </a:t>
                </a:r>
                <a:r>
                  <a:rPr lang="ru-RU" sz="2000" dirty="0" smtClean="0"/>
                  <a:t> </a:t>
                </a:r>
                <a14:m>
                  <m:oMath xmlns:m="http://schemas.openxmlformats.org/officeDocument/2006/math">
                    <m:f>
                      <m:fPr>
                        <m:ctrlPr>
                          <a:rPr lang="ru-RU" sz="2800" i="1">
                            <a:latin typeface="Cambria Math"/>
                          </a:rPr>
                        </m:ctrlPr>
                      </m:fPr>
                      <m:num>
                        <m:r>
                          <a:rPr lang="ru-RU" sz="2800" b="0" i="1" smtClean="0">
                            <a:latin typeface="Cambria Math"/>
                          </a:rPr>
                          <m:t>3</m:t>
                        </m:r>
                      </m:num>
                      <m:den>
                        <m:r>
                          <a:rPr lang="ru-RU" sz="2800" b="0" i="1" smtClean="0">
                            <a:latin typeface="Cambria Math"/>
                          </a:rPr>
                          <m:t>10</m:t>
                        </m:r>
                      </m:den>
                    </m:f>
                    <m:r>
                      <a:rPr lang="en-US" sz="2800" i="1">
                        <a:latin typeface="Cambria Math"/>
                      </a:rPr>
                      <m:t>=0,</m:t>
                    </m:r>
                    <m:r>
                      <a:rPr lang="ru-RU" sz="2800" b="0" i="1" smtClean="0">
                        <a:latin typeface="Cambria Math"/>
                      </a:rPr>
                      <m:t>3</m:t>
                    </m:r>
                  </m:oMath>
                </a14:m>
                <a:endParaRPr lang="ru-RU" sz="2800" dirty="0"/>
              </a:p>
              <a:p>
                <a:r>
                  <a:rPr lang="ru-RU" sz="2000" dirty="0">
                    <a:latin typeface="+mn-lt"/>
                  </a:rPr>
                  <a:t> </a:t>
                </a:r>
              </a:p>
              <a:p>
                <a:endParaRPr lang="ru-RU" sz="2000" dirty="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72278" y="1722029"/>
                <a:ext cx="8876581" cy="2243178"/>
              </a:xfrm>
              <a:prstGeom prst="rect">
                <a:avLst/>
              </a:prstGeom>
              <a:blipFill rotWithShape="1">
                <a:blip r:embed="rId2"/>
                <a:stretch>
                  <a:fillRect l="-617" t="-809"/>
                </a:stretch>
              </a:blipFill>
              <a:ln w="19050">
                <a:solidFill>
                  <a:schemeClr val="accent3">
                    <a:lumMod val="65000"/>
                  </a:schemeClr>
                </a:solidFill>
              </a:ln>
            </p:spPr>
            <p:txBody>
              <a:bodyPr/>
              <a:lstStyle/>
              <a:p>
                <a:r>
                  <a:rPr lang="ru-RU">
                    <a:noFill/>
                  </a:rPr>
                  <a:t> </a:t>
                </a:r>
              </a:p>
            </p:txBody>
          </p:sp>
        </mc:Fallback>
      </mc:AlternateContent>
      <p:sp>
        <p:nvSpPr>
          <p:cNvPr id="4" name="Rectangle 2"/>
          <p:cNvSpPr txBox="1">
            <a:spLocks noChangeArrowheads="1"/>
          </p:cNvSpPr>
          <p:nvPr/>
        </p:nvSpPr>
        <p:spPr bwMode="gray">
          <a:xfrm>
            <a:off x="1" y="262844"/>
            <a:ext cx="7739270" cy="707886"/>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Какова вероятность того, что случайно выбранное натуральное число от 10 до 19 делится на три? </a:t>
            </a:r>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0,3.</a:t>
            </a:r>
          </a:p>
        </p:txBody>
      </p:sp>
      <p:sp>
        <p:nvSpPr>
          <p:cNvPr id="7" name="Rectangle 2"/>
          <p:cNvSpPr txBox="1">
            <a:spLocks noChangeArrowheads="1"/>
          </p:cNvSpPr>
          <p:nvPr/>
        </p:nvSpPr>
        <p:spPr bwMode="auto">
          <a:xfrm>
            <a:off x="7850037" y="388187"/>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320179</a:t>
            </a:r>
            <a:endParaRPr lang="ru-RU" sz="2400" dirty="0" smtClean="0"/>
          </a:p>
        </p:txBody>
      </p:sp>
    </p:spTree>
    <p:extLst>
      <p:ext uri="{BB962C8B-B14F-4D97-AF65-F5344CB8AC3E}">
        <p14:creationId xmlns:p14="http://schemas.microsoft.com/office/powerpoint/2010/main" val="164630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par>
                          <p:cTn id="10" fill="hold">
                            <p:stCondLst>
                              <p:cond delay="1000"/>
                            </p:stCondLst>
                            <p:childTnLst>
                              <p:par>
                                <p:cTn id="11" presetID="29" presetClass="entr" presetSubtype="0" fill="hold" nodeType="afterEffect">
                                  <p:stCondLst>
                                    <p:cond delay="0"/>
                                  </p:stCondLst>
                                  <p:iterate type="lt">
                                    <p:tmPct val="0"/>
                                  </p:iterate>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txEl>
                                              <p:pRg st="1" end="1"/>
                                            </p:txEl>
                                          </p:spTgt>
                                        </p:tgtEl>
                                      </p:cBhvr>
                                    </p:animEffect>
                                  </p:childTnLst>
                                </p:cTn>
                              </p:par>
                            </p:childTnLst>
                          </p:cTn>
                        </p:par>
                        <p:par>
                          <p:cTn id="16" fill="hold">
                            <p:stCondLst>
                              <p:cond delay="2000"/>
                            </p:stCondLst>
                            <p:childTnLst>
                              <p:par>
                                <p:cTn id="17" presetID="29" presetClass="entr" presetSubtype="0" fill="hold" nodeType="afterEffect">
                                  <p:stCondLst>
                                    <p:cond delay="0"/>
                                  </p:stCondLst>
                                  <p:iterate type="lt">
                                    <p:tmPct val="0"/>
                                  </p:iterate>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xEl>
                                              <p:pRg st="2" end="2"/>
                                            </p:txEl>
                                          </p:spTgt>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ppt_x</p:attrName>
                                        </p:attrNameLst>
                                      </p:cBhvr>
                                      <p:tavLst>
                                        <p:tav tm="0">
                                          <p:val>
                                            <p:strVal val="#ppt_x-.2"/>
                                          </p:val>
                                        </p:tav>
                                        <p:tav tm="100000">
                                          <p:val>
                                            <p:strVal val="#ppt_x"/>
                                          </p:val>
                                        </p:tav>
                                      </p:tavLst>
                                    </p:anim>
                                    <p:anim calcmode="lin" valueType="num">
                                      <p:cBhvr>
                                        <p:cTn id="2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145774" y="1894307"/>
                <a:ext cx="8876581" cy="1627625"/>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endParaRPr lang="en-US" sz="2000" i="1" u="sng" dirty="0" smtClean="0">
                  <a:latin typeface="+mn-lt"/>
                </a:endParaRPr>
              </a:p>
              <a:p>
                <a:r>
                  <a:rPr lang="ru-RU" sz="2000" dirty="0">
                    <a:latin typeface="+mn-lt"/>
                  </a:rPr>
                  <a:t>Всего туристов пять, случайным образом из них выбирают двоих. Вероятность быть выбранным равна  </a:t>
                </a:r>
                <a:r>
                  <a:rPr lang="ru-RU" sz="2000" dirty="0" smtClean="0"/>
                  <a:t> </a:t>
                </a:r>
                <a14:m>
                  <m:oMath xmlns:m="http://schemas.openxmlformats.org/officeDocument/2006/math">
                    <m:f>
                      <m:fPr>
                        <m:ctrlPr>
                          <a:rPr lang="ru-RU" sz="2800" i="1">
                            <a:latin typeface="Cambria Math"/>
                          </a:rPr>
                        </m:ctrlPr>
                      </m:fPr>
                      <m:num>
                        <m:r>
                          <a:rPr lang="ru-RU" sz="2800" b="0" i="1" smtClean="0">
                            <a:latin typeface="Cambria Math"/>
                          </a:rPr>
                          <m:t>2</m:t>
                        </m:r>
                      </m:num>
                      <m:den>
                        <m:r>
                          <a:rPr lang="ru-RU" sz="2800" i="1">
                            <a:latin typeface="Cambria Math"/>
                          </a:rPr>
                          <m:t>5</m:t>
                        </m:r>
                      </m:den>
                    </m:f>
                    <m:r>
                      <a:rPr lang="en-US" sz="2800" i="1">
                        <a:latin typeface="Cambria Math"/>
                      </a:rPr>
                      <m:t>=0,</m:t>
                    </m:r>
                    <m:r>
                      <a:rPr lang="ru-RU" sz="2800" b="0" i="1" smtClean="0">
                        <a:latin typeface="Cambria Math"/>
                      </a:rPr>
                      <m:t>4</m:t>
                    </m:r>
                  </m:oMath>
                </a14:m>
                <a:endParaRPr lang="ru-RU" sz="2800" dirty="0"/>
              </a:p>
              <a:p>
                <a:endParaRPr lang="ru-RU" sz="2000" dirty="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45774" y="1894307"/>
                <a:ext cx="8876581" cy="1627625"/>
              </a:xfrm>
              <a:prstGeom prst="rect">
                <a:avLst/>
              </a:prstGeom>
              <a:blipFill rotWithShape="1">
                <a:blip r:embed="rId2"/>
                <a:stretch>
                  <a:fillRect l="-685" t="-1111" r="-137"/>
                </a:stretch>
              </a:blipFill>
              <a:ln w="19050">
                <a:solidFill>
                  <a:schemeClr val="accent3">
                    <a:lumMod val="65000"/>
                  </a:schemeClr>
                </a:solidFill>
              </a:ln>
            </p:spPr>
            <p:txBody>
              <a:bodyPr/>
              <a:lstStyle/>
              <a:p>
                <a:r>
                  <a:rPr lang="ru-RU">
                    <a:noFill/>
                  </a:rPr>
                  <a:t> </a:t>
                </a:r>
              </a:p>
            </p:txBody>
          </p:sp>
        </mc:Fallback>
      </mc:AlternateContent>
      <p:sp>
        <p:nvSpPr>
          <p:cNvPr id="4" name="Rectangle 2"/>
          <p:cNvSpPr txBox="1">
            <a:spLocks noChangeArrowheads="1"/>
          </p:cNvSpPr>
          <p:nvPr/>
        </p:nvSpPr>
        <p:spPr bwMode="gray">
          <a:xfrm>
            <a:off x="1" y="82364"/>
            <a:ext cx="7739270" cy="1631216"/>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В группе туристов 5 человек. С помощью жребия они выбирают двух человек, которые должны идти в село за продуктами. Турист А. хотел бы сходить в магазин, но он подчиняется жребию. Какова вероятность того, что А. пойдёт в магазин?</a:t>
            </a:r>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0,4.</a:t>
            </a:r>
          </a:p>
        </p:txBody>
      </p:sp>
      <p:sp>
        <p:nvSpPr>
          <p:cNvPr id="7" name="Rectangle 2"/>
          <p:cNvSpPr txBox="1">
            <a:spLocks noChangeArrowheads="1"/>
          </p:cNvSpPr>
          <p:nvPr/>
        </p:nvSpPr>
        <p:spPr bwMode="auto">
          <a:xfrm>
            <a:off x="7850037" y="388187"/>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320181</a:t>
            </a:r>
            <a:endParaRPr lang="ru-RU" sz="2400" dirty="0" smtClean="0"/>
          </a:p>
        </p:txBody>
      </p:sp>
    </p:spTree>
    <p:extLst>
      <p:ext uri="{BB962C8B-B14F-4D97-AF65-F5344CB8AC3E}">
        <p14:creationId xmlns:p14="http://schemas.microsoft.com/office/powerpoint/2010/main" val="228413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par>
                          <p:cTn id="10" fill="hold">
                            <p:stCondLst>
                              <p:cond delay="1000"/>
                            </p:stCondLst>
                            <p:childTnLst>
                              <p:par>
                                <p:cTn id="11" presetID="29" presetClass="entr" presetSubtype="0" fill="hold" nodeType="afterEffect">
                                  <p:stCondLst>
                                    <p:cond delay="0"/>
                                  </p:stCondLst>
                                  <p:iterate type="lt">
                                    <p:tmPct val="0"/>
                                  </p:iterate>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txEl>
                                              <p:pRg st="1" end="1"/>
                                            </p:txEl>
                                          </p:spTgt>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ppt_x</p:attrName>
                                        </p:attrNameLst>
                                      </p:cBhvr>
                                      <p:tavLst>
                                        <p:tav tm="0">
                                          <p:val>
                                            <p:strVal val="#ppt_x-.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0" y="1729032"/>
                <a:ext cx="9144000" cy="2551211"/>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endParaRPr lang="en-US" sz="2000" i="1" u="sng" dirty="0" smtClean="0">
                  <a:latin typeface="+mn-lt"/>
                </a:endParaRPr>
              </a:p>
              <a:p>
                <a:r>
                  <a:rPr lang="ru-RU" sz="2000" dirty="0">
                    <a:latin typeface="+mn-lt"/>
                  </a:rPr>
                  <a:t>Обозначим «1» ту сторону монеты, которая отвечает за выигрыш жребия «Физиком», другую сторону монеты обозначим «0». </a:t>
                </a:r>
                <a:endParaRPr lang="ru-RU" sz="2000" dirty="0" smtClean="0">
                  <a:latin typeface="+mn-lt"/>
                </a:endParaRPr>
              </a:p>
              <a:p>
                <a:r>
                  <a:rPr lang="ru-RU" sz="2000" dirty="0" smtClean="0">
                    <a:latin typeface="+mn-lt"/>
                  </a:rPr>
                  <a:t>Тогда </a:t>
                </a:r>
                <a:r>
                  <a:rPr lang="ru-RU" sz="2000" dirty="0">
                    <a:latin typeface="+mn-lt"/>
                  </a:rPr>
                  <a:t>благоприятных комбинаций три: 110, 101, 011, </a:t>
                </a:r>
                <a:r>
                  <a:rPr lang="en-US" sz="2000" dirty="0">
                    <a:latin typeface="+mn-lt"/>
                  </a:rPr>
                  <a:t>N(A</a:t>
                </a:r>
                <a:r>
                  <a:rPr lang="en-US" sz="2000" dirty="0" smtClean="0">
                    <a:latin typeface="+mn-lt"/>
                  </a:rPr>
                  <a:t>)=3</a:t>
                </a:r>
                <a:endParaRPr lang="ru-RU" sz="2000" dirty="0">
                  <a:latin typeface="+mn-lt"/>
                </a:endParaRPr>
              </a:p>
              <a:p>
                <a:r>
                  <a:rPr lang="ru-RU" sz="2000" dirty="0" smtClean="0">
                    <a:latin typeface="+mn-lt"/>
                  </a:rPr>
                  <a:t>а </a:t>
                </a:r>
                <a:r>
                  <a:rPr lang="ru-RU" sz="2000" dirty="0">
                    <a:latin typeface="+mn-lt"/>
                  </a:rPr>
                  <a:t>всего </a:t>
                </a:r>
                <a:r>
                  <a:rPr lang="ru-RU" sz="2000" dirty="0" smtClean="0">
                    <a:latin typeface="+mn-lt"/>
                  </a:rPr>
                  <a:t>комбинаций: </a:t>
                </a:r>
                <a:r>
                  <a:rPr lang="ru-RU" sz="2000" dirty="0">
                    <a:latin typeface="+mn-lt"/>
                  </a:rPr>
                  <a:t>000, 001, 010, 011, 100, 101, 110, </a:t>
                </a:r>
                <a:r>
                  <a:rPr lang="ru-RU" sz="2000" dirty="0" smtClean="0">
                    <a:latin typeface="+mn-lt"/>
                  </a:rPr>
                  <a:t>111</a:t>
                </a:r>
                <a:r>
                  <a:rPr lang="en-US" sz="2000" dirty="0">
                    <a:latin typeface="+mn-lt"/>
                  </a:rPr>
                  <a:t>,</a:t>
                </a:r>
                <a:r>
                  <a:rPr lang="ru-RU" sz="2000" dirty="0" smtClean="0">
                    <a:latin typeface="+mn-lt"/>
                  </a:rPr>
                  <a:t> </a:t>
                </a:r>
                <a:r>
                  <a:rPr lang="en-US" sz="2000" dirty="0" smtClean="0">
                    <a:latin typeface="+mn-lt"/>
                  </a:rPr>
                  <a:t>N=</a:t>
                </a:r>
                <a:r>
                  <a:rPr lang="ru-RU" sz="2000" dirty="0" smtClean="0">
                    <a:latin typeface="+mn-lt"/>
                  </a:rPr>
                  <a:t>2</a:t>
                </a:r>
                <a:r>
                  <a:rPr lang="ru-RU" sz="2000" baseline="30000" dirty="0" smtClean="0">
                    <a:latin typeface="+mn-lt"/>
                  </a:rPr>
                  <a:t>3</a:t>
                </a:r>
                <a:r>
                  <a:rPr lang="ru-RU" sz="2000" dirty="0" smtClean="0">
                    <a:latin typeface="+mn-lt"/>
                  </a:rPr>
                  <a:t>=8</a:t>
                </a:r>
              </a:p>
              <a:p>
                <a:r>
                  <a:rPr lang="ru-RU" sz="2000" dirty="0" smtClean="0">
                    <a:latin typeface="+mn-lt"/>
                  </a:rPr>
                  <a:t>Тем </a:t>
                </a:r>
                <a:r>
                  <a:rPr lang="ru-RU" sz="2000" dirty="0">
                    <a:latin typeface="+mn-lt"/>
                  </a:rPr>
                  <a:t>самым, искомая вероятность равна: </a:t>
                </a:r>
                <a:r>
                  <a:rPr lang="ru-RU" sz="2000" dirty="0" smtClean="0">
                    <a:latin typeface="+mn-lt"/>
                  </a:rPr>
                  <a:t>Р(А) =</a:t>
                </a:r>
                <a:r>
                  <a:rPr lang="ru-RU" sz="2400" dirty="0"/>
                  <a:t> </a:t>
                </a:r>
                <a14:m>
                  <m:oMath xmlns:m="http://schemas.openxmlformats.org/officeDocument/2006/math">
                    <m:f>
                      <m:fPr>
                        <m:ctrlPr>
                          <a:rPr lang="ru-RU" sz="2400" i="1">
                            <a:latin typeface="Cambria Math"/>
                          </a:rPr>
                        </m:ctrlPr>
                      </m:fPr>
                      <m:num>
                        <m:r>
                          <a:rPr lang="ru-RU" sz="2400" b="0" i="1" smtClean="0">
                            <a:latin typeface="Cambria Math"/>
                          </a:rPr>
                          <m:t>3</m:t>
                        </m:r>
                      </m:num>
                      <m:den>
                        <m:r>
                          <a:rPr lang="ru-RU" sz="2400" b="0" i="1" smtClean="0">
                            <a:latin typeface="Cambria Math"/>
                          </a:rPr>
                          <m:t>8</m:t>
                        </m:r>
                      </m:den>
                    </m:f>
                    <m:r>
                      <a:rPr lang="en-US" sz="2400" i="1">
                        <a:latin typeface="Cambria Math"/>
                      </a:rPr>
                      <m:t>=</m:t>
                    </m:r>
                    <m:r>
                      <a:rPr lang="ru-RU" sz="2400" b="0" i="1" smtClean="0">
                        <a:latin typeface="Cambria Math"/>
                      </a:rPr>
                      <m:t>0,375</m:t>
                    </m:r>
                  </m:oMath>
                </a14:m>
                <a:endParaRPr lang="ru-RU" sz="2400" dirty="0"/>
              </a:p>
              <a:p>
                <a:endParaRPr lang="ru-RU" sz="2000" dirty="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0" y="1729032"/>
                <a:ext cx="9144000" cy="2551211"/>
              </a:xfrm>
              <a:prstGeom prst="rect">
                <a:avLst/>
              </a:prstGeom>
              <a:blipFill rotWithShape="1">
                <a:blip r:embed="rId2"/>
                <a:stretch>
                  <a:fillRect l="-599" t="-713"/>
                </a:stretch>
              </a:blipFill>
              <a:ln w="19050">
                <a:solidFill>
                  <a:schemeClr val="accent3">
                    <a:lumMod val="65000"/>
                  </a:schemeClr>
                </a:solidFill>
              </a:ln>
            </p:spPr>
            <p:txBody>
              <a:bodyPr/>
              <a:lstStyle/>
              <a:p>
                <a:r>
                  <a:rPr lang="ru-RU">
                    <a:noFill/>
                  </a:rPr>
                  <a:t> </a:t>
                </a:r>
              </a:p>
            </p:txBody>
          </p:sp>
        </mc:Fallback>
      </mc:AlternateContent>
      <p:sp>
        <p:nvSpPr>
          <p:cNvPr id="4" name="Rectangle 2"/>
          <p:cNvSpPr txBox="1">
            <a:spLocks noChangeArrowheads="1"/>
          </p:cNvSpPr>
          <p:nvPr/>
        </p:nvSpPr>
        <p:spPr bwMode="gray">
          <a:xfrm>
            <a:off x="1" y="42607"/>
            <a:ext cx="7739270" cy="1631216"/>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Перед началом футбольного матча судья бросает монетку, чтобы определить, какая из команд начнёт игру с мячом. Команда «Физик» играет три матча с разными командами. Найдите вероятность того, что в этих играх «Физик» выиграет жребий ровно два раза</a:t>
            </a:r>
            <a:r>
              <a:rPr lang="ru-RU" sz="2000" i="1" dirty="0" smtClean="0"/>
              <a:t>.</a:t>
            </a:r>
            <a:endParaRPr lang="ru-RU" sz="2000" i="1" dirty="0"/>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0,375.</a:t>
            </a:r>
          </a:p>
        </p:txBody>
      </p:sp>
      <p:sp>
        <p:nvSpPr>
          <p:cNvPr id="7" name="Rectangle 2"/>
          <p:cNvSpPr txBox="1">
            <a:spLocks noChangeArrowheads="1"/>
          </p:cNvSpPr>
          <p:nvPr/>
        </p:nvSpPr>
        <p:spPr bwMode="auto">
          <a:xfrm>
            <a:off x="7850037" y="388187"/>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320183</a:t>
            </a:r>
            <a:endParaRPr lang="ru-RU" sz="2400" dirty="0" smtClean="0"/>
          </a:p>
        </p:txBody>
      </p:sp>
    </p:spTree>
    <p:extLst>
      <p:ext uri="{BB962C8B-B14F-4D97-AF65-F5344CB8AC3E}">
        <p14:creationId xmlns:p14="http://schemas.microsoft.com/office/powerpoint/2010/main" val="387145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par>
                                <p:cTn id="10" presetID="29" presetClass="entr" presetSubtype="0" fill="hold" nodeType="withEffect">
                                  <p:stCondLst>
                                    <p:cond delay="0"/>
                                  </p:stCondLst>
                                  <p:iterate type="lt">
                                    <p:tmPct val="0"/>
                                  </p:iterate>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xEl>
                                              <p:pRg st="1" end="1"/>
                                            </p:txEl>
                                          </p:spTgt>
                                        </p:tgtEl>
                                      </p:cBhvr>
                                    </p:animEffect>
                                  </p:childTnLst>
                                </p:cTn>
                              </p:par>
                              <p:par>
                                <p:cTn id="15" presetID="29" presetClass="entr" presetSubtype="0" fill="hold" nodeType="withEffect">
                                  <p:stCondLst>
                                    <p:cond delay="0"/>
                                  </p:stCondLst>
                                  <p:iterate type="lt">
                                    <p:tmPct val="0"/>
                                  </p:iterate>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txEl>
                                              <p:pRg st="2" end="2"/>
                                            </p:txEl>
                                          </p:spTgt>
                                        </p:tgtEl>
                                      </p:cBhvr>
                                    </p:animEffect>
                                  </p:childTnLst>
                                </p:cTn>
                              </p:par>
                            </p:childTnLst>
                          </p:cTn>
                        </p:par>
                        <p:par>
                          <p:cTn id="20" fill="hold">
                            <p:stCondLst>
                              <p:cond delay="1000"/>
                            </p:stCondLst>
                            <p:childTnLst>
                              <p:par>
                                <p:cTn id="21" presetID="29" presetClass="entr" presetSubtype="0" fill="hold" nodeType="afterEffect">
                                  <p:stCondLst>
                                    <p:cond delay="0"/>
                                  </p:stCondLst>
                                  <p:iterate type="lt">
                                    <p:tmPct val="0"/>
                                  </p:iterate>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p:cTn id="23"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6">
                                            <p:txEl>
                                              <p:pRg st="3" end="3"/>
                                            </p:txEl>
                                          </p:spTgt>
                                        </p:tgtEl>
                                      </p:cBhvr>
                                    </p:animEffect>
                                  </p:childTnLst>
                                </p:cTn>
                              </p:par>
                            </p:childTnLst>
                          </p:cTn>
                        </p:par>
                        <p:par>
                          <p:cTn id="26" fill="hold">
                            <p:stCondLst>
                              <p:cond delay="2000"/>
                            </p:stCondLst>
                            <p:childTnLst>
                              <p:par>
                                <p:cTn id="27" presetID="29" presetClass="entr" presetSubtype="0" fill="hold" nodeType="afterEffect">
                                  <p:stCondLst>
                                    <p:cond delay="0"/>
                                  </p:stCondLst>
                                  <p:iterate type="lt">
                                    <p:tmPct val="0"/>
                                  </p:iterate>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p:cTn id="29" dur="1000" fill="hold"/>
                                        <p:tgtEl>
                                          <p:spTgt spid="6">
                                            <p:txEl>
                                              <p:pRg st="4" end="4"/>
                                            </p:txEl>
                                          </p:spTgt>
                                        </p:tgtEl>
                                        <p:attrNameLst>
                                          <p:attrName>ppt_x</p:attrName>
                                        </p:attrNameLst>
                                      </p:cBhvr>
                                      <p:tavLst>
                                        <p:tav tm="0">
                                          <p:val>
                                            <p:strVal val="#ppt_x-.2"/>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6">
                                            <p:txEl>
                                              <p:pRg st="4" end="4"/>
                                            </p:txEl>
                                          </p:spTgt>
                                        </p:tgtEl>
                                      </p:cBhvr>
                                    </p:animEffect>
                                  </p:childTnLst>
                                </p:cTn>
                              </p:par>
                            </p:childTnLst>
                          </p:cTn>
                        </p:par>
                        <p:par>
                          <p:cTn id="32" fill="hold">
                            <p:stCondLst>
                              <p:cond delay="3000"/>
                            </p:stCondLst>
                            <p:childTnLst>
                              <p:par>
                                <p:cTn id="33" presetID="29"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ppt_x</p:attrName>
                                        </p:attrNameLst>
                                      </p:cBhvr>
                                      <p:tavLst>
                                        <p:tav tm="0">
                                          <p:val>
                                            <p:strVal val="#ppt_x-.2"/>
                                          </p:val>
                                        </p:tav>
                                        <p:tav tm="100000">
                                          <p:val>
                                            <p:strVal val="#ppt_x"/>
                                          </p:val>
                                        </p:tav>
                                      </p:tavLst>
                                    </p:anim>
                                    <p:anim calcmode="lin" valueType="num">
                                      <p:cBhvr>
                                        <p:cTn id="3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729032"/>
            <a:ext cx="8876581" cy="1015663"/>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endParaRPr lang="en-US" sz="2000" i="1" u="sng" dirty="0" smtClean="0">
              <a:latin typeface="+mn-lt"/>
            </a:endParaRPr>
          </a:p>
          <a:p>
            <a:r>
              <a:rPr lang="ru-RU" sz="2000" dirty="0">
                <a:latin typeface="+mn-lt"/>
              </a:rPr>
              <a:t>Сумма очков может быть равна 5 в четырех случаях: </a:t>
            </a:r>
            <a:endParaRPr lang="ru-RU" sz="2000" dirty="0" smtClean="0">
              <a:latin typeface="+mn-lt"/>
            </a:endParaRPr>
          </a:p>
          <a:p>
            <a:r>
              <a:rPr lang="ru-RU" sz="2000" dirty="0" smtClean="0">
                <a:latin typeface="+mn-lt"/>
              </a:rPr>
              <a:t>«</a:t>
            </a:r>
            <a:r>
              <a:rPr lang="ru-RU" sz="2000" dirty="0">
                <a:latin typeface="+mn-lt"/>
              </a:rPr>
              <a:t>3 + 2», «2 + 3», «1 + 4», «4 + 1». </a:t>
            </a:r>
          </a:p>
        </p:txBody>
      </p:sp>
      <p:sp>
        <p:nvSpPr>
          <p:cNvPr id="4" name="Rectangle 2"/>
          <p:cNvSpPr txBox="1">
            <a:spLocks noChangeArrowheads="1"/>
          </p:cNvSpPr>
          <p:nvPr/>
        </p:nvSpPr>
        <p:spPr bwMode="gray">
          <a:xfrm>
            <a:off x="1" y="42607"/>
            <a:ext cx="7739270" cy="1015663"/>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Игральный кубик бросают дважды. Сколько элементарных исходов опыта благоприятствуют событию </a:t>
            </a:r>
            <a:r>
              <a:rPr lang="ru-RU" sz="2000" i="1" dirty="0" smtClean="0"/>
              <a:t>«А </a:t>
            </a:r>
            <a:r>
              <a:rPr lang="ru-RU" sz="2000" i="1" dirty="0"/>
              <a:t>= </a:t>
            </a:r>
            <a:r>
              <a:rPr lang="ru-RU" sz="2000" i="1" dirty="0" smtClean="0"/>
              <a:t>сумма </a:t>
            </a:r>
            <a:r>
              <a:rPr lang="ru-RU" sz="2000" i="1" dirty="0"/>
              <a:t>очков равна 5»?</a:t>
            </a:r>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4.</a:t>
            </a:r>
          </a:p>
        </p:txBody>
      </p:sp>
      <p:sp>
        <p:nvSpPr>
          <p:cNvPr id="7" name="Rectangle 2"/>
          <p:cNvSpPr txBox="1">
            <a:spLocks noChangeArrowheads="1"/>
          </p:cNvSpPr>
          <p:nvPr/>
        </p:nvSpPr>
        <p:spPr bwMode="auto">
          <a:xfrm>
            <a:off x="7850037" y="388187"/>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320184</a:t>
            </a:r>
            <a:endParaRPr lang="ru-RU" sz="2400" dirty="0" smtClean="0"/>
          </a:p>
        </p:txBody>
      </p:sp>
    </p:spTree>
    <p:extLst>
      <p:ext uri="{BB962C8B-B14F-4D97-AF65-F5344CB8AC3E}">
        <p14:creationId xmlns:p14="http://schemas.microsoft.com/office/powerpoint/2010/main" val="347246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ppt_x</p:attrName>
                                        </p:attrNameLst>
                                      </p:cBhvr>
                                      <p:tavLst>
                                        <p:tav tm="0">
                                          <p:val>
                                            <p:strVal val="#ppt_x-.2"/>
                                          </p:val>
                                        </p:tav>
                                        <p:tav tm="100000">
                                          <p:val>
                                            <p:strVal val="#ppt_x"/>
                                          </p:val>
                                        </p:tav>
                                      </p:tavLst>
                                    </p:anim>
                                    <p:anim calcmode="lin" valueType="num">
                                      <p:cBhvr>
                                        <p:cTn id="2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191386" y="1729032"/>
                <a:ext cx="8876581" cy="1931811"/>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endParaRPr lang="en-US" sz="2000" i="1" u="sng" dirty="0" smtClean="0">
                  <a:latin typeface="+mn-lt"/>
                </a:endParaRPr>
              </a:p>
              <a:p>
                <a:r>
                  <a:rPr lang="ru-RU" sz="2000" dirty="0" smtClean="0">
                    <a:latin typeface="+mn-lt"/>
                  </a:rPr>
                  <a:t>Всего возможных исходов — четыре: ОО, ОР, РО, РР. Благоприятным является один: ОР.                                   Следовательно, искомая вероятность равна  </a:t>
                </a:r>
                <a14:m>
                  <m:oMath xmlns:m="http://schemas.openxmlformats.org/officeDocument/2006/math">
                    <m:f>
                      <m:fPr>
                        <m:ctrlPr>
                          <a:rPr lang="ru-RU" sz="2800" i="1">
                            <a:latin typeface="Cambria Math"/>
                          </a:rPr>
                        </m:ctrlPr>
                      </m:fPr>
                      <m:num>
                        <m:r>
                          <a:rPr lang="ru-RU" sz="2800" i="1">
                            <a:latin typeface="Cambria Math"/>
                          </a:rPr>
                          <m:t>1</m:t>
                        </m:r>
                      </m:num>
                      <m:den>
                        <m:r>
                          <a:rPr lang="ru-RU" sz="2800" b="0" i="1" smtClean="0">
                            <a:latin typeface="Cambria Math"/>
                          </a:rPr>
                          <m:t>4</m:t>
                        </m:r>
                      </m:den>
                    </m:f>
                    <m:r>
                      <a:rPr lang="en-US" sz="2800" i="1">
                        <a:latin typeface="Cambria Math"/>
                      </a:rPr>
                      <m:t>=0,</m:t>
                    </m:r>
                    <m:r>
                      <a:rPr lang="ru-RU" sz="2800" b="0" i="1" smtClean="0">
                        <a:latin typeface="Cambria Math"/>
                      </a:rPr>
                      <m:t>25</m:t>
                    </m:r>
                  </m:oMath>
                </a14:m>
                <a:endParaRPr lang="ru-RU" sz="2800" dirty="0"/>
              </a:p>
              <a:p>
                <a:endParaRPr lang="ru-RU" sz="2000" dirty="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91386" y="1729032"/>
                <a:ext cx="8876581" cy="1931811"/>
              </a:xfrm>
              <a:prstGeom prst="rect">
                <a:avLst/>
              </a:prstGeom>
              <a:blipFill rotWithShape="1">
                <a:blip r:embed="rId2"/>
                <a:stretch>
                  <a:fillRect l="-616" t="-938"/>
                </a:stretch>
              </a:blipFill>
              <a:ln w="19050">
                <a:solidFill>
                  <a:schemeClr val="accent3">
                    <a:lumMod val="65000"/>
                  </a:schemeClr>
                </a:solidFill>
              </a:ln>
            </p:spPr>
            <p:txBody>
              <a:bodyPr/>
              <a:lstStyle/>
              <a:p>
                <a:r>
                  <a:rPr lang="ru-RU">
                    <a:noFill/>
                  </a:rPr>
                  <a:t> </a:t>
                </a:r>
              </a:p>
            </p:txBody>
          </p:sp>
        </mc:Fallback>
      </mc:AlternateContent>
      <p:sp>
        <p:nvSpPr>
          <p:cNvPr id="4" name="Rectangle 2"/>
          <p:cNvSpPr txBox="1">
            <a:spLocks noChangeArrowheads="1"/>
          </p:cNvSpPr>
          <p:nvPr/>
        </p:nvSpPr>
        <p:spPr bwMode="gray">
          <a:xfrm>
            <a:off x="1" y="42607"/>
            <a:ext cx="7850036" cy="1323439"/>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В случайном эксперименте симметричную монету бросают дважды. Найдите вероятность того, что </a:t>
            </a:r>
            <a:r>
              <a:rPr lang="ru-RU" sz="2000" i="1" dirty="0" smtClean="0"/>
              <a:t>наступит исход ОР (в </a:t>
            </a:r>
            <a:r>
              <a:rPr lang="ru-RU" sz="2000" i="1" dirty="0"/>
              <a:t>первый раз выпадает орёл, </a:t>
            </a:r>
            <a:endParaRPr lang="ru-RU" sz="2000" i="1" dirty="0" smtClean="0"/>
          </a:p>
          <a:p>
            <a:r>
              <a:rPr lang="ru-RU" sz="2000" i="1" dirty="0" smtClean="0"/>
              <a:t>а </a:t>
            </a:r>
            <a:r>
              <a:rPr lang="ru-RU" sz="2000" i="1" dirty="0"/>
              <a:t>во второй — </a:t>
            </a:r>
            <a:r>
              <a:rPr lang="ru-RU" sz="2000" i="1" dirty="0" smtClean="0"/>
              <a:t>решка).</a:t>
            </a:r>
            <a:r>
              <a:rPr lang="ru-RU" sz="2000" i="1" dirty="0"/>
              <a:t> </a:t>
            </a:r>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0,25.</a:t>
            </a:r>
          </a:p>
        </p:txBody>
      </p:sp>
      <p:sp>
        <p:nvSpPr>
          <p:cNvPr id="7" name="Rectangle 2"/>
          <p:cNvSpPr txBox="1">
            <a:spLocks noChangeArrowheads="1"/>
          </p:cNvSpPr>
          <p:nvPr/>
        </p:nvSpPr>
        <p:spPr bwMode="auto">
          <a:xfrm>
            <a:off x="7850037" y="388187"/>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320185</a:t>
            </a:r>
            <a:endParaRPr lang="ru-RU" sz="2400" dirty="0" smtClean="0"/>
          </a:p>
        </p:txBody>
      </p:sp>
    </p:spTree>
    <p:extLst>
      <p:ext uri="{BB962C8B-B14F-4D97-AF65-F5344CB8AC3E}">
        <p14:creationId xmlns:p14="http://schemas.microsoft.com/office/powerpoint/2010/main" val="303828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iterate type="lt">
                                    <p:tmPct val="0"/>
                                  </p:iterate>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a:solidFill>
                  <a:srgbClr val="FF0000"/>
                </a:solidFill>
                <a:latin typeface="+mn-lt"/>
              </a:rPr>
              <a:t>Определение вероятности</a:t>
            </a:r>
            <a:r>
              <a:rPr lang="ru-RU" sz="3200" b="1" dirty="0" smtClean="0">
                <a:solidFill>
                  <a:srgbClr val="CC3300"/>
                </a:solidFill>
                <a:latin typeface="+mn-lt"/>
              </a:rPr>
              <a:t/>
            </a:r>
            <a:br>
              <a:rPr lang="ru-RU" sz="3200" b="1" dirty="0" smtClean="0">
                <a:solidFill>
                  <a:srgbClr val="CC3300"/>
                </a:solidFill>
                <a:latin typeface="+mn-lt"/>
              </a:rPr>
            </a:br>
            <a:endParaRPr lang="ru-RU" sz="3200" dirty="0">
              <a:latin typeface="+mn-lt"/>
            </a:endParaRPr>
          </a:p>
        </p:txBody>
      </p:sp>
      <p:sp>
        <p:nvSpPr>
          <p:cNvPr id="4" name="Text Box 2"/>
          <p:cNvSpPr txBox="1">
            <a:spLocks noGrp="1" noChangeArrowheads="1"/>
          </p:cNvSpPr>
          <p:nvPr>
            <p:ph idx="1"/>
          </p:nvPr>
        </p:nvSpPr>
        <p:spPr bwMode="auto">
          <a:xfrm>
            <a:off x="0" y="1185000"/>
            <a:ext cx="9144000" cy="1938992"/>
          </a:xfrm>
          <a:prstGeom prst="rect">
            <a:avLst/>
          </a:prstGeom>
          <a:noFill/>
          <a:ln w="9525">
            <a:noFill/>
            <a:miter lim="800000"/>
            <a:headEnd/>
            <a:tailEnd/>
          </a:ln>
          <a:effectLst/>
        </p:spPr>
        <p:txBody>
          <a:bodyPr wrap="square">
            <a:spAutoFit/>
          </a:bodyPr>
          <a:lstStyle/>
          <a:p>
            <a:pPr marL="0" indent="0" algn="just">
              <a:buNone/>
            </a:pPr>
            <a:r>
              <a:rPr lang="ru-RU" sz="2400" b="1" dirty="0"/>
              <a:t>Наблюдение явления, опыт, эксперимент, которые можно провести многократно, в теории вероятностей принято называть </a:t>
            </a:r>
            <a:r>
              <a:rPr lang="ru-RU" sz="2400" b="1" i="1" dirty="0">
                <a:solidFill>
                  <a:srgbClr val="FF0000"/>
                </a:solidFill>
              </a:rPr>
              <a:t>испытанием</a:t>
            </a:r>
            <a:r>
              <a:rPr lang="ru-RU" sz="2400" b="1" dirty="0">
                <a:solidFill>
                  <a:srgbClr val="FF0000"/>
                </a:solidFill>
              </a:rPr>
              <a:t>. </a:t>
            </a:r>
            <a:r>
              <a:rPr lang="ru-RU" sz="2400" b="1" dirty="0" smtClean="0"/>
              <a:t>Результат или исход некоторого испытания или эксперимента </a:t>
            </a:r>
            <a:r>
              <a:rPr lang="ru-RU" sz="2400" b="1" dirty="0"/>
              <a:t>называется </a:t>
            </a:r>
            <a:r>
              <a:rPr lang="ru-RU" sz="2400" b="1" i="1" dirty="0">
                <a:solidFill>
                  <a:srgbClr val="FF0000"/>
                </a:solidFill>
              </a:rPr>
              <a:t>событием</a:t>
            </a:r>
            <a:r>
              <a:rPr lang="ru-RU" sz="2400" b="1" dirty="0">
                <a:solidFill>
                  <a:srgbClr val="FF0000"/>
                </a:solidFill>
              </a:rPr>
              <a:t>.</a:t>
            </a:r>
          </a:p>
        </p:txBody>
      </p:sp>
      <p:sp>
        <p:nvSpPr>
          <p:cNvPr id="3" name="TextBox 2"/>
          <p:cNvSpPr txBox="1"/>
          <p:nvPr/>
        </p:nvSpPr>
        <p:spPr>
          <a:xfrm>
            <a:off x="204279" y="3388016"/>
            <a:ext cx="8599251" cy="3046988"/>
          </a:xfrm>
          <a:prstGeom prst="rect">
            <a:avLst/>
          </a:prstGeom>
          <a:noFill/>
        </p:spPr>
        <p:txBody>
          <a:bodyPr wrap="square" rtlCol="0">
            <a:spAutoFit/>
          </a:bodyPr>
          <a:lstStyle/>
          <a:p>
            <a:pPr algn="just"/>
            <a:r>
              <a:rPr lang="ru-RU" sz="2400" i="1" u="sng" dirty="0">
                <a:solidFill>
                  <a:srgbClr val="FF0000"/>
                </a:solidFill>
              </a:rPr>
              <a:t>Пример 1</a:t>
            </a:r>
            <a:r>
              <a:rPr lang="ru-RU" sz="2400" i="1" dirty="0"/>
              <a:t>. </a:t>
            </a:r>
            <a:endParaRPr lang="ru-RU" sz="2400" i="1" dirty="0" smtClean="0"/>
          </a:p>
          <a:p>
            <a:pPr algn="just"/>
            <a:r>
              <a:rPr lang="ru-RU" sz="2400" dirty="0" smtClean="0">
                <a:latin typeface="+mn-lt"/>
              </a:rPr>
              <a:t>Сдача </a:t>
            </a:r>
            <a:r>
              <a:rPr lang="ru-RU" sz="2400" dirty="0">
                <a:latin typeface="+mn-lt"/>
              </a:rPr>
              <a:t>экзамена - это </a:t>
            </a:r>
            <a:r>
              <a:rPr lang="ru-RU" sz="2400" u="sng" dirty="0">
                <a:latin typeface="+mn-lt"/>
              </a:rPr>
              <a:t>испытание</a:t>
            </a:r>
            <a:r>
              <a:rPr lang="ru-RU" sz="2400" dirty="0">
                <a:latin typeface="+mn-lt"/>
              </a:rPr>
              <a:t>; </a:t>
            </a:r>
            <a:endParaRPr lang="ru-RU" sz="2400" dirty="0" smtClean="0">
              <a:latin typeface="+mn-lt"/>
            </a:endParaRPr>
          </a:p>
          <a:p>
            <a:pPr algn="just"/>
            <a:r>
              <a:rPr lang="ru-RU" sz="2400" dirty="0" smtClean="0">
                <a:latin typeface="+mn-lt"/>
              </a:rPr>
              <a:t>получение </a:t>
            </a:r>
            <a:r>
              <a:rPr lang="ru-RU" sz="2400" dirty="0">
                <a:latin typeface="+mn-lt"/>
              </a:rPr>
              <a:t>определенной отметки - </a:t>
            </a:r>
            <a:r>
              <a:rPr lang="ru-RU" sz="2400" u="sng" dirty="0">
                <a:latin typeface="+mn-lt"/>
              </a:rPr>
              <a:t>событие</a:t>
            </a:r>
            <a:r>
              <a:rPr lang="ru-RU" sz="2400" dirty="0">
                <a:latin typeface="+mn-lt"/>
              </a:rPr>
              <a:t>. </a:t>
            </a:r>
            <a:endParaRPr lang="ru-RU" sz="2400" dirty="0" smtClean="0">
              <a:latin typeface="+mn-lt"/>
            </a:endParaRPr>
          </a:p>
          <a:p>
            <a:pPr algn="just"/>
            <a:r>
              <a:rPr lang="ru-RU" sz="2400" dirty="0" smtClean="0">
                <a:latin typeface="+mn-lt"/>
              </a:rPr>
              <a:t>Выстрел </a:t>
            </a:r>
            <a:r>
              <a:rPr lang="ru-RU" sz="2400" dirty="0">
                <a:latin typeface="+mn-lt"/>
              </a:rPr>
              <a:t>- это </a:t>
            </a:r>
            <a:r>
              <a:rPr lang="ru-RU" sz="2400" u="sng" dirty="0">
                <a:latin typeface="+mn-lt"/>
              </a:rPr>
              <a:t>испытание</a:t>
            </a:r>
            <a:r>
              <a:rPr lang="ru-RU" sz="2400" dirty="0">
                <a:latin typeface="+mn-lt"/>
              </a:rPr>
              <a:t>; попадание в определенную область мишени - </a:t>
            </a:r>
            <a:r>
              <a:rPr lang="ru-RU" sz="2400" u="sng" dirty="0">
                <a:latin typeface="+mn-lt"/>
              </a:rPr>
              <a:t>событие</a:t>
            </a:r>
            <a:r>
              <a:rPr lang="ru-RU" sz="2400" dirty="0">
                <a:latin typeface="+mn-lt"/>
              </a:rPr>
              <a:t>. </a:t>
            </a:r>
            <a:endParaRPr lang="ru-RU" sz="2400" dirty="0" smtClean="0">
              <a:latin typeface="+mn-lt"/>
            </a:endParaRPr>
          </a:p>
          <a:p>
            <a:pPr algn="just"/>
            <a:r>
              <a:rPr lang="ru-RU" sz="2400" dirty="0" smtClean="0">
                <a:latin typeface="+mn-lt"/>
              </a:rPr>
              <a:t>Бросание </a:t>
            </a:r>
            <a:r>
              <a:rPr lang="ru-RU" sz="2400" dirty="0">
                <a:latin typeface="+mn-lt"/>
              </a:rPr>
              <a:t>игрального кубика - это </a:t>
            </a:r>
            <a:r>
              <a:rPr lang="ru-RU" sz="2400" u="sng" dirty="0">
                <a:latin typeface="+mn-lt"/>
              </a:rPr>
              <a:t>испытание</a:t>
            </a:r>
            <a:r>
              <a:rPr lang="ru-RU" sz="2400" dirty="0">
                <a:latin typeface="+mn-lt"/>
              </a:rPr>
              <a:t>; </a:t>
            </a:r>
            <a:endParaRPr lang="ru-RU" sz="2400" dirty="0" smtClean="0">
              <a:latin typeface="+mn-lt"/>
            </a:endParaRPr>
          </a:p>
          <a:p>
            <a:pPr algn="just"/>
            <a:r>
              <a:rPr lang="ru-RU" sz="2400" dirty="0" smtClean="0">
                <a:latin typeface="+mn-lt"/>
              </a:rPr>
              <a:t>появление </a:t>
            </a:r>
            <a:r>
              <a:rPr lang="ru-RU" sz="2400" dirty="0">
                <a:latin typeface="+mn-lt"/>
              </a:rPr>
              <a:t>того или иного числа очков на брошенной игральной кости - </a:t>
            </a:r>
            <a:r>
              <a:rPr lang="ru-RU" sz="2400" u="sng" dirty="0">
                <a:latin typeface="+mn-lt"/>
              </a:rPr>
              <a:t>событие</a:t>
            </a:r>
            <a:r>
              <a:rPr lang="ru-RU" sz="2400" dirty="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1" y="1862330"/>
                <a:ext cx="9144001" cy="4363887"/>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endParaRPr lang="en-US" sz="2000" i="1" u="sng" dirty="0" smtClean="0">
                  <a:latin typeface="+mn-lt"/>
                </a:endParaRPr>
              </a:p>
              <a:p>
                <a:r>
                  <a:rPr lang="ru-RU" sz="2000" dirty="0">
                    <a:latin typeface="+mn-lt"/>
                  </a:rPr>
                  <a:t>Общее количество выступающих на фестивале групп для ответа на вопрос неважно. Сколько бы их ни было, для указанных стран есть 6 способов взаимного расположения среди выступающих </a:t>
                </a:r>
                <a:r>
                  <a:rPr lang="ru-RU" sz="2000" dirty="0" smtClean="0">
                    <a:latin typeface="+mn-lt"/>
                  </a:rPr>
                  <a:t>           (</a:t>
                </a:r>
                <a:r>
                  <a:rPr lang="ru-RU" sz="2000" dirty="0">
                    <a:latin typeface="+mn-lt"/>
                  </a:rPr>
                  <a:t>Д — Дания, Ш — Швеция, Н — Норвегия): </a:t>
                </a:r>
              </a:p>
              <a:p>
                <a:r>
                  <a:rPr lang="ru-RU" sz="2000" dirty="0">
                    <a:latin typeface="+mn-lt"/>
                  </a:rPr>
                  <a:t/>
                </a:r>
                <a:br>
                  <a:rPr lang="ru-RU" sz="2000" dirty="0">
                    <a:latin typeface="+mn-lt"/>
                  </a:rPr>
                </a:br>
                <a:r>
                  <a:rPr lang="ru-RU" sz="2000" dirty="0">
                    <a:latin typeface="+mn-lt"/>
                  </a:rPr>
                  <a:t>...Д...Ш...Н..., ...Д...Н...Ш..., ...Ш...Н...Д..., ...Ш...Д...Н..., ...Н...Д...Ш..., ...Н...Ш...Д... </a:t>
                </a:r>
              </a:p>
              <a:p>
                <a:r>
                  <a:rPr lang="ru-RU" sz="2000" dirty="0">
                    <a:latin typeface="+mn-lt"/>
                  </a:rPr>
                  <a:t/>
                </a:r>
                <a:br>
                  <a:rPr lang="ru-RU" sz="2000" dirty="0">
                    <a:latin typeface="+mn-lt"/>
                  </a:rPr>
                </a:br>
                <a:endParaRPr lang="ru-RU" sz="2000" dirty="0" smtClean="0">
                  <a:latin typeface="+mn-lt"/>
                </a:endParaRPr>
              </a:p>
              <a:p>
                <a:r>
                  <a:rPr lang="ru-RU" sz="2000" dirty="0" smtClean="0">
                    <a:latin typeface="+mn-lt"/>
                  </a:rPr>
                  <a:t>Поэтому </a:t>
                </a:r>
                <a:r>
                  <a:rPr lang="ru-RU" sz="2000" dirty="0">
                    <a:latin typeface="+mn-lt"/>
                  </a:rPr>
                  <a:t>вероятность того, что группы случайным образом будут распределены именно так, равна </a:t>
                </a:r>
                <a:endParaRPr lang="ru-RU" sz="2000" dirty="0" smtClean="0">
                  <a:latin typeface="+mn-lt"/>
                </a:endParaRPr>
              </a:p>
              <a:p>
                <a:pPr/>
                <a14:m>
                  <m:oMathPara xmlns:m="http://schemas.openxmlformats.org/officeDocument/2006/math">
                    <m:oMathParaPr>
                      <m:jc m:val="centerGroup"/>
                    </m:oMathParaPr>
                    <m:oMath xmlns:m="http://schemas.openxmlformats.org/officeDocument/2006/math">
                      <m:f>
                        <m:fPr>
                          <m:ctrlPr>
                            <a:rPr lang="ru-RU" sz="2000" i="1" smtClean="0">
                              <a:latin typeface="Cambria Math"/>
                            </a:rPr>
                          </m:ctrlPr>
                        </m:fPr>
                        <m:num>
                          <m:r>
                            <a:rPr lang="ru-RU" sz="2000" b="0" i="1" smtClean="0">
                              <a:latin typeface="Cambria Math"/>
                            </a:rPr>
                            <m:t>2</m:t>
                          </m:r>
                        </m:num>
                        <m:den>
                          <m:r>
                            <a:rPr lang="ru-RU" sz="2000" b="0" i="1" smtClean="0">
                              <a:latin typeface="Cambria Math"/>
                            </a:rPr>
                            <m:t>6</m:t>
                          </m:r>
                        </m:den>
                      </m:f>
                      <m:r>
                        <a:rPr lang="ru-RU" sz="2000" i="1" smtClean="0">
                          <a:latin typeface="Cambria Math"/>
                          <a:ea typeface="Cambria Math"/>
                        </a:rPr>
                        <m:t>≈</m:t>
                      </m:r>
                      <m:r>
                        <a:rPr lang="ru-RU" sz="2000" b="0" i="1" smtClean="0">
                          <a:latin typeface="Cambria Math"/>
                          <a:ea typeface="Cambria Math"/>
                        </a:rPr>
                        <m:t>0,33</m:t>
                      </m:r>
                    </m:oMath>
                  </m:oMathPara>
                </a14:m>
                <a:endParaRPr lang="ru-RU" sz="2000" dirty="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 y="1862330"/>
                <a:ext cx="9144001" cy="4363887"/>
              </a:xfrm>
              <a:prstGeom prst="rect">
                <a:avLst/>
              </a:prstGeom>
              <a:blipFill rotWithShape="1">
                <a:blip r:embed="rId2"/>
                <a:stretch>
                  <a:fillRect l="-599" t="-418" r="-1065"/>
                </a:stretch>
              </a:blipFill>
              <a:ln w="19050">
                <a:solidFill>
                  <a:schemeClr val="accent3">
                    <a:lumMod val="65000"/>
                  </a:schemeClr>
                </a:solidFill>
              </a:ln>
            </p:spPr>
            <p:txBody>
              <a:bodyPr/>
              <a:lstStyle/>
              <a:p>
                <a:r>
                  <a:rPr lang="ru-RU">
                    <a:noFill/>
                  </a:rPr>
                  <a:t> </a:t>
                </a:r>
              </a:p>
            </p:txBody>
          </p:sp>
        </mc:Fallback>
      </mc:AlternateContent>
      <p:sp>
        <p:nvSpPr>
          <p:cNvPr id="4" name="Rectangle 2"/>
          <p:cNvSpPr txBox="1">
            <a:spLocks noChangeArrowheads="1"/>
          </p:cNvSpPr>
          <p:nvPr/>
        </p:nvSpPr>
        <p:spPr bwMode="gray">
          <a:xfrm>
            <a:off x="0" y="42607"/>
            <a:ext cx="8229599" cy="1631216"/>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На рок-фестивале выступают группы — по одной от каждой из заявленных стран. Порядок выступления определяется жребием. Какова вероятность того, что группа из Дании будет выступать после группы из Швеции и после группы из Норвегии? Результат округлите до сотых.</a:t>
            </a:r>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0,33.</a:t>
            </a:r>
          </a:p>
        </p:txBody>
      </p:sp>
      <p:sp>
        <p:nvSpPr>
          <p:cNvPr id="7" name="Rectangle 2"/>
          <p:cNvSpPr txBox="1">
            <a:spLocks noChangeArrowheads="1"/>
          </p:cNvSpPr>
          <p:nvPr/>
        </p:nvSpPr>
        <p:spPr bwMode="auto">
          <a:xfrm>
            <a:off x="7850037" y="388187"/>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320186</a:t>
            </a:r>
            <a:endParaRPr lang="ru-RU" sz="2400" dirty="0" smtClean="0"/>
          </a:p>
        </p:txBody>
      </p:sp>
      <p:sp>
        <p:nvSpPr>
          <p:cNvPr id="3" name="Скругленный прямоугольник 2"/>
          <p:cNvSpPr/>
          <p:nvPr/>
        </p:nvSpPr>
        <p:spPr>
          <a:xfrm>
            <a:off x="3902149" y="3710763"/>
            <a:ext cx="1350335" cy="3457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279991" y="4039585"/>
            <a:ext cx="1350335" cy="3457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1" y="4545618"/>
            <a:ext cx="8899451" cy="400110"/>
          </a:xfrm>
          <a:prstGeom prst="rect">
            <a:avLst/>
          </a:prstGeom>
          <a:noFill/>
        </p:spPr>
        <p:txBody>
          <a:bodyPr wrap="square" rtlCol="0">
            <a:spAutoFit/>
          </a:bodyPr>
          <a:lstStyle/>
          <a:p>
            <a:r>
              <a:rPr lang="ru-RU" sz="2000" dirty="0">
                <a:latin typeface="+mn-lt"/>
              </a:rPr>
              <a:t>Дания находится после Швеции и Норвегии в двух случаях</a:t>
            </a:r>
            <a:r>
              <a:rPr lang="ru-RU" sz="2000" dirty="0"/>
              <a:t>. </a:t>
            </a:r>
          </a:p>
        </p:txBody>
      </p:sp>
    </p:spTree>
    <p:extLst>
      <p:ext uri="{BB962C8B-B14F-4D97-AF65-F5344CB8AC3E}">
        <p14:creationId xmlns:p14="http://schemas.microsoft.com/office/powerpoint/2010/main" val="27867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iterate type="lt">
                                    <p:tmPct val="0"/>
                                  </p:iterate>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1" end="1"/>
                                            </p:txEl>
                                          </p:spTgt>
                                        </p:tgtEl>
                                      </p:cBhvr>
                                    </p:animEffect>
                                  </p:childTnLst>
                                </p:cTn>
                              </p:par>
                            </p:childTnLst>
                          </p:cTn>
                        </p:par>
                        <p:par>
                          <p:cTn id="17" fill="hold">
                            <p:stCondLst>
                              <p:cond delay="1000"/>
                            </p:stCondLst>
                            <p:childTnLst>
                              <p:par>
                                <p:cTn id="18" presetID="29" presetClass="entr" presetSubtype="0" fill="hold" nodeType="afterEffect">
                                  <p:stCondLst>
                                    <p:cond delay="0"/>
                                  </p:stCondLst>
                                  <p:iterate type="lt">
                                    <p:tmPct val="0"/>
                                  </p:iterate>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p:cTn id="20"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6">
                                            <p:txEl>
                                              <p:pRg st="2" end="2"/>
                                            </p:txEl>
                                          </p:spTgt>
                                        </p:tgtEl>
                                      </p:cBhvr>
                                    </p:animEffect>
                                  </p:childTnLst>
                                </p:cTn>
                              </p:par>
                            </p:childTnLst>
                          </p:cTn>
                        </p:par>
                        <p:par>
                          <p:cTn id="23" fill="hold">
                            <p:stCondLst>
                              <p:cond delay="2000"/>
                            </p:stCondLst>
                            <p:childTnLst>
                              <p:par>
                                <p:cTn id="24" presetID="29" presetClass="entr" presetSubtype="0" fill="hold" nodeType="afterEffect">
                                  <p:stCondLst>
                                    <p:cond delay="0"/>
                                  </p:stCondLst>
                                  <p:iterate type="lt">
                                    <p:tmPct val="0"/>
                                  </p:iterate>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p:cTn id="26"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27"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nodeType="clickEffect">
                                  <p:stCondLst>
                                    <p:cond delay="0"/>
                                  </p:stCondLst>
                                  <p:iterate type="lt">
                                    <p:tmPct val="0"/>
                                  </p:iterate>
                                  <p:childTnLst>
                                    <p:set>
                                      <p:cBhvr>
                                        <p:cTn id="45" dur="1" fill="hold">
                                          <p:stCondLst>
                                            <p:cond delay="0"/>
                                          </p:stCondLst>
                                        </p:cTn>
                                        <p:tgtEl>
                                          <p:spTgt spid="6">
                                            <p:txEl>
                                              <p:pRg st="4" end="4"/>
                                            </p:txEl>
                                          </p:spTgt>
                                        </p:tgtEl>
                                        <p:attrNameLst>
                                          <p:attrName>style.visibility</p:attrName>
                                        </p:attrNameLst>
                                      </p:cBhvr>
                                      <p:to>
                                        <p:strVal val="visible"/>
                                      </p:to>
                                    </p:set>
                                    <p:anim calcmode="lin" valueType="num">
                                      <p:cBhvr>
                                        <p:cTn id="46" dur="1000" fill="hold"/>
                                        <p:tgtEl>
                                          <p:spTgt spid="6">
                                            <p:txEl>
                                              <p:pRg st="4" end="4"/>
                                            </p:txEl>
                                          </p:spTgt>
                                        </p:tgtEl>
                                        <p:attrNameLst>
                                          <p:attrName>ppt_x</p:attrName>
                                        </p:attrNameLst>
                                      </p:cBhvr>
                                      <p:tavLst>
                                        <p:tav tm="0">
                                          <p:val>
                                            <p:strVal val="#ppt_x-.2"/>
                                          </p:val>
                                        </p:tav>
                                        <p:tav tm="100000">
                                          <p:val>
                                            <p:strVal val="#ppt_x"/>
                                          </p:val>
                                        </p:tav>
                                      </p:tavLst>
                                    </p:anim>
                                    <p:anim calcmode="lin" valueType="num">
                                      <p:cBhvr>
                                        <p:cTn id="47" dur="1000" fill="hold"/>
                                        <p:tgtEl>
                                          <p:spTgt spid="6">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8" dur="1000"/>
                                        <p:tgtEl>
                                          <p:spTgt spid="6">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nodeType="clickEffect">
                                  <p:stCondLst>
                                    <p:cond delay="0"/>
                                  </p:stCondLst>
                                  <p:iterate type="lt">
                                    <p:tmPct val="0"/>
                                  </p:iterate>
                                  <p:childTnLst>
                                    <p:set>
                                      <p:cBhvr>
                                        <p:cTn id="52" dur="1" fill="hold">
                                          <p:stCondLst>
                                            <p:cond delay="0"/>
                                          </p:stCondLst>
                                        </p:cTn>
                                        <p:tgtEl>
                                          <p:spTgt spid="6">
                                            <p:txEl>
                                              <p:pRg st="5" end="5"/>
                                            </p:txEl>
                                          </p:spTgt>
                                        </p:tgtEl>
                                        <p:attrNameLst>
                                          <p:attrName>style.visibility</p:attrName>
                                        </p:attrNameLst>
                                      </p:cBhvr>
                                      <p:to>
                                        <p:strVal val="visible"/>
                                      </p:to>
                                    </p:set>
                                    <p:anim calcmode="lin" valueType="num">
                                      <p:cBhvr>
                                        <p:cTn id="53" dur="1000" fill="hold"/>
                                        <p:tgtEl>
                                          <p:spTgt spid="6">
                                            <p:txEl>
                                              <p:pRg st="5" end="5"/>
                                            </p:txEl>
                                          </p:spTgt>
                                        </p:tgtEl>
                                        <p:attrNameLst>
                                          <p:attrName>ppt_x</p:attrName>
                                        </p:attrNameLst>
                                      </p:cBhvr>
                                      <p:tavLst>
                                        <p:tav tm="0">
                                          <p:val>
                                            <p:strVal val="#ppt_x-.2"/>
                                          </p:val>
                                        </p:tav>
                                        <p:tav tm="100000">
                                          <p:val>
                                            <p:strVal val="#ppt_x"/>
                                          </p:val>
                                        </p:tav>
                                      </p:tavLst>
                                    </p:anim>
                                    <p:anim calcmode="lin" valueType="num">
                                      <p:cBhvr>
                                        <p:cTn id="54" dur="1000" fill="hold"/>
                                        <p:tgtEl>
                                          <p:spTgt spid="6">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5" dur="1000"/>
                                        <p:tgtEl>
                                          <p:spTgt spid="6">
                                            <p:txEl>
                                              <p:pRg st="5" end="5"/>
                                            </p:txEl>
                                          </p:spTgt>
                                        </p:tgtEl>
                                      </p:cBhvr>
                                    </p:animEffect>
                                  </p:childTnLst>
                                </p:cTn>
                              </p:par>
                            </p:childTnLst>
                          </p:cTn>
                        </p:par>
                        <p:par>
                          <p:cTn id="56" fill="hold">
                            <p:stCondLst>
                              <p:cond delay="1000"/>
                            </p:stCondLst>
                            <p:childTnLst>
                              <p:par>
                                <p:cTn id="57" presetID="29"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1000" fill="hold"/>
                                        <p:tgtEl>
                                          <p:spTgt spid="5"/>
                                        </p:tgtEl>
                                        <p:attrNameLst>
                                          <p:attrName>ppt_x</p:attrName>
                                        </p:attrNameLst>
                                      </p:cBhvr>
                                      <p:tavLst>
                                        <p:tav tm="0">
                                          <p:val>
                                            <p:strVal val="#ppt_x-.2"/>
                                          </p:val>
                                        </p:tav>
                                        <p:tav tm="100000">
                                          <p:val>
                                            <p:strVal val="#ppt_x"/>
                                          </p:val>
                                        </p:tav>
                                      </p:tavLst>
                                    </p:anim>
                                    <p:anim calcmode="lin" valueType="num">
                                      <p:cBhvr>
                                        <p:cTn id="6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6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8" grpId="0" animBg="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0" y="1527775"/>
                <a:ext cx="9144001" cy="2233945"/>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p>
              <a:p>
                <a:r>
                  <a:rPr lang="ru-RU" sz="2000" dirty="0">
                    <a:latin typeface="+mn-lt"/>
                  </a:rPr>
                  <a:t>Из 5000 тысяч новорожденных 5000 − 2512 = 2488 девочек. Поэтому частота рождения девочек равна </a:t>
                </a:r>
              </a:p>
              <a:p>
                <a:r>
                  <a:rPr lang="ru-RU" sz="2000" dirty="0">
                    <a:latin typeface="+mn-lt"/>
                  </a:rPr>
                  <a:t/>
                </a:r>
                <a:br>
                  <a:rPr lang="ru-RU" sz="2000" dirty="0">
                    <a:latin typeface="+mn-lt"/>
                  </a:rPr>
                </a:br>
                <a:r>
                  <a:rPr lang="ru-RU" sz="2000" dirty="0"/>
                  <a:t> </a:t>
                </a:r>
                <a:endParaRPr lang="ru-RU" sz="2000" dirty="0" smtClean="0"/>
              </a:p>
              <a:p>
                <a:pPr/>
                <a14:m>
                  <m:oMathPara xmlns:m="http://schemas.openxmlformats.org/officeDocument/2006/math">
                    <m:oMathParaPr>
                      <m:jc m:val="centerGroup"/>
                    </m:oMathParaPr>
                    <m:oMath xmlns:m="http://schemas.openxmlformats.org/officeDocument/2006/math">
                      <m:f>
                        <m:fPr>
                          <m:ctrlPr>
                            <a:rPr lang="en-US" sz="2000" i="1" smtClean="0">
                              <a:latin typeface="Cambria Math"/>
                            </a:rPr>
                          </m:ctrlPr>
                        </m:fPr>
                        <m:num>
                          <m:r>
                            <a:rPr lang="ru-RU" sz="2000" b="0" i="0" smtClean="0">
                              <a:latin typeface="Cambria Math"/>
                            </a:rPr>
                            <m:t>2488</m:t>
                          </m:r>
                        </m:num>
                        <m:den>
                          <m:r>
                            <a:rPr lang="ru-RU" sz="2000" b="0" i="0" smtClean="0">
                              <a:latin typeface="Cambria Math"/>
                            </a:rPr>
                            <m:t>5000</m:t>
                          </m:r>
                        </m:den>
                      </m:f>
                      <m:r>
                        <a:rPr lang="ru-RU" sz="2000" b="0" i="0" smtClean="0">
                          <a:latin typeface="Cambria Math"/>
                        </a:rPr>
                        <m:t>=</m:t>
                      </m:r>
                      <m:f>
                        <m:fPr>
                          <m:ctrlPr>
                            <a:rPr lang="ru-RU" sz="2000" b="0" i="1" smtClean="0">
                              <a:latin typeface="Cambria Math"/>
                            </a:rPr>
                          </m:ctrlPr>
                        </m:fPr>
                        <m:num>
                          <m:r>
                            <a:rPr lang="ru-RU" sz="2000" b="0" i="1" smtClean="0">
                              <a:latin typeface="Cambria Math"/>
                            </a:rPr>
                            <m:t>4976</m:t>
                          </m:r>
                        </m:num>
                        <m:den>
                          <m:r>
                            <a:rPr lang="ru-RU" sz="2000" b="0" i="1" smtClean="0">
                              <a:latin typeface="Cambria Math"/>
                            </a:rPr>
                            <m:t>10000</m:t>
                          </m:r>
                        </m:den>
                      </m:f>
                      <m:r>
                        <a:rPr lang="ru-RU" sz="2000" b="0" i="1" smtClean="0">
                          <a:latin typeface="Cambria Math"/>
                        </a:rPr>
                        <m:t>=</m:t>
                      </m:r>
                      <m:r>
                        <a:rPr lang="ru-RU" sz="2000" b="0" i="1" smtClean="0">
                          <a:latin typeface="Cambria Math"/>
                          <a:ea typeface="Cambria Math"/>
                        </a:rPr>
                        <m:t>0,4976≈0,498</m:t>
                      </m:r>
                    </m:oMath>
                  </m:oMathPara>
                </a14:m>
                <a:endParaRPr lang="en-US" sz="2000" dirty="0" smtClean="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0" y="1527775"/>
                <a:ext cx="9144001" cy="2233945"/>
              </a:xfrm>
              <a:prstGeom prst="rect">
                <a:avLst/>
              </a:prstGeom>
              <a:blipFill rotWithShape="1">
                <a:blip r:embed="rId2" cstate="print"/>
                <a:stretch>
                  <a:fillRect l="-599" t="-813"/>
                </a:stretch>
              </a:blipFill>
              <a:ln w="19050">
                <a:solidFill>
                  <a:schemeClr val="accent3">
                    <a:lumMod val="65000"/>
                  </a:schemeClr>
                </a:solidFill>
              </a:ln>
            </p:spPr>
            <p:txBody>
              <a:bodyPr/>
              <a:lstStyle/>
              <a:p>
                <a:r>
                  <a:rPr lang="ru-RU">
                    <a:noFill/>
                  </a:rPr>
                  <a:t> </a:t>
                </a:r>
              </a:p>
            </p:txBody>
          </p:sp>
        </mc:Fallback>
      </mc:AlternateContent>
      <p:sp>
        <p:nvSpPr>
          <p:cNvPr id="4" name="Rectangle 2"/>
          <p:cNvSpPr txBox="1">
            <a:spLocks noChangeArrowheads="1"/>
          </p:cNvSpPr>
          <p:nvPr/>
        </p:nvSpPr>
        <p:spPr bwMode="gray">
          <a:xfrm>
            <a:off x="-1" y="42607"/>
            <a:ext cx="7964557" cy="1015663"/>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В некотором городе из 5000 появившихся на свет младенцев 2512 мальчиков. Найдите частоту рождения девочек в этом городе. Результат округлите до тысячных.</a:t>
            </a:r>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0,498.</a:t>
            </a:r>
          </a:p>
        </p:txBody>
      </p:sp>
      <p:sp>
        <p:nvSpPr>
          <p:cNvPr id="7" name="Rectangle 2"/>
          <p:cNvSpPr txBox="1">
            <a:spLocks noChangeArrowheads="1"/>
          </p:cNvSpPr>
          <p:nvPr/>
        </p:nvSpPr>
        <p:spPr bwMode="auto">
          <a:xfrm>
            <a:off x="7850037" y="321837"/>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320189</a:t>
            </a:r>
            <a:endParaRPr lang="ru-RU" sz="2400" dirty="0" smtClean="0"/>
          </a:p>
        </p:txBody>
      </p:sp>
    </p:spTree>
    <p:extLst>
      <p:ext uri="{BB962C8B-B14F-4D97-AF65-F5344CB8AC3E}">
        <p14:creationId xmlns:p14="http://schemas.microsoft.com/office/powerpoint/2010/main" val="104586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iterate type="lt">
                                    <p:tmPct val="0"/>
                                  </p:iterate>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1" end="1"/>
                                            </p:txEl>
                                          </p:spTgt>
                                        </p:tgtEl>
                                      </p:cBhvr>
                                    </p:animEffect>
                                  </p:childTnLst>
                                </p:cTn>
                              </p:par>
                            </p:childTnLst>
                          </p:cTn>
                        </p:par>
                        <p:par>
                          <p:cTn id="17" fill="hold">
                            <p:stCondLst>
                              <p:cond delay="1000"/>
                            </p:stCondLst>
                            <p:childTnLst>
                              <p:par>
                                <p:cTn id="18" presetID="29" presetClass="entr" presetSubtype="0" fill="hold" nodeType="afterEffect">
                                  <p:stCondLst>
                                    <p:cond delay="0"/>
                                  </p:stCondLst>
                                  <p:iterate type="lt">
                                    <p:tmPct val="0"/>
                                  </p:iterate>
                                  <p:childTnLst>
                                    <p:set>
                                      <p:cBhvr>
                                        <p:cTn id="19" dur="1" fill="hold">
                                          <p:stCondLst>
                                            <p:cond delay="0"/>
                                          </p:stCondLst>
                                        </p:cTn>
                                        <p:tgtEl>
                                          <p:spTgt spid="6">
                                            <p:txEl>
                                              <p:pRg st="3" end="3"/>
                                            </p:txEl>
                                          </p:spTgt>
                                        </p:tgtEl>
                                        <p:attrNameLst>
                                          <p:attrName>style.visibility</p:attrName>
                                        </p:attrNameLst>
                                      </p:cBhvr>
                                      <p:to>
                                        <p:strVal val="visible"/>
                                      </p:to>
                                    </p:set>
                                    <p:anim calcmode="lin" valueType="num">
                                      <p:cBhvr>
                                        <p:cTn id="20"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6">
                                            <p:txEl>
                                              <p:pRg st="3" end="3"/>
                                            </p:txEl>
                                          </p:spTgt>
                                        </p:tgtEl>
                                      </p:cBhvr>
                                    </p:animEffect>
                                  </p:childTnLst>
                                </p:cTn>
                              </p:par>
                            </p:childTnLst>
                          </p:cTn>
                        </p:par>
                        <p:par>
                          <p:cTn id="23" fill="hold">
                            <p:stCondLst>
                              <p:cond delay="2000"/>
                            </p:stCondLst>
                            <p:childTnLst>
                              <p:par>
                                <p:cTn id="24" presetID="29"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ppt_x</p:attrName>
                                        </p:attrNameLst>
                                      </p:cBhvr>
                                      <p:tavLst>
                                        <p:tav tm="0">
                                          <p:val>
                                            <p:strVal val="#ppt_x-.2"/>
                                          </p:val>
                                        </p:tav>
                                        <p:tav tm="100000">
                                          <p:val>
                                            <p:strVal val="#ppt_x"/>
                                          </p:val>
                                        </p:tav>
                                      </p:tavLst>
                                    </p:anim>
                                    <p:anim calcmode="lin" valueType="num">
                                      <p:cBhvr>
                                        <p:cTn id="27"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633252" y="271669"/>
            <a:ext cx="1510748" cy="887896"/>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endParaRPr lang="ru-RU" sz="2400" b="1" dirty="0" smtClean="0"/>
          </a:p>
          <a:p>
            <a:pPr algn="ctr">
              <a:defRPr/>
            </a:pPr>
            <a:r>
              <a:rPr lang="ru-RU" sz="2400" b="1" dirty="0" smtClean="0"/>
              <a:t>3</a:t>
            </a:r>
            <a:r>
              <a:rPr lang="en-US" sz="2400" b="1" dirty="0" smtClean="0"/>
              <a:t>FB2</a:t>
            </a:r>
            <a:r>
              <a:rPr lang="ru-RU" sz="2400" b="1" dirty="0" smtClean="0"/>
              <a:t>1</a:t>
            </a:r>
            <a:r>
              <a:rPr lang="en-US" sz="2400" b="1" dirty="0" smtClean="0"/>
              <a:t>E</a:t>
            </a:r>
          </a:p>
          <a:p>
            <a:pPr algn="ctr">
              <a:defRPr/>
            </a:pPr>
            <a:r>
              <a:rPr lang="ru-RU" sz="2400" b="1" dirty="0" smtClean="0">
                <a:solidFill>
                  <a:srgbClr val="FF0000"/>
                </a:solidFill>
              </a:rPr>
              <a:t>ОГЭ</a:t>
            </a:r>
            <a:endParaRPr lang="en-US" sz="2400" b="1" dirty="0" smtClean="0">
              <a:solidFill>
                <a:srgbClr val="FF0000"/>
              </a:solidFill>
            </a:endParaRPr>
          </a:p>
          <a:p>
            <a:pPr algn="ctr">
              <a:defRPr/>
            </a:pPr>
            <a:endParaRPr lang="ru-RU" sz="2400" dirty="0" smtClean="0"/>
          </a:p>
        </p:txBody>
      </p:sp>
      <p:sp>
        <p:nvSpPr>
          <p:cNvPr id="5" name="Rectangle 2"/>
          <p:cNvSpPr txBox="1">
            <a:spLocks noChangeArrowheads="1"/>
          </p:cNvSpPr>
          <p:nvPr/>
        </p:nvSpPr>
        <p:spPr bwMode="gray">
          <a:xfrm>
            <a:off x="-1" y="42607"/>
            <a:ext cx="7633253" cy="1938992"/>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smtClean="0"/>
              <a:t>Известно, что в некотором регионе вероятность того, что родившийся младенец окажется мальчиком, равна 0,512.  В 2010г. в этом регионе на 1000 родившихся младенцев в среднем приходилось 477 девочек. На сколько частота рождения девочки в 2010г. в этом регионе отличается от вероятности этого события?</a:t>
            </a:r>
            <a:endParaRPr lang="ru-RU" sz="2000" i="1" dirty="0"/>
          </a:p>
        </p:txBody>
      </p:sp>
      <mc:AlternateContent xmlns:mc="http://schemas.openxmlformats.org/markup-compatibility/2006" xmlns:a14="http://schemas.microsoft.com/office/drawing/2010/main">
        <mc:Choice Requires="a14">
          <p:sp>
            <p:nvSpPr>
              <p:cNvPr id="6" name="TextBox 5"/>
              <p:cNvSpPr txBox="1"/>
              <p:nvPr/>
            </p:nvSpPr>
            <p:spPr>
              <a:xfrm>
                <a:off x="212034" y="2644747"/>
                <a:ext cx="8534401" cy="2717667"/>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p>
              <a:p>
                <a:r>
                  <a:rPr lang="ru-RU" sz="2400" dirty="0" smtClean="0">
                    <a:latin typeface="+mn-lt"/>
                  </a:rPr>
                  <a:t>Частота рождения девочки равна </a:t>
                </a:r>
                <a14:m>
                  <m:oMath xmlns:m="http://schemas.openxmlformats.org/officeDocument/2006/math">
                    <m:f>
                      <m:fPr>
                        <m:ctrlPr>
                          <a:rPr lang="ru-RU" sz="2400" i="1" smtClean="0">
                            <a:latin typeface="Cambria Math"/>
                          </a:rPr>
                        </m:ctrlPr>
                      </m:fPr>
                      <m:num>
                        <m:r>
                          <a:rPr lang="ru-RU" sz="2400" i="1">
                            <a:latin typeface="Cambria Math"/>
                          </a:rPr>
                          <m:t>4</m:t>
                        </m:r>
                        <m:r>
                          <a:rPr lang="ru-RU" sz="2400" b="0" i="1" smtClean="0">
                            <a:latin typeface="Cambria Math"/>
                          </a:rPr>
                          <m:t>77</m:t>
                        </m:r>
                      </m:num>
                      <m:den>
                        <m:r>
                          <a:rPr lang="ru-RU" sz="2400" i="1">
                            <a:latin typeface="Cambria Math"/>
                          </a:rPr>
                          <m:t>1000</m:t>
                        </m:r>
                      </m:den>
                    </m:f>
                    <m:r>
                      <a:rPr lang="ru-RU" sz="2400" i="1">
                        <a:latin typeface="Cambria Math"/>
                      </a:rPr>
                      <m:t>=</m:t>
                    </m:r>
                    <m:r>
                      <a:rPr lang="ru-RU" sz="2400" i="1">
                        <a:latin typeface="Cambria Math"/>
                        <a:ea typeface="Cambria Math"/>
                      </a:rPr>
                      <m:t>0,4</m:t>
                    </m:r>
                    <m:r>
                      <a:rPr lang="ru-RU" sz="2400" b="0" i="1" smtClean="0">
                        <a:latin typeface="Cambria Math"/>
                        <a:ea typeface="Cambria Math"/>
                      </a:rPr>
                      <m:t>7</m:t>
                    </m:r>
                    <m:r>
                      <a:rPr lang="ru-RU" sz="2400" i="1">
                        <a:latin typeface="Cambria Math"/>
                        <a:ea typeface="Cambria Math"/>
                      </a:rPr>
                      <m:t>7 </m:t>
                    </m:r>
                  </m:oMath>
                </a14:m>
                <a:r>
                  <a:rPr lang="ru-RU" sz="2400" dirty="0">
                    <a:latin typeface="+mn-lt"/>
                  </a:rPr>
                  <a:t> </a:t>
                </a:r>
              </a:p>
              <a:p>
                <a:r>
                  <a:rPr lang="ru-RU" sz="2400" dirty="0">
                    <a:latin typeface="+mn-lt"/>
                  </a:rPr>
                  <a:t>Частота рождения </a:t>
                </a:r>
                <a:r>
                  <a:rPr lang="ru-RU" sz="2400" dirty="0" smtClean="0">
                    <a:latin typeface="+mn-lt"/>
                  </a:rPr>
                  <a:t>мальчиков равна </a:t>
                </a:r>
                <a:r>
                  <a:rPr lang="ru-RU" sz="2400" dirty="0" smtClean="0">
                    <a:latin typeface="+mn-lt"/>
                    <a:ea typeface="Malgun Gothic" panose="020B0503020000020004" pitchFamily="34" charset="-127"/>
                  </a:rPr>
                  <a:t>0,512</a:t>
                </a:r>
              </a:p>
              <a:p>
                <a:r>
                  <a:rPr lang="ru-RU" sz="2400" dirty="0" smtClean="0">
                    <a:latin typeface="+mn-lt"/>
                    <a:ea typeface="Malgun Gothic" panose="020B0503020000020004" pitchFamily="34" charset="-127"/>
                  </a:rPr>
                  <a:t>Следовательно частота рождения девочки отличается от частоты рождения мальчика на           0,512 – 0,477 = 0,035</a:t>
                </a:r>
                <a:r>
                  <a:rPr lang="ru-RU" sz="2000" dirty="0">
                    <a:latin typeface="+mn-lt"/>
                  </a:rPr>
                  <a:t/>
                </a:r>
                <a:br>
                  <a:rPr lang="ru-RU" sz="2000" dirty="0">
                    <a:latin typeface="+mn-lt"/>
                  </a:rPr>
                </a:br>
                <a:r>
                  <a:rPr lang="ru-RU" sz="2000" dirty="0"/>
                  <a:t> </a:t>
                </a:r>
                <a:endParaRPr lang="ru-RU" sz="2000"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212034" y="2644747"/>
                <a:ext cx="8534401" cy="2717667"/>
              </a:xfrm>
              <a:prstGeom prst="rect">
                <a:avLst/>
              </a:prstGeom>
              <a:blipFill rotWithShape="1">
                <a:blip r:embed="rId2"/>
                <a:stretch>
                  <a:fillRect l="-1069" t="-668"/>
                </a:stretch>
              </a:blipFill>
              <a:ln w="19050">
                <a:solidFill>
                  <a:schemeClr val="accent3">
                    <a:lumMod val="65000"/>
                  </a:schemeClr>
                </a:solidFill>
              </a:ln>
            </p:spPr>
            <p:txBody>
              <a:bodyPr/>
              <a:lstStyle/>
              <a:p>
                <a:r>
                  <a:rPr lang="ru-RU">
                    <a:noFill/>
                  </a:rPr>
                  <a:t> </a:t>
                </a:r>
              </a:p>
            </p:txBody>
          </p:sp>
        </mc:Fallback>
      </mc:AlternateContent>
      <p:sp>
        <p:nvSpPr>
          <p:cNvPr id="7" name="Прямоугольник 6"/>
          <p:cNvSpPr/>
          <p:nvPr/>
        </p:nvSpPr>
        <p:spPr>
          <a:xfrm>
            <a:off x="5575856" y="6147990"/>
            <a:ext cx="3329605" cy="523220"/>
          </a:xfrm>
          <a:prstGeom prst="rect">
            <a:avLst/>
          </a:prstGeom>
        </p:spPr>
        <p:txBody>
          <a:bodyPr wrap="square">
            <a:spAutoFit/>
          </a:bodyPr>
          <a:lstStyle/>
          <a:p>
            <a:pPr algn="ctr"/>
            <a:r>
              <a:rPr lang="ru-RU" sz="2800" i="1" dirty="0" smtClean="0">
                <a:solidFill>
                  <a:srgbClr val="FF0000"/>
                </a:solidFill>
                <a:latin typeface="+mn-lt"/>
              </a:rPr>
              <a:t>Ответ: 0,035.</a:t>
            </a:r>
          </a:p>
        </p:txBody>
      </p:sp>
    </p:spTree>
    <p:extLst>
      <p:ext uri="{BB962C8B-B14F-4D97-AF65-F5344CB8AC3E}">
        <p14:creationId xmlns:p14="http://schemas.microsoft.com/office/powerpoint/2010/main" val="131216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iterate type="lt">
                                    <p:tmPct val="0"/>
                                  </p:iterate>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iterate type="lt">
                                    <p:tmPct val="0"/>
                                  </p:iterate>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iterate type="lt">
                                    <p:tmPct val="0"/>
                                  </p:iterate>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ppt_x</p:attrName>
                                        </p:attrNameLst>
                                      </p:cBhvr>
                                      <p:tavLst>
                                        <p:tav tm="0">
                                          <p:val>
                                            <p:strVal val="#ppt_x-.2"/>
                                          </p:val>
                                        </p:tav>
                                        <p:tav tm="100000">
                                          <p:val>
                                            <p:strVal val="#ppt_x"/>
                                          </p:val>
                                        </p:tav>
                                      </p:tavLst>
                                    </p:anim>
                                    <p:anim calcmode="lin" valueType="num">
                                      <p:cBhvr>
                                        <p:cTn id="3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1" y="2309654"/>
                <a:ext cx="9144001" cy="2155847"/>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p>
              <a:p>
                <a:r>
                  <a:rPr lang="ru-RU" sz="2000" dirty="0">
                    <a:latin typeface="+mn-lt"/>
                  </a:rPr>
                  <a:t>В самолете 12 + 18 = 30 мест удобны пассажиру В</a:t>
                </a:r>
                <a:r>
                  <a:rPr lang="ru-RU" sz="2000" dirty="0" smtClean="0">
                    <a:latin typeface="+mn-lt"/>
                  </a:rPr>
                  <a:t>., т.е. </a:t>
                </a:r>
                <a:r>
                  <a:rPr lang="en-US" sz="2000" dirty="0" smtClean="0">
                    <a:latin typeface="+mn-lt"/>
                  </a:rPr>
                  <a:t>N(A)=30</a:t>
                </a:r>
                <a:r>
                  <a:rPr lang="ru-RU" sz="2000" dirty="0" smtClean="0">
                    <a:latin typeface="+mn-lt"/>
                  </a:rPr>
                  <a:t>. </a:t>
                </a:r>
                <a:endParaRPr lang="en-US" sz="2000" dirty="0" smtClean="0">
                  <a:latin typeface="+mn-lt"/>
                </a:endParaRPr>
              </a:p>
              <a:p>
                <a:r>
                  <a:rPr lang="ru-RU" sz="2000" dirty="0" smtClean="0">
                    <a:latin typeface="+mn-lt"/>
                  </a:rPr>
                  <a:t>Всего в </a:t>
                </a:r>
                <a:r>
                  <a:rPr lang="ru-RU" sz="2000" dirty="0">
                    <a:latin typeface="+mn-lt"/>
                  </a:rPr>
                  <a:t>самолете 300 </a:t>
                </a:r>
                <a:r>
                  <a:rPr lang="ru-RU" sz="2000" dirty="0" smtClean="0">
                    <a:latin typeface="+mn-lt"/>
                  </a:rPr>
                  <a:t>мест, т.е</a:t>
                </a:r>
                <a:r>
                  <a:rPr lang="ru-RU" sz="2000" dirty="0">
                    <a:latin typeface="+mn-lt"/>
                  </a:rPr>
                  <a:t>. </a:t>
                </a:r>
                <a:r>
                  <a:rPr lang="en-US" sz="2000" dirty="0" smtClean="0">
                    <a:latin typeface="+mn-lt"/>
                  </a:rPr>
                  <a:t>N=30</a:t>
                </a:r>
                <a:r>
                  <a:rPr lang="ru-RU" sz="2000" dirty="0" smtClean="0">
                    <a:latin typeface="+mn-lt"/>
                  </a:rPr>
                  <a:t>0. </a:t>
                </a:r>
                <a:endParaRPr lang="en-US" sz="2000" dirty="0">
                  <a:latin typeface="+mn-lt"/>
                </a:endParaRPr>
              </a:p>
              <a:p>
                <a:r>
                  <a:rPr lang="ru-RU" sz="2000" dirty="0" smtClean="0">
                    <a:latin typeface="+mn-lt"/>
                  </a:rPr>
                  <a:t>Поэтому </a:t>
                </a:r>
                <a:r>
                  <a:rPr lang="ru-RU" sz="2000" dirty="0">
                    <a:latin typeface="+mn-lt"/>
                  </a:rPr>
                  <a:t>вероятность того, что пассажиру В. достанется удобное место равна </a:t>
                </a:r>
                <a:r>
                  <a:rPr lang="ru-RU" sz="2000" dirty="0" smtClean="0">
                    <a:latin typeface="+mn-lt"/>
                  </a:rPr>
                  <a:t>Р(А)=</a:t>
                </a:r>
                <a:r>
                  <a:rPr lang="ru-RU" sz="2000" dirty="0">
                    <a:latin typeface="+mn-lt"/>
                  </a:rPr>
                  <a:t> </a:t>
                </a:r>
                <a14:m>
                  <m:oMath xmlns:m="http://schemas.openxmlformats.org/officeDocument/2006/math">
                    <m:f>
                      <m:fPr>
                        <m:ctrlPr>
                          <a:rPr lang="ru-RU" sz="2400" i="1">
                            <a:latin typeface="Cambria Math"/>
                          </a:rPr>
                        </m:ctrlPr>
                      </m:fPr>
                      <m:num>
                        <m:r>
                          <a:rPr lang="ru-RU" sz="2400" b="0" i="1" smtClean="0">
                            <a:latin typeface="Cambria Math"/>
                          </a:rPr>
                          <m:t>30</m:t>
                        </m:r>
                      </m:num>
                      <m:den>
                        <m:r>
                          <a:rPr lang="ru-RU" sz="2400" b="0" i="1" smtClean="0">
                            <a:latin typeface="Cambria Math"/>
                          </a:rPr>
                          <m:t>300</m:t>
                        </m:r>
                      </m:den>
                    </m:f>
                    <m:r>
                      <a:rPr lang="en-US" sz="2400" i="1">
                        <a:latin typeface="Cambria Math"/>
                      </a:rPr>
                      <m:t>=0,</m:t>
                    </m:r>
                    <m:r>
                      <a:rPr lang="ru-RU" sz="2400" b="0" i="1" smtClean="0">
                        <a:latin typeface="Cambria Math"/>
                      </a:rPr>
                      <m:t>1</m:t>
                    </m:r>
                  </m:oMath>
                </a14:m>
                <a:endParaRPr lang="ru-RU" sz="2400" dirty="0"/>
              </a:p>
              <a:p>
                <a:endParaRPr lang="en-US" sz="2000" i="1" u="sng" dirty="0" smtClean="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 y="2309654"/>
                <a:ext cx="9144001" cy="2155847"/>
              </a:xfrm>
              <a:prstGeom prst="rect">
                <a:avLst/>
              </a:prstGeom>
              <a:blipFill rotWithShape="1">
                <a:blip r:embed="rId2"/>
                <a:stretch>
                  <a:fillRect l="-599" t="-840"/>
                </a:stretch>
              </a:blipFill>
              <a:ln w="19050">
                <a:solidFill>
                  <a:schemeClr val="accent3">
                    <a:lumMod val="65000"/>
                  </a:schemeClr>
                </a:solidFill>
              </a:ln>
            </p:spPr>
            <p:txBody>
              <a:bodyPr/>
              <a:lstStyle/>
              <a:p>
                <a:r>
                  <a:rPr lang="ru-RU">
                    <a:noFill/>
                  </a:rPr>
                  <a:t> </a:t>
                </a:r>
              </a:p>
            </p:txBody>
          </p:sp>
        </mc:Fallback>
      </mc:AlternateContent>
      <p:sp>
        <p:nvSpPr>
          <p:cNvPr id="4" name="Rectangle 2"/>
          <p:cNvSpPr txBox="1">
            <a:spLocks noChangeArrowheads="1"/>
          </p:cNvSpPr>
          <p:nvPr/>
        </p:nvSpPr>
        <p:spPr bwMode="gray">
          <a:xfrm>
            <a:off x="-1" y="42607"/>
            <a:ext cx="8375375" cy="1938992"/>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На борту самолёта 12 мест рядом с запасными выходами и 18 мест за перегородками, разделяющими салоны. Остальные места неудобны для пассажира высокого роста. Пассажир В. высокого роста. Найдите вероятность того, что на регистрации при случайном выборе места пассажиру В. достанется удобное место, если всего в самолёте 300 мест.</a:t>
            </a:r>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0,1.</a:t>
            </a:r>
          </a:p>
        </p:txBody>
      </p:sp>
      <p:sp>
        <p:nvSpPr>
          <p:cNvPr id="7" name="Rectangle 2"/>
          <p:cNvSpPr txBox="1">
            <a:spLocks noChangeArrowheads="1"/>
          </p:cNvSpPr>
          <p:nvPr/>
        </p:nvSpPr>
        <p:spPr bwMode="auto">
          <a:xfrm>
            <a:off x="7982559" y="527717"/>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320190</a:t>
            </a:r>
            <a:endParaRPr lang="ru-RU" sz="2400" dirty="0" smtClean="0"/>
          </a:p>
        </p:txBody>
      </p:sp>
    </p:spTree>
    <p:extLst>
      <p:ext uri="{BB962C8B-B14F-4D97-AF65-F5344CB8AC3E}">
        <p14:creationId xmlns:p14="http://schemas.microsoft.com/office/powerpoint/2010/main" val="406304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par>
                          <p:cTn id="10" fill="hold">
                            <p:stCondLst>
                              <p:cond delay="1000"/>
                            </p:stCondLst>
                            <p:childTnLst>
                              <p:par>
                                <p:cTn id="11" presetID="29" presetClass="entr" presetSubtype="0" fill="hold" nodeType="afterEffect">
                                  <p:stCondLst>
                                    <p:cond delay="0"/>
                                  </p:stCondLst>
                                  <p:iterate type="lt">
                                    <p:tmPct val="0"/>
                                  </p:iterate>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txEl>
                                              <p:pRg st="1" end="1"/>
                                            </p:txEl>
                                          </p:spTgt>
                                        </p:tgtEl>
                                      </p:cBhvr>
                                    </p:animEffect>
                                  </p:childTnLst>
                                </p:cTn>
                              </p:par>
                            </p:childTnLst>
                          </p:cTn>
                        </p:par>
                        <p:par>
                          <p:cTn id="16" fill="hold">
                            <p:stCondLst>
                              <p:cond delay="2000"/>
                            </p:stCondLst>
                            <p:childTnLst>
                              <p:par>
                                <p:cTn id="17" presetID="29" presetClass="entr" presetSubtype="0" fill="hold" nodeType="afterEffect">
                                  <p:stCondLst>
                                    <p:cond delay="0"/>
                                  </p:stCondLst>
                                  <p:iterate type="lt">
                                    <p:tmPct val="0"/>
                                  </p:iterate>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xEl>
                                              <p:pRg st="2" end="2"/>
                                            </p:txEl>
                                          </p:spTgt>
                                        </p:tgtEl>
                                      </p:cBhvr>
                                    </p:animEffect>
                                  </p:childTnLst>
                                </p:cTn>
                              </p:par>
                            </p:childTnLst>
                          </p:cTn>
                        </p:par>
                        <p:par>
                          <p:cTn id="22" fill="hold">
                            <p:stCondLst>
                              <p:cond delay="3000"/>
                            </p:stCondLst>
                            <p:childTnLst>
                              <p:par>
                                <p:cTn id="23" presetID="29" presetClass="entr" presetSubtype="0" fill="hold" nodeType="afterEffect">
                                  <p:stCondLst>
                                    <p:cond delay="0"/>
                                  </p:stCondLst>
                                  <p:iterate type="lt">
                                    <p:tmPct val="0"/>
                                  </p:iterate>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
                                            <p:txEl>
                                              <p:pRg st="3" end="3"/>
                                            </p:txEl>
                                          </p:spTgt>
                                        </p:tgtEl>
                                      </p:cBhvr>
                                    </p:animEffect>
                                  </p:childTnLst>
                                </p:cTn>
                              </p:par>
                            </p:childTnLst>
                          </p:cTn>
                        </p:par>
                        <p:par>
                          <p:cTn id="28" fill="hold">
                            <p:stCondLst>
                              <p:cond delay="4000"/>
                            </p:stCondLst>
                            <p:childTnLst>
                              <p:par>
                                <p:cTn id="29" presetID="29"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ppt_x</p:attrName>
                                        </p:attrNameLst>
                                      </p:cBhvr>
                                      <p:tavLst>
                                        <p:tav tm="0">
                                          <p:val>
                                            <p:strVal val="#ppt_x-.2"/>
                                          </p:val>
                                        </p:tav>
                                        <p:tav tm="100000">
                                          <p:val>
                                            <p:strVal val="#ppt_x"/>
                                          </p:val>
                                        </p:tav>
                                      </p:tavLst>
                                    </p:anim>
                                    <p:anim calcmode="lin" valueType="num">
                                      <p:cBhvr>
                                        <p:cTn id="3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1" y="2309654"/>
                <a:ext cx="9144001" cy="3079176"/>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p>
              <a:p>
                <a:r>
                  <a:rPr lang="ru-RU" sz="2000" dirty="0" smtClean="0">
                    <a:latin typeface="+mn-lt"/>
                  </a:rPr>
                  <a:t>Всего участников 250, т.е. </a:t>
                </a:r>
                <a:r>
                  <a:rPr lang="en-US" sz="2000" dirty="0" smtClean="0">
                    <a:latin typeface="+mn-lt"/>
                  </a:rPr>
                  <a:t>N=250.</a:t>
                </a:r>
                <a:endParaRPr lang="ru-RU" sz="2000" dirty="0" smtClean="0">
                  <a:latin typeface="+mn-lt"/>
                </a:endParaRPr>
              </a:p>
              <a:p>
                <a:r>
                  <a:rPr lang="ru-RU" sz="2000" dirty="0" smtClean="0">
                    <a:latin typeface="+mn-lt"/>
                  </a:rPr>
                  <a:t>В</a:t>
                </a:r>
                <a:r>
                  <a:rPr lang="en-US" sz="2000" dirty="0" smtClean="0">
                    <a:latin typeface="+mn-lt"/>
                  </a:rPr>
                  <a:t> </a:t>
                </a:r>
                <a:r>
                  <a:rPr lang="ru-RU" sz="2000" dirty="0" smtClean="0">
                    <a:latin typeface="+mn-lt"/>
                  </a:rPr>
                  <a:t>запасную аудиторию направили 250 − 120 − 120 = 10 человек</a:t>
                </a:r>
                <a:r>
                  <a:rPr lang="en-US" sz="2000" dirty="0" smtClean="0">
                    <a:latin typeface="+mn-lt"/>
                  </a:rPr>
                  <a:t>, N(A)=10</a:t>
                </a:r>
                <a:r>
                  <a:rPr lang="ru-RU" sz="2000" dirty="0" smtClean="0">
                    <a:latin typeface="+mn-lt"/>
                  </a:rPr>
                  <a:t>. Поэтому вероятность того, что случайно выбранный участник писал олимпиаду в запасной аудитории, равна </a:t>
                </a:r>
              </a:p>
              <a:p>
                <a:r>
                  <a:rPr lang="en-US" sz="2400" dirty="0" smtClean="0">
                    <a:latin typeface="+mn-lt"/>
                  </a:rPr>
                  <a:t>P(A)=</a:t>
                </a:r>
                <a:r>
                  <a:rPr lang="ru-RU" sz="2400" dirty="0" smtClean="0">
                    <a:latin typeface="+mn-lt"/>
                  </a:rPr>
                  <a:t> </a:t>
                </a:r>
                <a14:m>
                  <m:oMath xmlns:m="http://schemas.openxmlformats.org/officeDocument/2006/math">
                    <m:f>
                      <m:fPr>
                        <m:ctrlPr>
                          <a:rPr lang="ru-RU" sz="2400" i="1">
                            <a:latin typeface="Cambria Math"/>
                          </a:rPr>
                        </m:ctrlPr>
                      </m:fPr>
                      <m:num>
                        <m:r>
                          <a:rPr lang="ru-RU" sz="2400" i="1">
                            <a:latin typeface="Cambria Math"/>
                          </a:rPr>
                          <m:t>1</m:t>
                        </m:r>
                        <m:r>
                          <a:rPr lang="ru-RU" sz="2400" b="0" i="1" smtClean="0">
                            <a:latin typeface="Cambria Math"/>
                          </a:rPr>
                          <m:t>0</m:t>
                        </m:r>
                      </m:num>
                      <m:den>
                        <m:r>
                          <a:rPr lang="ru-RU" sz="2400" i="1">
                            <a:latin typeface="Cambria Math"/>
                          </a:rPr>
                          <m:t>25</m:t>
                        </m:r>
                        <m:r>
                          <a:rPr lang="ru-RU" sz="2400" b="0" i="1" smtClean="0">
                            <a:latin typeface="Cambria Math"/>
                          </a:rPr>
                          <m:t>0</m:t>
                        </m:r>
                      </m:den>
                    </m:f>
                    <m:r>
                      <a:rPr lang="en-US" sz="2400" i="1">
                        <a:latin typeface="Cambria Math"/>
                      </a:rPr>
                      <m:t>=</m:t>
                    </m:r>
                    <m:f>
                      <m:fPr>
                        <m:ctrlPr>
                          <a:rPr lang="en-US" sz="2400" i="1">
                            <a:latin typeface="Cambria Math"/>
                          </a:rPr>
                        </m:ctrlPr>
                      </m:fPr>
                      <m:num>
                        <m:r>
                          <a:rPr lang="ru-RU" sz="2400" b="0" i="1" smtClean="0">
                            <a:latin typeface="Cambria Math"/>
                          </a:rPr>
                          <m:t>1</m:t>
                        </m:r>
                      </m:num>
                      <m:den>
                        <m:r>
                          <a:rPr lang="ru-RU" sz="2400" b="0" i="1" smtClean="0">
                            <a:latin typeface="Cambria Math"/>
                          </a:rPr>
                          <m:t>2</m:t>
                        </m:r>
                        <m:r>
                          <a:rPr lang="ru-RU" sz="2400" i="1">
                            <a:latin typeface="Cambria Math"/>
                          </a:rPr>
                          <m:t>5</m:t>
                        </m:r>
                      </m:den>
                    </m:f>
                    <m:r>
                      <a:rPr lang="en-US" sz="2400" i="1">
                        <a:latin typeface="Cambria Math"/>
                      </a:rPr>
                      <m:t>=</m:t>
                    </m:r>
                    <m:f>
                      <m:fPr>
                        <m:ctrlPr>
                          <a:rPr lang="en-US" sz="2400" i="1">
                            <a:latin typeface="Cambria Math"/>
                          </a:rPr>
                        </m:ctrlPr>
                      </m:fPr>
                      <m:num>
                        <m:r>
                          <a:rPr lang="ru-RU" sz="2400" b="0" i="1" smtClean="0">
                            <a:latin typeface="Cambria Math"/>
                          </a:rPr>
                          <m:t>4</m:t>
                        </m:r>
                      </m:num>
                      <m:den>
                        <m:r>
                          <a:rPr lang="ru-RU" sz="2400" b="0" i="1" smtClean="0">
                            <a:latin typeface="Cambria Math"/>
                          </a:rPr>
                          <m:t>100</m:t>
                        </m:r>
                      </m:den>
                    </m:f>
                    <m:r>
                      <a:rPr lang="en-US" sz="2400" i="1">
                        <a:latin typeface="Cambria Math"/>
                      </a:rPr>
                      <m:t>=0,</m:t>
                    </m:r>
                    <m:r>
                      <a:rPr lang="ru-RU" sz="2400" b="0" i="1" smtClean="0">
                        <a:latin typeface="Cambria Math"/>
                      </a:rPr>
                      <m:t>04</m:t>
                    </m:r>
                  </m:oMath>
                </a14:m>
                <a:endParaRPr lang="ru-RU" sz="2400" dirty="0"/>
              </a:p>
              <a:p>
                <a:endParaRPr lang="ru-RU" sz="2000" dirty="0"/>
              </a:p>
              <a:p>
                <a:endParaRPr lang="ru-RU" sz="2000" dirty="0" smtClean="0">
                  <a:latin typeface="+mn-lt"/>
                </a:endParaRPr>
              </a:p>
              <a:p>
                <a:endParaRPr lang="en-US" sz="2000" i="1" u="sng" dirty="0" smtClean="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 y="2309654"/>
                <a:ext cx="9144001" cy="3079176"/>
              </a:xfrm>
              <a:prstGeom prst="rect">
                <a:avLst/>
              </a:prstGeom>
              <a:blipFill rotWithShape="1">
                <a:blip r:embed="rId2"/>
                <a:stretch>
                  <a:fillRect l="-931" t="-591"/>
                </a:stretch>
              </a:blipFill>
              <a:ln w="19050">
                <a:solidFill>
                  <a:schemeClr val="accent3">
                    <a:lumMod val="65000"/>
                  </a:schemeClr>
                </a:solidFill>
              </a:ln>
            </p:spPr>
            <p:txBody>
              <a:bodyPr/>
              <a:lstStyle/>
              <a:p>
                <a:r>
                  <a:rPr lang="ru-RU">
                    <a:noFill/>
                  </a:rPr>
                  <a:t> </a:t>
                </a:r>
              </a:p>
            </p:txBody>
          </p:sp>
        </mc:Fallback>
      </mc:AlternateContent>
      <p:sp>
        <p:nvSpPr>
          <p:cNvPr id="4" name="Rectangle 2"/>
          <p:cNvSpPr txBox="1">
            <a:spLocks noChangeArrowheads="1"/>
          </p:cNvSpPr>
          <p:nvPr/>
        </p:nvSpPr>
        <p:spPr bwMode="gray">
          <a:xfrm>
            <a:off x="-2" y="42607"/>
            <a:ext cx="9144001" cy="1938992"/>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На олимпиаде в вузе участников рассаживают по трём аудиториям. В первых двух по 120 человек, оставшихся проводят в запасную аудиторию в другом корпусе. При подсчёте выяснилось, что всего было 250 участников. Найдите вероятность того, что случайно выбранный участник писал олимпиаду в запасной аудитории.</a:t>
            </a:r>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0,04.</a:t>
            </a:r>
          </a:p>
        </p:txBody>
      </p:sp>
      <p:sp>
        <p:nvSpPr>
          <p:cNvPr id="7" name="Rectangle 2"/>
          <p:cNvSpPr txBox="1">
            <a:spLocks noChangeArrowheads="1"/>
          </p:cNvSpPr>
          <p:nvPr/>
        </p:nvSpPr>
        <p:spPr bwMode="auto">
          <a:xfrm>
            <a:off x="7850037" y="-10402"/>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320191</a:t>
            </a:r>
            <a:endParaRPr lang="ru-RU" sz="2400" dirty="0" smtClean="0"/>
          </a:p>
        </p:txBody>
      </p:sp>
    </p:spTree>
    <p:extLst>
      <p:ext uri="{BB962C8B-B14F-4D97-AF65-F5344CB8AC3E}">
        <p14:creationId xmlns:p14="http://schemas.microsoft.com/office/powerpoint/2010/main" val="51912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iterate type="lt">
                                    <p:tmPct val="0"/>
                                  </p:iterate>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iterate type="lt">
                                    <p:tmPct val="0"/>
                                  </p:iterate>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iterate type="lt">
                                    <p:tmPct val="0"/>
                                  </p:iterate>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ppt_x</p:attrName>
                                        </p:attrNameLst>
                                      </p:cBhvr>
                                      <p:tavLst>
                                        <p:tav tm="0">
                                          <p:val>
                                            <p:strVal val="#ppt_x-.2"/>
                                          </p:val>
                                        </p:tav>
                                        <p:tav tm="100000">
                                          <p:val>
                                            <p:strVal val="#ppt_x"/>
                                          </p:val>
                                        </p:tav>
                                      </p:tavLst>
                                    </p:anim>
                                    <p:anim calcmode="lin" valueType="num">
                                      <p:cBhvr>
                                        <p:cTn id="3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Box 5"/>
              <p:cNvSpPr txBox="1"/>
              <p:nvPr/>
            </p:nvSpPr>
            <p:spPr>
              <a:xfrm>
                <a:off x="-2" y="1673550"/>
                <a:ext cx="9144001" cy="2155847"/>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endParaRPr lang="en-US" sz="2000" i="1" u="sng" dirty="0" smtClean="0">
                  <a:latin typeface="+mn-lt"/>
                </a:endParaRPr>
              </a:p>
              <a:p>
                <a:r>
                  <a:rPr lang="ru-RU" sz="2000" dirty="0" smtClean="0">
                    <a:latin typeface="+mn-lt"/>
                  </a:rPr>
                  <a:t>Пусть </a:t>
                </a:r>
                <a:r>
                  <a:rPr lang="ru-RU" sz="2000" dirty="0">
                    <a:latin typeface="+mn-lt"/>
                  </a:rPr>
                  <a:t>один из близнецов находится в некоторой группе. Вместе с ним в группе может оказаться 12 человек из 25 оставшихся одноклассников. Вероятность этого события равна </a:t>
                </a:r>
                <a14:m>
                  <m:oMath xmlns:m="http://schemas.openxmlformats.org/officeDocument/2006/math">
                    <m:f>
                      <m:fPr>
                        <m:ctrlPr>
                          <a:rPr lang="ru-RU" sz="2400" i="1">
                            <a:latin typeface="Cambria Math"/>
                          </a:rPr>
                        </m:ctrlPr>
                      </m:fPr>
                      <m:num>
                        <m:r>
                          <a:rPr lang="ru-RU" sz="2400" b="0" i="1" smtClean="0">
                            <a:latin typeface="Cambria Math"/>
                          </a:rPr>
                          <m:t>12</m:t>
                        </m:r>
                      </m:num>
                      <m:den>
                        <m:r>
                          <a:rPr lang="ru-RU" sz="2400" b="0" i="1" smtClean="0">
                            <a:latin typeface="Cambria Math"/>
                          </a:rPr>
                          <m:t>25</m:t>
                        </m:r>
                      </m:den>
                    </m:f>
                    <m:r>
                      <a:rPr lang="ru-RU" sz="2400" i="1">
                        <a:latin typeface="Cambria Math"/>
                      </a:rPr>
                      <m:t> </m:t>
                    </m:r>
                  </m:oMath>
                </a14:m>
                <a:r>
                  <a:rPr lang="ru-RU" sz="2000" dirty="0">
                    <a:latin typeface="+mn-lt"/>
                  </a:rPr>
                  <a:t> = 0,48.</a:t>
                </a:r>
              </a:p>
              <a:p>
                <a:endParaRPr lang="ru-RU" sz="2000" dirty="0" smtClean="0">
                  <a:latin typeface="+mn-lt"/>
                </a:endParaRPr>
              </a:p>
              <a:p>
                <a:endParaRPr lang="en-US" sz="2000" i="1" u="sng" dirty="0" smtClean="0">
                  <a:latin typeface="+mn-lt"/>
                </a:endParaRPr>
              </a:p>
            </p:txBody>
          </p:sp>
        </mc:Choice>
        <mc:Fallback>
          <p:sp>
            <p:nvSpPr>
              <p:cNvPr id="6" name="TextBox 5"/>
              <p:cNvSpPr txBox="1">
                <a:spLocks noRot="1" noChangeAspect="1" noMove="1" noResize="1" noEditPoints="1" noAdjustHandles="1" noChangeArrowheads="1" noChangeShapeType="1" noTextEdit="1"/>
              </p:cNvSpPr>
              <p:nvPr/>
            </p:nvSpPr>
            <p:spPr>
              <a:xfrm>
                <a:off x="-2" y="1673550"/>
                <a:ext cx="9144001" cy="2155847"/>
              </a:xfrm>
              <a:prstGeom prst="rect">
                <a:avLst/>
              </a:prstGeom>
              <a:blipFill rotWithShape="1">
                <a:blip r:embed="rId2"/>
                <a:stretch>
                  <a:fillRect l="-599" t="-843"/>
                </a:stretch>
              </a:blipFill>
              <a:ln w="19050">
                <a:solidFill>
                  <a:schemeClr val="accent3">
                    <a:lumMod val="65000"/>
                  </a:schemeClr>
                </a:solidFill>
              </a:ln>
            </p:spPr>
            <p:txBody>
              <a:bodyPr/>
              <a:lstStyle/>
              <a:p>
                <a:r>
                  <a:rPr lang="ru-RU">
                    <a:noFill/>
                  </a:rPr>
                  <a:t> </a:t>
                </a:r>
              </a:p>
            </p:txBody>
          </p:sp>
        </mc:Fallback>
      </mc:AlternateContent>
      <p:sp>
        <p:nvSpPr>
          <p:cNvPr id="4" name="Rectangle 2"/>
          <p:cNvSpPr txBox="1">
            <a:spLocks noChangeArrowheads="1"/>
          </p:cNvSpPr>
          <p:nvPr/>
        </p:nvSpPr>
        <p:spPr bwMode="gray">
          <a:xfrm>
            <a:off x="-2" y="42607"/>
            <a:ext cx="7850039" cy="1323439"/>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В классе 26 человек, среди них два близнеца — Андрей и Сергей. Класс случайным образом делят на две группы по 13 человек в каждой. Найдите вероятность того, что Андрей и Сергей окажутся в одной группе</a:t>
            </a:r>
            <a:r>
              <a:rPr lang="ru-RU" sz="2000" i="1" dirty="0" smtClean="0"/>
              <a:t>.</a:t>
            </a:r>
            <a:endParaRPr lang="ru-RU" sz="2000" i="1" dirty="0"/>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a:t>
            </a:r>
            <a:r>
              <a:rPr lang="en-US" sz="2800" i="1" dirty="0" smtClean="0">
                <a:solidFill>
                  <a:srgbClr val="FF0000"/>
                </a:solidFill>
                <a:latin typeface="+mn-lt"/>
              </a:rPr>
              <a:t>48</a:t>
            </a:r>
            <a:r>
              <a:rPr lang="ru-RU" sz="2800" i="1" dirty="0" smtClean="0">
                <a:solidFill>
                  <a:srgbClr val="FF0000"/>
                </a:solidFill>
                <a:latin typeface="+mn-lt"/>
              </a:rPr>
              <a:t>.</a:t>
            </a:r>
          </a:p>
        </p:txBody>
      </p:sp>
      <p:sp>
        <p:nvSpPr>
          <p:cNvPr id="7" name="Rectangle 2"/>
          <p:cNvSpPr txBox="1">
            <a:spLocks noChangeArrowheads="1"/>
          </p:cNvSpPr>
          <p:nvPr/>
        </p:nvSpPr>
        <p:spPr bwMode="auto">
          <a:xfrm>
            <a:off x="7850037" y="416520"/>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320192</a:t>
            </a:r>
            <a:endParaRPr lang="ru-RU" sz="2400" dirty="0" smtClean="0"/>
          </a:p>
        </p:txBody>
      </p:sp>
    </p:spTree>
    <p:extLst>
      <p:ext uri="{BB962C8B-B14F-4D97-AF65-F5344CB8AC3E}">
        <p14:creationId xmlns:p14="http://schemas.microsoft.com/office/powerpoint/2010/main" val="156311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par>
                          <p:cTn id="10" fill="hold">
                            <p:stCondLst>
                              <p:cond delay="1000"/>
                            </p:stCondLst>
                            <p:childTnLst>
                              <p:par>
                                <p:cTn id="11" presetID="29" presetClass="entr" presetSubtype="0" fill="hold" nodeType="afterEffect">
                                  <p:stCondLst>
                                    <p:cond delay="0"/>
                                  </p:stCondLst>
                                  <p:iterate type="lt">
                                    <p:tmPct val="0"/>
                                  </p:iterate>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ppt_x</p:attrName>
                                        </p:attrNameLst>
                                      </p:cBhvr>
                                      <p:tavLst>
                                        <p:tav tm="0">
                                          <p:val>
                                            <p:strVal val="#ppt_x-.2"/>
                                          </p:val>
                                        </p:tav>
                                        <p:tav tm="100000">
                                          <p:val>
                                            <p:strVal val="#ppt_x"/>
                                          </p:val>
                                        </p:tav>
                                      </p:tavLst>
                                    </p:anim>
                                    <p:anim calcmode="lin" valueType="num">
                                      <p:cBhvr>
                                        <p:cTn id="2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gray">
          <a:xfrm>
            <a:off x="-2" y="42607"/>
            <a:ext cx="7850039" cy="1323439"/>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В классе </a:t>
            </a:r>
            <a:r>
              <a:rPr lang="ru-RU" sz="2000" i="1" dirty="0" smtClean="0"/>
              <a:t>21 человек</a:t>
            </a:r>
            <a:r>
              <a:rPr lang="ru-RU" sz="2000" i="1" dirty="0"/>
              <a:t>, среди них два </a:t>
            </a:r>
            <a:r>
              <a:rPr lang="ru-RU" sz="2000" i="1" dirty="0" smtClean="0"/>
              <a:t>друга </a:t>
            </a:r>
            <a:r>
              <a:rPr lang="ru-RU" sz="2000" i="1" dirty="0"/>
              <a:t>— </a:t>
            </a:r>
            <a:r>
              <a:rPr lang="ru-RU" sz="2000" i="1" dirty="0" smtClean="0"/>
              <a:t>Вадим </a:t>
            </a:r>
            <a:r>
              <a:rPr lang="ru-RU" sz="2000" i="1" dirty="0"/>
              <a:t>и </a:t>
            </a:r>
            <a:r>
              <a:rPr lang="ru-RU" sz="2000" i="1" dirty="0" smtClean="0"/>
              <a:t>Олег. </a:t>
            </a:r>
            <a:r>
              <a:rPr lang="ru-RU" sz="2000" i="1" dirty="0"/>
              <a:t>Класс случайным образом делят на </a:t>
            </a:r>
            <a:r>
              <a:rPr lang="ru-RU" sz="2000" i="1" dirty="0" smtClean="0"/>
              <a:t>три группы. Найдите </a:t>
            </a:r>
            <a:r>
              <a:rPr lang="ru-RU" sz="2000" i="1" dirty="0"/>
              <a:t>вероятность того, что Вадим и Олег окажутся в одной группе</a:t>
            </a:r>
            <a:r>
              <a:rPr lang="ru-RU" sz="2000" i="1" dirty="0" smtClean="0"/>
              <a:t>.</a:t>
            </a:r>
            <a:endParaRPr lang="ru-RU" sz="2000" i="1" dirty="0"/>
          </a:p>
        </p:txBody>
      </p:sp>
      <p:sp>
        <p:nvSpPr>
          <p:cNvPr id="5" name="Rectangle 2"/>
          <p:cNvSpPr txBox="1">
            <a:spLocks noChangeArrowheads="1"/>
          </p:cNvSpPr>
          <p:nvPr/>
        </p:nvSpPr>
        <p:spPr bwMode="auto">
          <a:xfrm>
            <a:off x="7850037" y="416520"/>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321403</a:t>
            </a:r>
            <a:endParaRPr lang="ru-RU" sz="2400" dirty="0" smtClean="0"/>
          </a:p>
        </p:txBody>
      </p:sp>
      <mc:AlternateContent xmlns:mc="http://schemas.openxmlformats.org/markup-compatibility/2006">
        <mc:Choice xmlns:a14="http://schemas.microsoft.com/office/drawing/2010/main" Requires="a14">
          <p:sp>
            <p:nvSpPr>
              <p:cNvPr id="6" name="TextBox 5"/>
              <p:cNvSpPr txBox="1"/>
              <p:nvPr/>
            </p:nvSpPr>
            <p:spPr>
              <a:xfrm>
                <a:off x="-2" y="1673550"/>
                <a:ext cx="9144001" cy="2155847"/>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endParaRPr lang="en-US" sz="2000" i="1" u="sng" dirty="0" smtClean="0">
                  <a:latin typeface="+mn-lt"/>
                </a:endParaRPr>
              </a:p>
              <a:p>
                <a:r>
                  <a:rPr lang="ru-RU" sz="2000" dirty="0" smtClean="0">
                    <a:latin typeface="+mn-lt"/>
                  </a:rPr>
                  <a:t>Пусть </a:t>
                </a:r>
                <a:r>
                  <a:rPr lang="ru-RU" sz="2000" dirty="0">
                    <a:latin typeface="+mn-lt"/>
                  </a:rPr>
                  <a:t>один из </a:t>
                </a:r>
                <a:r>
                  <a:rPr lang="ru-RU" sz="2000" dirty="0" smtClean="0">
                    <a:latin typeface="+mn-lt"/>
                  </a:rPr>
                  <a:t>друзей </a:t>
                </a:r>
                <a:r>
                  <a:rPr lang="ru-RU" sz="2000" dirty="0">
                    <a:latin typeface="+mn-lt"/>
                  </a:rPr>
                  <a:t>находится в некоторой группе. Вместе с ним в группе может оказаться </a:t>
                </a:r>
                <a:r>
                  <a:rPr lang="ru-RU" sz="2000" dirty="0" smtClean="0">
                    <a:latin typeface="+mn-lt"/>
                  </a:rPr>
                  <a:t>6 </a:t>
                </a:r>
                <a:r>
                  <a:rPr lang="ru-RU" sz="2000" dirty="0">
                    <a:latin typeface="+mn-lt"/>
                  </a:rPr>
                  <a:t>человек из </a:t>
                </a:r>
                <a:r>
                  <a:rPr lang="ru-RU" sz="2000" dirty="0" smtClean="0">
                    <a:latin typeface="+mn-lt"/>
                  </a:rPr>
                  <a:t>20</a:t>
                </a:r>
                <a:r>
                  <a:rPr lang="ru-RU" sz="2000" dirty="0">
                    <a:latin typeface="+mn-lt"/>
                  </a:rPr>
                  <a:t> оставшихся одноклассников. Вероятность этого события равна </a:t>
                </a:r>
                <a14:m>
                  <m:oMath xmlns:m="http://schemas.openxmlformats.org/officeDocument/2006/math">
                    <m:f>
                      <m:fPr>
                        <m:ctrlPr>
                          <a:rPr lang="ru-RU" sz="2400" i="1">
                            <a:latin typeface="Cambria Math"/>
                          </a:rPr>
                        </m:ctrlPr>
                      </m:fPr>
                      <m:num>
                        <m:r>
                          <a:rPr lang="ru-RU" sz="2400" b="0" i="1" smtClean="0">
                            <a:latin typeface="Cambria Math"/>
                          </a:rPr>
                          <m:t>6</m:t>
                        </m:r>
                      </m:num>
                      <m:den>
                        <m:r>
                          <a:rPr lang="ru-RU" sz="2400" b="0" i="1" smtClean="0">
                            <a:latin typeface="Cambria Math"/>
                          </a:rPr>
                          <m:t>2</m:t>
                        </m:r>
                        <m:r>
                          <a:rPr lang="ru-RU" sz="2400" i="1">
                            <a:latin typeface="Cambria Math"/>
                          </a:rPr>
                          <m:t>0</m:t>
                        </m:r>
                      </m:den>
                    </m:f>
                    <m:r>
                      <a:rPr lang="ru-RU" sz="2400" i="1">
                        <a:latin typeface="Cambria Math"/>
                      </a:rPr>
                      <m:t> </m:t>
                    </m:r>
                  </m:oMath>
                </a14:m>
                <a:r>
                  <a:rPr lang="ru-RU" sz="2000" dirty="0">
                    <a:latin typeface="+mn-lt"/>
                  </a:rPr>
                  <a:t> = </a:t>
                </a:r>
                <a:r>
                  <a:rPr lang="ru-RU" sz="2000" dirty="0" smtClean="0">
                    <a:latin typeface="+mn-lt"/>
                  </a:rPr>
                  <a:t>0,3</a:t>
                </a:r>
                <a:endParaRPr lang="ru-RU" sz="2000" dirty="0">
                  <a:latin typeface="+mn-lt"/>
                </a:endParaRPr>
              </a:p>
              <a:p>
                <a:endParaRPr lang="ru-RU" sz="2000" dirty="0" smtClean="0">
                  <a:latin typeface="+mn-lt"/>
                </a:endParaRPr>
              </a:p>
              <a:p>
                <a:endParaRPr lang="en-US" sz="2000" i="1" u="sng" dirty="0" smtClean="0">
                  <a:latin typeface="+mn-lt"/>
                </a:endParaRPr>
              </a:p>
            </p:txBody>
          </p:sp>
        </mc:Choice>
        <mc:Fallback>
          <p:sp>
            <p:nvSpPr>
              <p:cNvPr id="6" name="TextBox 5"/>
              <p:cNvSpPr txBox="1">
                <a:spLocks noRot="1" noChangeAspect="1" noMove="1" noResize="1" noEditPoints="1" noAdjustHandles="1" noChangeArrowheads="1" noChangeShapeType="1" noTextEdit="1"/>
              </p:cNvSpPr>
              <p:nvPr/>
            </p:nvSpPr>
            <p:spPr>
              <a:xfrm>
                <a:off x="-2" y="1673550"/>
                <a:ext cx="9144001" cy="2155847"/>
              </a:xfrm>
              <a:prstGeom prst="rect">
                <a:avLst/>
              </a:prstGeom>
              <a:blipFill rotWithShape="1">
                <a:blip r:embed="rId2"/>
                <a:stretch>
                  <a:fillRect l="-599" t="-843" r="-798"/>
                </a:stretch>
              </a:blipFill>
              <a:ln w="19050">
                <a:solidFill>
                  <a:schemeClr val="accent3">
                    <a:lumMod val="65000"/>
                  </a:schemeClr>
                </a:solidFill>
              </a:ln>
            </p:spPr>
            <p:txBody>
              <a:bodyPr/>
              <a:lstStyle/>
              <a:p>
                <a:r>
                  <a:rPr lang="ru-RU">
                    <a:noFill/>
                  </a:rPr>
                  <a:t> </a:t>
                </a:r>
              </a:p>
            </p:txBody>
          </p:sp>
        </mc:Fallback>
      </mc:AlternateContent>
      <p:sp>
        <p:nvSpPr>
          <p:cNvPr id="7" name="Прямоугольник 6"/>
          <p:cNvSpPr/>
          <p:nvPr/>
        </p:nvSpPr>
        <p:spPr>
          <a:xfrm>
            <a:off x="5665539" y="6147528"/>
            <a:ext cx="3329605" cy="523220"/>
          </a:xfrm>
          <a:prstGeom prst="rect">
            <a:avLst/>
          </a:prstGeom>
        </p:spPr>
        <p:txBody>
          <a:bodyPr wrap="square">
            <a:spAutoFit/>
          </a:bodyPr>
          <a:lstStyle/>
          <a:p>
            <a:pPr algn="ctr"/>
            <a:r>
              <a:rPr lang="ru-RU" sz="2800" i="1" dirty="0" smtClean="0">
                <a:solidFill>
                  <a:srgbClr val="FF0000"/>
                </a:solidFill>
                <a:latin typeface="+mn-lt"/>
              </a:rPr>
              <a:t>Ответ: 0,3</a:t>
            </a:r>
          </a:p>
        </p:txBody>
      </p:sp>
    </p:spTree>
    <p:extLst>
      <p:ext uri="{BB962C8B-B14F-4D97-AF65-F5344CB8AC3E}">
        <p14:creationId xmlns:p14="http://schemas.microsoft.com/office/powerpoint/2010/main" val="205424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par>
                          <p:cTn id="10" fill="hold">
                            <p:stCondLst>
                              <p:cond delay="1000"/>
                            </p:stCondLst>
                            <p:childTnLst>
                              <p:par>
                                <p:cTn id="11" presetID="29" presetClass="entr" presetSubtype="0" fill="hold" nodeType="afterEffect">
                                  <p:stCondLst>
                                    <p:cond delay="0"/>
                                  </p:stCondLst>
                                  <p:iterate type="lt">
                                    <p:tmPct val="0"/>
                                  </p:iterate>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ppt_x</p:attrName>
                                        </p:attrNameLst>
                                      </p:cBhvr>
                                      <p:tavLst>
                                        <p:tav tm="0">
                                          <p:val>
                                            <p:strVal val="#ppt_x-.2"/>
                                          </p:val>
                                        </p:tav>
                                        <p:tav tm="100000">
                                          <p:val>
                                            <p:strVal val="#ppt_x"/>
                                          </p:val>
                                        </p:tav>
                                      </p:tavLst>
                                    </p:anim>
                                    <p:anim calcmode="lin" valueType="num">
                                      <p:cBhvr>
                                        <p:cTn id="21"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Box 5"/>
              <p:cNvSpPr txBox="1"/>
              <p:nvPr/>
            </p:nvSpPr>
            <p:spPr>
              <a:xfrm>
                <a:off x="-2" y="1845828"/>
                <a:ext cx="9144001" cy="1848070"/>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endParaRPr lang="en-US" sz="2000" i="1" u="sng" dirty="0" smtClean="0">
                  <a:latin typeface="+mn-lt"/>
                </a:endParaRPr>
              </a:p>
              <a:p>
                <a:r>
                  <a:rPr lang="ru-RU" sz="2000" dirty="0">
                    <a:latin typeface="+mn-lt"/>
                  </a:rPr>
                  <a:t>Машин желтого цвета с черными надписями 23, всего машин 50. Поэтому вероятность того, что на случайный вызов приедет машина желтого цвета с черными надписями, равна:</a:t>
                </a:r>
                <a:r>
                  <a:rPr lang="ru-RU" sz="2400" dirty="0">
                    <a:latin typeface="+mn-lt"/>
                  </a:rPr>
                  <a:t> </a:t>
                </a:r>
                <a14:m>
                  <m:oMath xmlns:m="http://schemas.openxmlformats.org/officeDocument/2006/math">
                    <m:f>
                      <m:fPr>
                        <m:ctrlPr>
                          <a:rPr lang="ru-RU" sz="2400" i="1" smtClean="0">
                            <a:latin typeface="Cambria Math"/>
                          </a:rPr>
                        </m:ctrlPr>
                      </m:fPr>
                      <m:num>
                        <m:r>
                          <a:rPr lang="en-US" sz="2400" b="0" i="1" smtClean="0">
                            <a:latin typeface="Cambria Math"/>
                          </a:rPr>
                          <m:t>23</m:t>
                        </m:r>
                      </m:num>
                      <m:den>
                        <m:r>
                          <a:rPr lang="en-US" sz="2400" b="0" i="1" smtClean="0">
                            <a:latin typeface="Cambria Math"/>
                          </a:rPr>
                          <m:t>50</m:t>
                        </m:r>
                      </m:den>
                    </m:f>
                    <m:r>
                      <a:rPr lang="en-US" sz="2400" b="0" i="1" smtClean="0">
                        <a:latin typeface="Cambria Math"/>
                      </a:rPr>
                      <m:t>=</m:t>
                    </m:r>
                    <m:f>
                      <m:fPr>
                        <m:ctrlPr>
                          <a:rPr lang="en-US" sz="2400" b="0" i="1" smtClean="0">
                            <a:latin typeface="Cambria Math"/>
                          </a:rPr>
                        </m:ctrlPr>
                      </m:fPr>
                      <m:num>
                        <m:r>
                          <a:rPr lang="en-US" sz="2400" b="0" i="1" smtClean="0">
                            <a:latin typeface="Cambria Math"/>
                          </a:rPr>
                          <m:t>46</m:t>
                        </m:r>
                      </m:num>
                      <m:den>
                        <m:r>
                          <a:rPr lang="en-US" sz="2400" b="0" i="1" smtClean="0">
                            <a:latin typeface="Cambria Math"/>
                          </a:rPr>
                          <m:t>100</m:t>
                        </m:r>
                      </m:den>
                    </m:f>
                    <m:r>
                      <a:rPr lang="en-US" sz="2400" b="0" i="1" smtClean="0">
                        <a:latin typeface="Cambria Math"/>
                      </a:rPr>
                      <m:t>=0,46</m:t>
                    </m:r>
                  </m:oMath>
                </a14:m>
                <a:endParaRPr lang="ru-RU" sz="2400" dirty="0">
                  <a:latin typeface="+mn-lt"/>
                </a:endParaRPr>
              </a:p>
              <a:p>
                <a:endParaRPr lang="en-US" sz="2000" i="1" u="sng" dirty="0" smtClean="0">
                  <a:latin typeface="+mn-lt"/>
                </a:endParaRPr>
              </a:p>
            </p:txBody>
          </p:sp>
        </mc:Choice>
        <mc:Fallback>
          <p:sp>
            <p:nvSpPr>
              <p:cNvPr id="6" name="TextBox 5"/>
              <p:cNvSpPr txBox="1">
                <a:spLocks noRot="1" noChangeAspect="1" noMove="1" noResize="1" noEditPoints="1" noAdjustHandles="1" noChangeArrowheads="1" noChangeShapeType="1" noTextEdit="1"/>
              </p:cNvSpPr>
              <p:nvPr/>
            </p:nvSpPr>
            <p:spPr>
              <a:xfrm>
                <a:off x="-2" y="1845828"/>
                <a:ext cx="9144001" cy="1848070"/>
              </a:xfrm>
              <a:prstGeom prst="rect">
                <a:avLst/>
              </a:prstGeom>
              <a:blipFill rotWithShape="1">
                <a:blip r:embed="rId2"/>
                <a:stretch>
                  <a:fillRect l="-599" t="-980" r="-1198"/>
                </a:stretch>
              </a:blipFill>
              <a:ln w="19050">
                <a:solidFill>
                  <a:schemeClr val="accent3">
                    <a:lumMod val="65000"/>
                  </a:schemeClr>
                </a:solidFill>
              </a:ln>
            </p:spPr>
            <p:txBody>
              <a:bodyPr/>
              <a:lstStyle/>
              <a:p>
                <a:r>
                  <a:rPr lang="ru-RU">
                    <a:noFill/>
                  </a:rPr>
                  <a:t> </a:t>
                </a:r>
              </a:p>
            </p:txBody>
          </p:sp>
        </mc:Fallback>
      </mc:AlternateContent>
      <p:sp>
        <p:nvSpPr>
          <p:cNvPr id="4" name="Rectangle 2"/>
          <p:cNvSpPr txBox="1">
            <a:spLocks noChangeArrowheads="1"/>
          </p:cNvSpPr>
          <p:nvPr/>
        </p:nvSpPr>
        <p:spPr bwMode="gray">
          <a:xfrm>
            <a:off x="-2" y="42607"/>
            <a:ext cx="8136837" cy="1631216"/>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В фирме такси в наличии 50 легковых </a:t>
            </a:r>
            <a:r>
              <a:rPr lang="ru-RU" sz="2000" i="1" dirty="0" smtClean="0"/>
              <a:t>автомобилей:          27 </a:t>
            </a:r>
            <a:r>
              <a:rPr lang="ru-RU" sz="2000" i="1" dirty="0"/>
              <a:t>из них чёрные с жёлтыми надписями на бортах, остальные — жёлтые с чёрными надписями. Найдите вероятность того, что на случайный вызов приедет машина жёлтого цвета с чёрными надписями.</a:t>
            </a:r>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a:t>
            </a:r>
            <a:r>
              <a:rPr lang="en-US" sz="2800" i="1" dirty="0" smtClean="0">
                <a:solidFill>
                  <a:srgbClr val="FF0000"/>
                </a:solidFill>
                <a:latin typeface="+mn-lt"/>
              </a:rPr>
              <a:t>46</a:t>
            </a:r>
            <a:r>
              <a:rPr lang="ru-RU" sz="2800" i="1" dirty="0" smtClean="0">
                <a:solidFill>
                  <a:srgbClr val="FF0000"/>
                </a:solidFill>
                <a:latin typeface="+mn-lt"/>
              </a:rPr>
              <a:t>.</a:t>
            </a:r>
          </a:p>
        </p:txBody>
      </p:sp>
      <p:sp>
        <p:nvSpPr>
          <p:cNvPr id="7" name="Rectangle 2"/>
          <p:cNvSpPr txBox="1">
            <a:spLocks noChangeArrowheads="1"/>
          </p:cNvSpPr>
          <p:nvPr/>
        </p:nvSpPr>
        <p:spPr bwMode="auto">
          <a:xfrm>
            <a:off x="7850037" y="416520"/>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320193</a:t>
            </a:r>
            <a:endParaRPr lang="ru-RU" sz="2400" dirty="0" smtClean="0"/>
          </a:p>
        </p:txBody>
      </p:sp>
    </p:spTree>
    <p:extLst>
      <p:ext uri="{BB962C8B-B14F-4D97-AF65-F5344CB8AC3E}">
        <p14:creationId xmlns:p14="http://schemas.microsoft.com/office/powerpoint/2010/main" val="50689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iterate type="lt">
                                    <p:tmPct val="0"/>
                                  </p:iterate>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Box 5"/>
              <p:cNvSpPr txBox="1"/>
              <p:nvPr/>
            </p:nvSpPr>
            <p:spPr>
              <a:xfrm>
                <a:off x="0" y="1873563"/>
                <a:ext cx="9144001" cy="1232517"/>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endParaRPr lang="en-US" sz="2000" i="1" u="sng" dirty="0" smtClean="0">
                  <a:latin typeface="+mn-lt"/>
                </a:endParaRPr>
              </a:p>
              <a:p>
                <a:r>
                  <a:rPr lang="ru-RU" sz="2000" dirty="0">
                    <a:latin typeface="+mn-lt"/>
                  </a:rPr>
                  <a:t>На первом рейсе 6 мест, всего мест 30. Тогда вероятность того, что турист П. полетит первым рейсом вертолёта, равна: </a:t>
                </a:r>
                <a14:m>
                  <m:oMath xmlns:m="http://schemas.openxmlformats.org/officeDocument/2006/math">
                    <m:f>
                      <m:fPr>
                        <m:ctrlPr>
                          <a:rPr lang="ru-RU" sz="2400" i="1" smtClean="0">
                            <a:latin typeface="Cambria Math"/>
                          </a:rPr>
                        </m:ctrlPr>
                      </m:fPr>
                      <m:num>
                        <m:r>
                          <a:rPr lang="en-US" sz="2400" b="0" i="1" smtClean="0">
                            <a:latin typeface="Cambria Math"/>
                          </a:rPr>
                          <m:t>6</m:t>
                        </m:r>
                      </m:num>
                      <m:den>
                        <m:r>
                          <a:rPr lang="en-US" sz="2400" b="0" i="1" smtClean="0">
                            <a:latin typeface="Cambria Math"/>
                          </a:rPr>
                          <m:t>30</m:t>
                        </m:r>
                      </m:den>
                    </m:f>
                    <m:r>
                      <a:rPr lang="en-US" sz="2400" b="0" i="1" smtClean="0">
                        <a:latin typeface="Cambria Math"/>
                      </a:rPr>
                      <m:t>=</m:t>
                    </m:r>
                    <m:f>
                      <m:fPr>
                        <m:ctrlPr>
                          <a:rPr lang="en-US" sz="2400" b="0" i="1" smtClean="0">
                            <a:latin typeface="Cambria Math"/>
                          </a:rPr>
                        </m:ctrlPr>
                      </m:fPr>
                      <m:num>
                        <m:r>
                          <a:rPr lang="en-US" sz="2400" b="0" i="1" smtClean="0">
                            <a:latin typeface="Cambria Math"/>
                          </a:rPr>
                          <m:t>1</m:t>
                        </m:r>
                      </m:num>
                      <m:den>
                        <m:r>
                          <a:rPr lang="en-US" sz="2400" b="0" i="1" smtClean="0">
                            <a:latin typeface="Cambria Math"/>
                          </a:rPr>
                          <m:t>5</m:t>
                        </m:r>
                      </m:den>
                    </m:f>
                    <m:r>
                      <a:rPr lang="en-US" sz="2400" b="0" i="1" smtClean="0">
                        <a:latin typeface="Cambria Math"/>
                      </a:rPr>
                      <m:t>=0,2</m:t>
                    </m:r>
                  </m:oMath>
                </a14:m>
                <a:endParaRPr lang="ru-RU" sz="2400" dirty="0">
                  <a:latin typeface="+mn-lt"/>
                </a:endParaRPr>
              </a:p>
            </p:txBody>
          </p:sp>
        </mc:Choice>
        <mc:Fallback>
          <p:sp>
            <p:nvSpPr>
              <p:cNvPr id="6" name="TextBox 5"/>
              <p:cNvSpPr txBox="1">
                <a:spLocks noRot="1" noChangeAspect="1" noMove="1" noResize="1" noEditPoints="1" noAdjustHandles="1" noChangeArrowheads="1" noChangeShapeType="1" noTextEdit="1"/>
              </p:cNvSpPr>
              <p:nvPr/>
            </p:nvSpPr>
            <p:spPr>
              <a:xfrm>
                <a:off x="0" y="1873563"/>
                <a:ext cx="9144001" cy="1232517"/>
              </a:xfrm>
              <a:prstGeom prst="rect">
                <a:avLst/>
              </a:prstGeom>
              <a:blipFill rotWithShape="1">
                <a:blip r:embed="rId2"/>
                <a:stretch>
                  <a:fillRect l="-599" t="-1456"/>
                </a:stretch>
              </a:blipFill>
              <a:ln w="19050">
                <a:solidFill>
                  <a:schemeClr val="accent3">
                    <a:lumMod val="65000"/>
                  </a:schemeClr>
                </a:solidFill>
              </a:ln>
            </p:spPr>
            <p:txBody>
              <a:bodyPr/>
              <a:lstStyle/>
              <a:p>
                <a:r>
                  <a:rPr lang="ru-RU">
                    <a:noFill/>
                  </a:rPr>
                  <a:t> </a:t>
                </a:r>
              </a:p>
            </p:txBody>
          </p:sp>
        </mc:Fallback>
      </mc:AlternateContent>
      <p:sp>
        <p:nvSpPr>
          <p:cNvPr id="4" name="Rectangle 2"/>
          <p:cNvSpPr txBox="1">
            <a:spLocks noChangeArrowheads="1"/>
          </p:cNvSpPr>
          <p:nvPr/>
        </p:nvSpPr>
        <p:spPr bwMode="gray">
          <a:xfrm>
            <a:off x="-2" y="42607"/>
            <a:ext cx="8136837" cy="1631216"/>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В группе туристов 30 человек. Их вертолётом в несколько приёмов забрасывают в труднодоступный район по 6 человек за рейс. Порядок, в котором вертолёт перевозит туристов, случаен. Найдите вероятность того, что турист П. полетит первым рейсом вертолёта</a:t>
            </a:r>
            <a:r>
              <a:rPr lang="ru-RU" sz="2000" i="1" dirty="0" smtClean="0"/>
              <a:t>.</a:t>
            </a:r>
            <a:endParaRPr lang="ru-RU" sz="2000" i="1" dirty="0"/>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a:t>
            </a:r>
            <a:r>
              <a:rPr lang="en-US" sz="2800" i="1" dirty="0" smtClean="0">
                <a:solidFill>
                  <a:srgbClr val="FF0000"/>
                </a:solidFill>
                <a:latin typeface="+mn-lt"/>
              </a:rPr>
              <a:t>2</a:t>
            </a:r>
            <a:r>
              <a:rPr lang="ru-RU" sz="2800" i="1" dirty="0" smtClean="0">
                <a:solidFill>
                  <a:srgbClr val="FF0000"/>
                </a:solidFill>
                <a:latin typeface="+mn-lt"/>
              </a:rPr>
              <a:t>.</a:t>
            </a:r>
          </a:p>
        </p:txBody>
      </p:sp>
      <p:sp>
        <p:nvSpPr>
          <p:cNvPr id="7" name="Rectangle 2"/>
          <p:cNvSpPr txBox="1">
            <a:spLocks noChangeArrowheads="1"/>
          </p:cNvSpPr>
          <p:nvPr/>
        </p:nvSpPr>
        <p:spPr bwMode="auto">
          <a:xfrm>
            <a:off x="7850037" y="416520"/>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320194</a:t>
            </a:r>
            <a:endParaRPr lang="ru-RU" sz="2400" dirty="0" smtClean="0"/>
          </a:p>
        </p:txBody>
      </p:sp>
    </p:spTree>
    <p:extLst>
      <p:ext uri="{BB962C8B-B14F-4D97-AF65-F5344CB8AC3E}">
        <p14:creationId xmlns:p14="http://schemas.microsoft.com/office/powerpoint/2010/main" val="323211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iterate type="lt">
                                    <p:tmPct val="0"/>
                                  </p:iterate>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Box 5"/>
              <p:cNvSpPr txBox="1"/>
              <p:nvPr/>
            </p:nvSpPr>
            <p:spPr>
              <a:xfrm>
                <a:off x="-1" y="2309654"/>
                <a:ext cx="9144001" cy="1853328"/>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endParaRPr lang="en-US" sz="2000" i="1" u="sng" dirty="0" smtClean="0">
                  <a:latin typeface="+mn-lt"/>
                </a:endParaRPr>
              </a:p>
              <a:p>
                <a:r>
                  <a:rPr lang="ru-RU" sz="2000" dirty="0">
                    <a:latin typeface="+mn-lt"/>
                  </a:rPr>
                  <a:t>Частота </a:t>
                </a:r>
                <a:r>
                  <a:rPr lang="ru-RU" sz="2000" dirty="0" smtClean="0">
                    <a:latin typeface="+mn-lt"/>
                  </a:rPr>
                  <a:t>события </a:t>
                </a:r>
                <a:r>
                  <a:rPr lang="ru-RU" sz="2000" dirty="0">
                    <a:latin typeface="+mn-lt"/>
                  </a:rPr>
                  <a:t>«гарантийный ремонт» равна </a:t>
                </a:r>
                <a14:m>
                  <m:oMath xmlns:m="http://schemas.openxmlformats.org/officeDocument/2006/math">
                    <m:f>
                      <m:fPr>
                        <m:ctrlPr>
                          <a:rPr lang="ru-RU" sz="2400" i="1">
                            <a:latin typeface="Cambria Math"/>
                          </a:rPr>
                        </m:ctrlPr>
                      </m:fPr>
                      <m:num>
                        <m:r>
                          <a:rPr lang="ru-RU" sz="2400" b="0" i="1" smtClean="0">
                            <a:latin typeface="Cambria Math"/>
                          </a:rPr>
                          <m:t>51</m:t>
                        </m:r>
                      </m:num>
                      <m:den>
                        <m:r>
                          <a:rPr lang="ru-RU" sz="2400" b="0" i="1" smtClean="0">
                            <a:latin typeface="Cambria Math"/>
                          </a:rPr>
                          <m:t>10</m:t>
                        </m:r>
                        <m:r>
                          <a:rPr lang="ru-RU" sz="2400" i="1">
                            <a:latin typeface="Cambria Math"/>
                          </a:rPr>
                          <m:t>00</m:t>
                        </m:r>
                      </m:den>
                    </m:f>
                    <m:r>
                      <a:rPr lang="ru-RU" sz="2400" i="1">
                        <a:latin typeface="Cambria Math"/>
                      </a:rPr>
                      <m:t> </m:t>
                    </m:r>
                  </m:oMath>
                </a14:m>
                <a:r>
                  <a:rPr lang="ru-RU" sz="2000" dirty="0">
                    <a:latin typeface="+mn-lt"/>
                  </a:rPr>
                  <a:t> = 0,051. </a:t>
                </a:r>
                <a:r>
                  <a:rPr lang="ru-RU" sz="2000" dirty="0" smtClean="0">
                    <a:latin typeface="+mn-lt"/>
                  </a:rPr>
                  <a:t>        Она </a:t>
                </a:r>
                <a:r>
                  <a:rPr lang="ru-RU" sz="2000" dirty="0">
                    <a:latin typeface="+mn-lt"/>
                  </a:rPr>
                  <a:t>отличается от предсказанной вероятности </a:t>
                </a:r>
                <a:r>
                  <a:rPr lang="ru-RU" sz="2000" dirty="0" smtClean="0">
                    <a:latin typeface="+mn-lt"/>
                  </a:rPr>
                  <a:t>на</a:t>
                </a:r>
                <a:r>
                  <a:rPr lang="ru-RU" sz="2000" dirty="0"/>
                  <a:t> </a:t>
                </a:r>
                <a:endParaRPr lang="en-US" sz="2000" dirty="0" smtClean="0"/>
              </a:p>
              <a:p>
                <a:r>
                  <a:rPr lang="ru-RU" sz="2000" dirty="0" smtClean="0">
                    <a:latin typeface="+mn-lt"/>
                  </a:rPr>
                  <a:t>0,051</a:t>
                </a:r>
                <a:r>
                  <a:rPr lang="en-US" sz="2000" dirty="0" smtClean="0">
                    <a:latin typeface="+mn-lt"/>
                  </a:rPr>
                  <a:t> - 0,045 =</a:t>
                </a:r>
                <a:r>
                  <a:rPr lang="ru-RU" sz="2000" dirty="0" smtClean="0">
                    <a:latin typeface="+mn-lt"/>
                  </a:rPr>
                  <a:t> </a:t>
                </a:r>
                <a:r>
                  <a:rPr lang="ru-RU" sz="2000" dirty="0">
                    <a:latin typeface="+mn-lt"/>
                  </a:rPr>
                  <a:t>0,006.</a:t>
                </a:r>
                <a:r>
                  <a:rPr lang="ru-RU" sz="2000" dirty="0"/>
                  <a:t> </a:t>
                </a:r>
              </a:p>
              <a:p>
                <a:endParaRPr lang="en-US" sz="2000" i="1" u="sng" dirty="0" smtClean="0">
                  <a:latin typeface="+mn-lt"/>
                </a:endParaRPr>
              </a:p>
            </p:txBody>
          </p:sp>
        </mc:Choice>
        <mc:Fallback>
          <p:sp>
            <p:nvSpPr>
              <p:cNvPr id="6" name="TextBox 5"/>
              <p:cNvSpPr txBox="1">
                <a:spLocks noRot="1" noChangeAspect="1" noMove="1" noResize="1" noEditPoints="1" noAdjustHandles="1" noChangeArrowheads="1" noChangeShapeType="1" noTextEdit="1"/>
              </p:cNvSpPr>
              <p:nvPr/>
            </p:nvSpPr>
            <p:spPr>
              <a:xfrm>
                <a:off x="-1" y="2309654"/>
                <a:ext cx="9144001" cy="1853328"/>
              </a:xfrm>
              <a:prstGeom prst="rect">
                <a:avLst/>
              </a:prstGeom>
              <a:blipFill rotWithShape="1">
                <a:blip r:embed="rId2"/>
                <a:stretch>
                  <a:fillRect l="-599" t="-977"/>
                </a:stretch>
              </a:blipFill>
              <a:ln w="19050">
                <a:solidFill>
                  <a:schemeClr val="accent3">
                    <a:lumMod val="65000"/>
                  </a:schemeClr>
                </a:solidFill>
              </a:ln>
            </p:spPr>
            <p:txBody>
              <a:bodyPr/>
              <a:lstStyle/>
              <a:p>
                <a:r>
                  <a:rPr lang="ru-RU">
                    <a:noFill/>
                  </a:rPr>
                  <a:t> </a:t>
                </a:r>
              </a:p>
            </p:txBody>
          </p:sp>
        </mc:Fallback>
      </mc:AlternateContent>
      <p:sp>
        <p:nvSpPr>
          <p:cNvPr id="4" name="Rectangle 2"/>
          <p:cNvSpPr txBox="1">
            <a:spLocks noChangeArrowheads="1"/>
          </p:cNvSpPr>
          <p:nvPr/>
        </p:nvSpPr>
        <p:spPr bwMode="gray">
          <a:xfrm>
            <a:off x="-3" y="42607"/>
            <a:ext cx="8733185" cy="1938992"/>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Вероятность того, что новый DVD-проигрыватель в течение года поступит в гарантийный ремонт, равна 0,045. </a:t>
            </a:r>
            <a:r>
              <a:rPr lang="ru-RU" sz="2000" i="1" dirty="0" smtClean="0"/>
              <a:t>                   В </a:t>
            </a:r>
            <a:r>
              <a:rPr lang="ru-RU" sz="2000" i="1" dirty="0"/>
              <a:t>некотором городе из 1000 проданных DVD-проигрывателей в течение года в гарантийную мастерскую поступила 51 штука. На сколько отличается частота события «гарантийный ремонт» от его вероятности в этом городе</a:t>
            </a:r>
            <a:r>
              <a:rPr lang="ru-RU" sz="2000" i="1" dirty="0" smtClean="0"/>
              <a:t>?</a:t>
            </a:r>
            <a:endParaRPr lang="ru-RU" sz="2000" i="1" dirty="0"/>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a:t>
            </a:r>
            <a:r>
              <a:rPr lang="en-US" sz="2800" i="1" dirty="0" smtClean="0">
                <a:solidFill>
                  <a:srgbClr val="FF0000"/>
                </a:solidFill>
                <a:latin typeface="+mn-lt"/>
              </a:rPr>
              <a:t>0</a:t>
            </a:r>
            <a:r>
              <a:rPr lang="ru-RU" sz="2800" i="1" dirty="0" smtClean="0">
                <a:solidFill>
                  <a:srgbClr val="FF0000"/>
                </a:solidFill>
                <a:latin typeface="+mn-lt"/>
              </a:rPr>
              <a:t>0</a:t>
            </a:r>
            <a:r>
              <a:rPr lang="en-US" sz="2800" i="1" dirty="0" smtClean="0">
                <a:solidFill>
                  <a:srgbClr val="FF0000"/>
                </a:solidFill>
                <a:latin typeface="+mn-lt"/>
              </a:rPr>
              <a:t>6</a:t>
            </a:r>
            <a:r>
              <a:rPr lang="ru-RU" sz="2800" i="1" dirty="0" smtClean="0">
                <a:solidFill>
                  <a:srgbClr val="FF0000"/>
                </a:solidFill>
                <a:latin typeface="+mn-lt"/>
              </a:rPr>
              <a:t>.</a:t>
            </a:r>
          </a:p>
        </p:txBody>
      </p:sp>
      <p:sp>
        <p:nvSpPr>
          <p:cNvPr id="7" name="Rectangle 2"/>
          <p:cNvSpPr txBox="1">
            <a:spLocks noChangeArrowheads="1"/>
          </p:cNvSpPr>
          <p:nvPr/>
        </p:nvSpPr>
        <p:spPr bwMode="auto">
          <a:xfrm>
            <a:off x="8097078" y="310502"/>
            <a:ext cx="1163816"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200" b="1" dirty="0" smtClean="0"/>
              <a:t>320195</a:t>
            </a:r>
            <a:endParaRPr lang="ru-RU" sz="2200" dirty="0" smtClean="0"/>
          </a:p>
        </p:txBody>
      </p:sp>
    </p:spTree>
    <p:extLst>
      <p:ext uri="{BB962C8B-B14F-4D97-AF65-F5344CB8AC3E}">
        <p14:creationId xmlns:p14="http://schemas.microsoft.com/office/powerpoint/2010/main" val="335591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iterate type="lt">
                                    <p:tmPct val="0"/>
                                  </p:iterate>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iterate type="lt">
                                    <p:tmPct val="0"/>
                                  </p:iterate>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ppt_x</p:attrName>
                                        </p:attrNameLst>
                                      </p:cBhvr>
                                      <p:tavLst>
                                        <p:tav tm="0">
                                          <p:val>
                                            <p:strVal val="#ppt_x-.2"/>
                                          </p:val>
                                        </p:tav>
                                        <p:tav tm="100000">
                                          <p:val>
                                            <p:strVal val="#ppt_x"/>
                                          </p:val>
                                        </p:tav>
                                      </p:tavLst>
                                    </p:anim>
                                    <p:anim calcmode="lin" valueType="num">
                                      <p:cBhvr>
                                        <p:cTn id="2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1404" y="223736"/>
            <a:ext cx="6643992" cy="584775"/>
          </a:xfrm>
          <a:prstGeom prst="rect">
            <a:avLst/>
          </a:prstGeom>
          <a:noFill/>
        </p:spPr>
        <p:txBody>
          <a:bodyPr wrap="square" rtlCol="0">
            <a:spAutoFit/>
          </a:bodyPr>
          <a:lstStyle/>
          <a:p>
            <a:pPr algn="ctr"/>
            <a:r>
              <a:rPr lang="ru-RU" sz="3200" b="1" dirty="0" smtClean="0">
                <a:solidFill>
                  <a:srgbClr val="FF0000"/>
                </a:solidFill>
                <a:latin typeface="+mn-lt"/>
              </a:rPr>
              <a:t>Типы  событий</a:t>
            </a:r>
            <a:endParaRPr lang="ru-RU" sz="3200" b="1" dirty="0">
              <a:solidFill>
                <a:srgbClr val="FF0000"/>
              </a:solidFill>
              <a:latin typeface="+mn-lt"/>
            </a:endParaRPr>
          </a:p>
        </p:txBody>
      </p:sp>
      <p:sp>
        <p:nvSpPr>
          <p:cNvPr id="5" name="TextBox 4"/>
          <p:cNvSpPr txBox="1"/>
          <p:nvPr/>
        </p:nvSpPr>
        <p:spPr>
          <a:xfrm>
            <a:off x="233464" y="1245140"/>
            <a:ext cx="8268510" cy="1200329"/>
          </a:xfrm>
          <a:prstGeom prst="rect">
            <a:avLst/>
          </a:prstGeom>
          <a:noFill/>
        </p:spPr>
        <p:txBody>
          <a:bodyPr wrap="square" rtlCol="0">
            <a:spAutoFit/>
          </a:bodyPr>
          <a:lstStyle/>
          <a:p>
            <a:pPr marL="285750" indent="-285750">
              <a:buFont typeface="Arial" panose="020B0604020202020204" pitchFamily="34" charset="0"/>
              <a:buChar char="•"/>
            </a:pPr>
            <a:r>
              <a:rPr lang="ru-RU" sz="2400" b="1" dirty="0" smtClean="0">
                <a:solidFill>
                  <a:srgbClr val="FF0000"/>
                </a:solidFill>
                <a:latin typeface="+mn-lt"/>
              </a:rPr>
              <a:t>Невозможное событие </a:t>
            </a:r>
            <a:r>
              <a:rPr lang="ru-RU" sz="2400" b="1" dirty="0" smtClean="0">
                <a:latin typeface="+mn-lt"/>
              </a:rPr>
              <a:t>– это такое событие, которое не может произойти в результате данного испытания. </a:t>
            </a:r>
            <a:endParaRPr lang="ru-RU" sz="2400" b="1" dirty="0">
              <a:latin typeface="+mn-lt"/>
            </a:endParaRPr>
          </a:p>
        </p:txBody>
      </p:sp>
      <p:sp>
        <p:nvSpPr>
          <p:cNvPr id="6" name="TextBox 5"/>
          <p:cNvSpPr txBox="1"/>
          <p:nvPr/>
        </p:nvSpPr>
        <p:spPr>
          <a:xfrm>
            <a:off x="233464" y="2445469"/>
            <a:ext cx="8394970" cy="1200329"/>
          </a:xfrm>
          <a:prstGeom prst="rect">
            <a:avLst/>
          </a:prstGeom>
          <a:noFill/>
        </p:spPr>
        <p:txBody>
          <a:bodyPr wrap="square" rtlCol="0">
            <a:spAutoFit/>
          </a:bodyPr>
          <a:lstStyle/>
          <a:p>
            <a:pPr marL="285750" indent="-285750">
              <a:buFont typeface="Arial" panose="020B0604020202020204" pitchFamily="34" charset="0"/>
              <a:buChar char="•"/>
            </a:pPr>
            <a:r>
              <a:rPr lang="ru-RU" sz="2400" b="1" dirty="0" smtClean="0">
                <a:solidFill>
                  <a:srgbClr val="FF0000"/>
                </a:solidFill>
                <a:latin typeface="+mn-lt"/>
              </a:rPr>
              <a:t>Достоверное событие  </a:t>
            </a:r>
            <a:r>
              <a:rPr lang="ru-RU" sz="2400" b="1" dirty="0"/>
              <a:t>– </a:t>
            </a:r>
            <a:r>
              <a:rPr lang="ru-RU" sz="2400" b="1" dirty="0">
                <a:latin typeface="+mn-lt"/>
              </a:rPr>
              <a:t>это такое событие, </a:t>
            </a:r>
            <a:r>
              <a:rPr lang="ru-RU" sz="2400" b="1" dirty="0" smtClean="0">
                <a:latin typeface="+mn-lt"/>
              </a:rPr>
              <a:t>которое обязательно происходит в результате данного  испытания.</a:t>
            </a:r>
            <a:r>
              <a:rPr lang="ru-RU" sz="2400" dirty="0" smtClean="0">
                <a:latin typeface="+mn-lt"/>
              </a:rPr>
              <a:t> </a:t>
            </a:r>
            <a:endParaRPr lang="ru-RU" sz="2400" dirty="0">
              <a:latin typeface="+mn-lt"/>
            </a:endParaRPr>
          </a:p>
        </p:txBody>
      </p:sp>
      <p:sp>
        <p:nvSpPr>
          <p:cNvPr id="7" name="TextBox 6"/>
          <p:cNvSpPr txBox="1"/>
          <p:nvPr/>
        </p:nvSpPr>
        <p:spPr>
          <a:xfrm>
            <a:off x="209144" y="3645798"/>
            <a:ext cx="8268511" cy="1200329"/>
          </a:xfrm>
          <a:prstGeom prst="rect">
            <a:avLst/>
          </a:prstGeom>
          <a:noFill/>
        </p:spPr>
        <p:txBody>
          <a:bodyPr wrap="square" rtlCol="0">
            <a:spAutoFit/>
          </a:bodyPr>
          <a:lstStyle/>
          <a:p>
            <a:pPr marL="285750" indent="-285750">
              <a:buFont typeface="Arial" panose="020B0604020202020204" pitchFamily="34" charset="0"/>
              <a:buChar char="•"/>
            </a:pPr>
            <a:r>
              <a:rPr lang="ru-RU" sz="2400" b="1" dirty="0" smtClean="0">
                <a:solidFill>
                  <a:srgbClr val="FF0000"/>
                </a:solidFill>
                <a:latin typeface="+mn-lt"/>
              </a:rPr>
              <a:t>Случайное событие </a:t>
            </a:r>
            <a:r>
              <a:rPr lang="ru-RU" sz="2400" b="1" dirty="0" smtClean="0">
                <a:latin typeface="+mn-lt"/>
              </a:rPr>
              <a:t>– это такое событие, которое может произойти или не произойти </a:t>
            </a:r>
            <a:r>
              <a:rPr lang="ru-RU" sz="2400" b="1" dirty="0">
                <a:latin typeface="+mn-lt"/>
              </a:rPr>
              <a:t>в результате данного испытания. </a:t>
            </a:r>
            <a:endParaRPr lang="ru-RU" sz="2400" dirty="0">
              <a:latin typeface="+mn-lt"/>
            </a:endParaRPr>
          </a:p>
        </p:txBody>
      </p:sp>
      <p:sp>
        <p:nvSpPr>
          <p:cNvPr id="8" name="TextBox 7"/>
          <p:cNvSpPr txBox="1"/>
          <p:nvPr/>
        </p:nvSpPr>
        <p:spPr>
          <a:xfrm>
            <a:off x="434079" y="4952144"/>
            <a:ext cx="8326876" cy="1200329"/>
          </a:xfrm>
          <a:prstGeom prst="rect">
            <a:avLst/>
          </a:prstGeom>
          <a:noFill/>
        </p:spPr>
        <p:txBody>
          <a:bodyPr wrap="square" rtlCol="0">
            <a:spAutoFit/>
          </a:bodyPr>
          <a:lstStyle/>
          <a:p>
            <a:r>
              <a:rPr lang="ru-RU" sz="2400" b="1" dirty="0">
                <a:latin typeface="+mn-lt"/>
              </a:rPr>
              <a:t>События называются </a:t>
            </a:r>
            <a:r>
              <a:rPr lang="ru-RU" sz="2400" b="1" i="1" dirty="0">
                <a:solidFill>
                  <a:srgbClr val="FF0000"/>
                </a:solidFill>
                <a:latin typeface="+mn-lt"/>
              </a:rPr>
              <a:t>равновозможными</a:t>
            </a:r>
            <a:r>
              <a:rPr lang="ru-RU" sz="2400" b="1" dirty="0">
                <a:latin typeface="+mn-lt"/>
              </a:rPr>
              <a:t>, если есть основания считать, что не одно из них не является более возможным, чем другое.</a:t>
            </a:r>
          </a:p>
        </p:txBody>
      </p:sp>
    </p:spTree>
    <p:extLst>
      <p:ext uri="{BB962C8B-B14F-4D97-AF65-F5344CB8AC3E}">
        <p14:creationId xmlns:p14="http://schemas.microsoft.com/office/powerpoint/2010/main" val="121166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1" y="2309654"/>
                <a:ext cx="9144001" cy="1853328"/>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endParaRPr lang="en-US" sz="2000" i="1" u="sng" dirty="0" smtClean="0">
                  <a:latin typeface="+mn-lt"/>
                </a:endParaRPr>
              </a:p>
              <a:p>
                <a:r>
                  <a:rPr lang="ru-RU" sz="2000" dirty="0">
                    <a:latin typeface="+mn-lt"/>
                  </a:rPr>
                  <a:t>В кармане было 4 конфета, </a:t>
                </a:r>
                <a:r>
                  <a:rPr lang="ru-RU" sz="2000" dirty="0" smtClean="0">
                    <a:latin typeface="+mn-lt"/>
                  </a:rPr>
                  <a:t>а </a:t>
                </a:r>
                <a:r>
                  <a:rPr lang="ru-RU" sz="2000" dirty="0">
                    <a:latin typeface="+mn-lt"/>
                  </a:rPr>
                  <a:t>выпала одна конфета. Поэтому вероятность этого события равна одной четвертой</a:t>
                </a:r>
                <a:r>
                  <a:rPr lang="ru-RU" sz="2000" dirty="0" smtClean="0">
                    <a:latin typeface="+mn-lt"/>
                  </a:rPr>
                  <a:t>.</a:t>
                </a:r>
              </a:p>
              <a:p>
                <a:r>
                  <a:rPr lang="ru-RU" sz="2000" dirty="0">
                    <a:latin typeface="+mn-lt"/>
                  </a:rPr>
                  <a:t> </a:t>
                </a:r>
                <a:r>
                  <a:rPr lang="ru-RU" sz="2000" dirty="0" smtClean="0">
                    <a:latin typeface="+mn-lt"/>
                  </a:rPr>
                  <a:t>т.е. </a:t>
                </a:r>
                <a14:m>
                  <m:oMath xmlns:m="http://schemas.openxmlformats.org/officeDocument/2006/math">
                    <m:f>
                      <m:fPr>
                        <m:ctrlPr>
                          <a:rPr lang="ru-RU" sz="2400" i="1">
                            <a:latin typeface="Cambria Math"/>
                          </a:rPr>
                        </m:ctrlPr>
                      </m:fPr>
                      <m:num>
                        <m:r>
                          <a:rPr lang="ru-RU" sz="2400" i="1">
                            <a:latin typeface="Cambria Math"/>
                          </a:rPr>
                          <m:t>1</m:t>
                        </m:r>
                      </m:num>
                      <m:den>
                        <m:r>
                          <a:rPr lang="ru-RU" sz="2400" b="0" i="1" smtClean="0">
                            <a:latin typeface="Cambria Math"/>
                          </a:rPr>
                          <m:t>4</m:t>
                        </m:r>
                      </m:den>
                    </m:f>
                    <m:r>
                      <a:rPr lang="en-US" sz="2400" i="1">
                        <a:latin typeface="Cambria Math"/>
                      </a:rPr>
                      <m:t>=</m:t>
                    </m:r>
                    <m:f>
                      <m:fPr>
                        <m:ctrlPr>
                          <a:rPr lang="en-US" sz="2400" i="1">
                            <a:latin typeface="Cambria Math"/>
                          </a:rPr>
                        </m:ctrlPr>
                      </m:fPr>
                      <m:num>
                        <m:r>
                          <a:rPr lang="ru-RU" sz="2400" b="0" i="1" smtClean="0">
                            <a:latin typeface="Cambria Math"/>
                          </a:rPr>
                          <m:t>25</m:t>
                        </m:r>
                      </m:num>
                      <m:den>
                        <m:r>
                          <a:rPr lang="ru-RU" sz="2400" b="0" i="1" smtClean="0">
                            <a:latin typeface="Cambria Math"/>
                          </a:rPr>
                          <m:t>100</m:t>
                        </m:r>
                      </m:den>
                    </m:f>
                    <m:r>
                      <a:rPr lang="en-US" sz="2400" i="1">
                        <a:latin typeface="Cambria Math"/>
                      </a:rPr>
                      <m:t>=0,</m:t>
                    </m:r>
                    <m:r>
                      <a:rPr lang="ru-RU" sz="2400" b="0" i="1" smtClean="0">
                        <a:latin typeface="Cambria Math"/>
                      </a:rPr>
                      <m:t>25</m:t>
                    </m:r>
                  </m:oMath>
                </a14:m>
                <a:endParaRPr lang="ru-RU" sz="2400" dirty="0"/>
              </a:p>
              <a:p>
                <a:endParaRPr lang="ru-RU" sz="2000" dirty="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 y="2309654"/>
                <a:ext cx="9144001" cy="1853328"/>
              </a:xfrm>
              <a:prstGeom prst="rect">
                <a:avLst/>
              </a:prstGeom>
              <a:blipFill rotWithShape="1">
                <a:blip r:embed="rId2"/>
                <a:stretch>
                  <a:fillRect l="-599" t="-977"/>
                </a:stretch>
              </a:blipFill>
              <a:ln w="19050">
                <a:solidFill>
                  <a:schemeClr val="accent3">
                    <a:lumMod val="65000"/>
                  </a:schemeClr>
                </a:solidFill>
              </a:ln>
            </p:spPr>
            <p:txBody>
              <a:bodyPr/>
              <a:lstStyle/>
              <a:p>
                <a:r>
                  <a:rPr lang="ru-RU">
                    <a:noFill/>
                  </a:rPr>
                  <a:t> </a:t>
                </a:r>
              </a:p>
            </p:txBody>
          </p:sp>
        </mc:Fallback>
      </mc:AlternateContent>
      <p:sp>
        <p:nvSpPr>
          <p:cNvPr id="4" name="Rectangle 2"/>
          <p:cNvSpPr txBox="1">
            <a:spLocks noChangeArrowheads="1"/>
          </p:cNvSpPr>
          <p:nvPr/>
        </p:nvSpPr>
        <p:spPr bwMode="gray">
          <a:xfrm>
            <a:off x="-2" y="42607"/>
            <a:ext cx="7885046" cy="1631216"/>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В кармане у Миши было четыре конфеты — «Грильяж», «Белочка», «Коровка» и «Ласточка», а так же ключи от квартиры. Вынимая ключи, Миша случайно выронил из кармана одну конфету. Найдите вероятность того, что потерялась конфета «Грильяж».</a:t>
            </a:r>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a:t>
            </a:r>
            <a:r>
              <a:rPr lang="en-US" sz="2800" i="1" dirty="0" smtClean="0">
                <a:solidFill>
                  <a:srgbClr val="FF0000"/>
                </a:solidFill>
                <a:latin typeface="+mn-lt"/>
              </a:rPr>
              <a:t>25</a:t>
            </a:r>
            <a:r>
              <a:rPr lang="ru-RU" sz="2800" i="1" dirty="0" smtClean="0">
                <a:solidFill>
                  <a:srgbClr val="FF0000"/>
                </a:solidFill>
                <a:latin typeface="+mn-lt"/>
              </a:rPr>
              <a:t>.</a:t>
            </a:r>
          </a:p>
        </p:txBody>
      </p:sp>
      <p:sp>
        <p:nvSpPr>
          <p:cNvPr id="7" name="Rectangle 2"/>
          <p:cNvSpPr txBox="1">
            <a:spLocks noChangeArrowheads="1"/>
          </p:cNvSpPr>
          <p:nvPr/>
        </p:nvSpPr>
        <p:spPr bwMode="auto">
          <a:xfrm>
            <a:off x="7980184" y="629614"/>
            <a:ext cx="1163816"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200" b="1" dirty="0" smtClean="0"/>
              <a:t>320208</a:t>
            </a:r>
            <a:endParaRPr lang="ru-RU" sz="2200" dirty="0" smtClean="0"/>
          </a:p>
        </p:txBody>
      </p:sp>
    </p:spTree>
    <p:extLst>
      <p:ext uri="{BB962C8B-B14F-4D97-AF65-F5344CB8AC3E}">
        <p14:creationId xmlns:p14="http://schemas.microsoft.com/office/powerpoint/2010/main" val="411003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iterate type="lt">
                                    <p:tmPct val="0"/>
                                  </p:iterate>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iterate type="lt">
                                    <p:tmPct val="0"/>
                                  </p:iterate>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ppt_x</p:attrName>
                                        </p:attrNameLst>
                                      </p:cBhvr>
                                      <p:tavLst>
                                        <p:tav tm="0">
                                          <p:val>
                                            <p:strVal val="#ppt_x-.2"/>
                                          </p:val>
                                        </p:tav>
                                        <p:tav tm="100000">
                                          <p:val>
                                            <p:strVal val="#ppt_x"/>
                                          </p:val>
                                        </p:tav>
                                      </p:tavLst>
                                    </p:anim>
                                    <p:anim calcmode="lin" valueType="num">
                                      <p:cBhvr>
                                        <p:cTn id="2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Box 5"/>
              <p:cNvSpPr txBox="1"/>
              <p:nvPr/>
            </p:nvSpPr>
            <p:spPr>
              <a:xfrm>
                <a:off x="-1" y="2309654"/>
                <a:ext cx="9144001" cy="1537985"/>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endParaRPr lang="en-US" sz="2000" i="1" u="sng" dirty="0" smtClean="0">
                  <a:latin typeface="+mn-lt"/>
                </a:endParaRPr>
              </a:p>
              <a:p>
                <a:r>
                  <a:rPr lang="ru-RU" sz="2000" dirty="0">
                    <a:latin typeface="+mn-lt"/>
                  </a:rPr>
                  <a:t>На циферблате между десятью часами и одним часом три часовых деления. Всего на циферблате 12 часовых делений. Поэтому искомая вероятность равна: </a:t>
                </a:r>
                <a14:m>
                  <m:oMath xmlns:m="http://schemas.openxmlformats.org/officeDocument/2006/math">
                    <m:f>
                      <m:fPr>
                        <m:ctrlPr>
                          <a:rPr lang="ru-RU" sz="2400" i="1" smtClean="0">
                            <a:latin typeface="Cambria Math"/>
                          </a:rPr>
                        </m:ctrlPr>
                      </m:fPr>
                      <m:num>
                        <m:r>
                          <a:rPr lang="en-US" sz="2400" b="0" i="1" smtClean="0">
                            <a:latin typeface="Cambria Math"/>
                          </a:rPr>
                          <m:t>3</m:t>
                        </m:r>
                      </m:num>
                      <m:den>
                        <m:r>
                          <a:rPr lang="en-US" sz="2400" b="0" i="1" smtClean="0">
                            <a:latin typeface="Cambria Math"/>
                          </a:rPr>
                          <m:t>12</m:t>
                        </m:r>
                      </m:den>
                    </m:f>
                    <m:r>
                      <a:rPr lang="en-US" sz="2400" b="0" i="1" smtClean="0">
                        <a:latin typeface="Cambria Math"/>
                      </a:rPr>
                      <m:t>=</m:t>
                    </m:r>
                    <m:f>
                      <m:fPr>
                        <m:ctrlPr>
                          <a:rPr lang="en-US" sz="2400" b="0" i="1" smtClean="0">
                            <a:latin typeface="Cambria Math"/>
                          </a:rPr>
                        </m:ctrlPr>
                      </m:fPr>
                      <m:num>
                        <m:r>
                          <a:rPr lang="en-US" sz="2400" b="0" i="1" smtClean="0">
                            <a:latin typeface="Cambria Math"/>
                          </a:rPr>
                          <m:t>1</m:t>
                        </m:r>
                      </m:num>
                      <m:den>
                        <m:r>
                          <a:rPr lang="en-US" sz="2400" b="0" i="1" smtClean="0">
                            <a:latin typeface="Cambria Math"/>
                          </a:rPr>
                          <m:t>4</m:t>
                        </m:r>
                      </m:den>
                    </m:f>
                    <m:r>
                      <a:rPr lang="en-US" sz="2400" b="0" i="1" smtClean="0">
                        <a:latin typeface="Cambria Math"/>
                      </a:rPr>
                      <m:t>=0,25.</m:t>
                    </m:r>
                  </m:oMath>
                </a14:m>
                <a:endParaRPr lang="ru-RU" sz="2400" dirty="0">
                  <a:latin typeface="+mn-lt"/>
                </a:endParaRPr>
              </a:p>
            </p:txBody>
          </p:sp>
        </mc:Choice>
        <mc:Fallback>
          <p:sp>
            <p:nvSpPr>
              <p:cNvPr id="6" name="TextBox 5"/>
              <p:cNvSpPr txBox="1">
                <a:spLocks noRot="1" noChangeAspect="1" noMove="1" noResize="1" noEditPoints="1" noAdjustHandles="1" noChangeArrowheads="1" noChangeShapeType="1" noTextEdit="1"/>
              </p:cNvSpPr>
              <p:nvPr/>
            </p:nvSpPr>
            <p:spPr>
              <a:xfrm>
                <a:off x="-1" y="2309654"/>
                <a:ext cx="9144001" cy="1537985"/>
              </a:xfrm>
              <a:prstGeom prst="rect">
                <a:avLst/>
              </a:prstGeom>
              <a:blipFill rotWithShape="1">
                <a:blip r:embed="rId2"/>
                <a:stretch>
                  <a:fillRect l="-599" t="-1176"/>
                </a:stretch>
              </a:blipFill>
              <a:ln w="19050">
                <a:solidFill>
                  <a:schemeClr val="accent3">
                    <a:lumMod val="65000"/>
                  </a:schemeClr>
                </a:solidFill>
              </a:ln>
            </p:spPr>
            <p:txBody>
              <a:bodyPr/>
              <a:lstStyle/>
              <a:p>
                <a:r>
                  <a:rPr lang="ru-RU">
                    <a:noFill/>
                  </a:rPr>
                  <a:t> </a:t>
                </a:r>
              </a:p>
            </p:txBody>
          </p:sp>
        </mc:Fallback>
      </mc:AlternateContent>
      <p:sp>
        <p:nvSpPr>
          <p:cNvPr id="4" name="Rectangle 2"/>
          <p:cNvSpPr txBox="1">
            <a:spLocks noChangeArrowheads="1"/>
          </p:cNvSpPr>
          <p:nvPr/>
        </p:nvSpPr>
        <p:spPr bwMode="gray">
          <a:xfrm>
            <a:off x="-3" y="42607"/>
            <a:ext cx="8335619" cy="1323439"/>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Механические часы с двенадцатичасовым циферблатом в какой-то момент сломались и перестали ходить. Найдите вероятность того, что часовая стрелка застыла, достигнув отметки 10, но не дойдя до отметки 1 час.</a:t>
            </a:r>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a:t>
            </a:r>
            <a:r>
              <a:rPr lang="en-US" sz="2800" i="1" dirty="0" smtClean="0">
                <a:solidFill>
                  <a:srgbClr val="FF0000"/>
                </a:solidFill>
                <a:latin typeface="+mn-lt"/>
              </a:rPr>
              <a:t>25</a:t>
            </a:r>
            <a:r>
              <a:rPr lang="ru-RU" sz="2800" i="1" dirty="0" smtClean="0">
                <a:solidFill>
                  <a:srgbClr val="FF0000"/>
                </a:solidFill>
                <a:latin typeface="+mn-lt"/>
              </a:rPr>
              <a:t>.</a:t>
            </a:r>
          </a:p>
        </p:txBody>
      </p:sp>
      <p:sp>
        <p:nvSpPr>
          <p:cNvPr id="7" name="Rectangle 2"/>
          <p:cNvSpPr txBox="1">
            <a:spLocks noChangeArrowheads="1"/>
          </p:cNvSpPr>
          <p:nvPr/>
        </p:nvSpPr>
        <p:spPr bwMode="auto">
          <a:xfrm>
            <a:off x="7968119" y="42607"/>
            <a:ext cx="1163816"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200" b="1" dirty="0" smtClean="0"/>
              <a:t>32020</a:t>
            </a:r>
            <a:r>
              <a:rPr lang="en-US" sz="2200" b="1" dirty="0" smtClean="0"/>
              <a:t>9</a:t>
            </a:r>
            <a:endParaRPr lang="ru-RU" sz="2200" dirty="0" smtClean="0"/>
          </a:p>
        </p:txBody>
      </p:sp>
    </p:spTree>
    <p:extLst>
      <p:ext uri="{BB962C8B-B14F-4D97-AF65-F5344CB8AC3E}">
        <p14:creationId xmlns:p14="http://schemas.microsoft.com/office/powerpoint/2010/main" val="301736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iterate type="lt">
                                    <p:tmPct val="0"/>
                                  </p:iterate>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Box 5"/>
              <p:cNvSpPr txBox="1"/>
              <p:nvPr/>
            </p:nvSpPr>
            <p:spPr>
              <a:xfrm>
                <a:off x="0" y="1520751"/>
                <a:ext cx="9144001" cy="2155847"/>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p>
              <a:p>
                <a:r>
                  <a:rPr lang="ru-RU" sz="2000" dirty="0">
                    <a:latin typeface="+mn-lt"/>
                  </a:rPr>
                  <a:t/>
                </a:r>
                <a:br>
                  <a:rPr lang="ru-RU" sz="2000" dirty="0">
                    <a:latin typeface="+mn-lt"/>
                  </a:rPr>
                </a:br>
                <a:r>
                  <a:rPr lang="ru-RU" sz="2000" dirty="0">
                    <a:latin typeface="+mn-lt"/>
                  </a:rPr>
                  <a:t>Пусть Аня оказалась в некоторой группе. Тогда для 20 оставшихся учащихся оказаться с ней в одной группе есть две возможности. Вероятность этого события равна </a:t>
                </a:r>
                <a14:m>
                  <m:oMath xmlns:m="http://schemas.openxmlformats.org/officeDocument/2006/math">
                    <m:f>
                      <m:fPr>
                        <m:ctrlPr>
                          <a:rPr lang="ru-RU" sz="2400" i="1">
                            <a:latin typeface="Cambria Math"/>
                          </a:rPr>
                        </m:ctrlPr>
                      </m:fPr>
                      <m:num>
                        <m:r>
                          <a:rPr lang="ru-RU" sz="2400" b="0" i="1" smtClean="0">
                            <a:latin typeface="Cambria Math"/>
                          </a:rPr>
                          <m:t>2</m:t>
                        </m:r>
                      </m:num>
                      <m:den>
                        <m:r>
                          <a:rPr lang="ru-RU" sz="2400" b="0" i="1" smtClean="0">
                            <a:latin typeface="Cambria Math"/>
                          </a:rPr>
                          <m:t>2</m:t>
                        </m:r>
                        <m:r>
                          <a:rPr lang="ru-RU" sz="2400" i="1">
                            <a:latin typeface="Cambria Math"/>
                          </a:rPr>
                          <m:t>0</m:t>
                        </m:r>
                      </m:den>
                    </m:f>
                    <m:r>
                      <a:rPr lang="ru-RU" sz="2400" i="1">
                        <a:latin typeface="Cambria Math"/>
                      </a:rPr>
                      <m:t> </m:t>
                    </m:r>
                  </m:oMath>
                </a14:m>
                <a:r>
                  <a:rPr lang="ru-RU" sz="2000" dirty="0">
                    <a:latin typeface="+mn-lt"/>
                  </a:rPr>
                  <a:t> = 0,1. </a:t>
                </a:r>
              </a:p>
              <a:p>
                <a:endParaRPr lang="ru-RU" sz="2000" dirty="0">
                  <a:latin typeface="+mn-lt"/>
                </a:endParaRPr>
              </a:p>
            </p:txBody>
          </p:sp>
        </mc:Choice>
        <mc:Fallback>
          <p:sp>
            <p:nvSpPr>
              <p:cNvPr id="6" name="TextBox 5"/>
              <p:cNvSpPr txBox="1">
                <a:spLocks noRot="1" noChangeAspect="1" noMove="1" noResize="1" noEditPoints="1" noAdjustHandles="1" noChangeArrowheads="1" noChangeShapeType="1" noTextEdit="1"/>
              </p:cNvSpPr>
              <p:nvPr/>
            </p:nvSpPr>
            <p:spPr>
              <a:xfrm>
                <a:off x="0" y="1520751"/>
                <a:ext cx="9144001" cy="2155847"/>
              </a:xfrm>
              <a:prstGeom prst="rect">
                <a:avLst/>
              </a:prstGeom>
              <a:blipFill rotWithShape="1">
                <a:blip r:embed="rId2"/>
                <a:stretch>
                  <a:fillRect l="-599" t="-840"/>
                </a:stretch>
              </a:blipFill>
              <a:ln w="19050">
                <a:solidFill>
                  <a:schemeClr val="accent3">
                    <a:lumMod val="65000"/>
                  </a:schemeClr>
                </a:solidFill>
              </a:ln>
            </p:spPr>
            <p:txBody>
              <a:bodyPr/>
              <a:lstStyle/>
              <a:p>
                <a:r>
                  <a:rPr lang="ru-RU">
                    <a:noFill/>
                  </a:rPr>
                  <a:t> </a:t>
                </a:r>
              </a:p>
            </p:txBody>
          </p:sp>
        </mc:Fallback>
      </mc:AlternateContent>
      <p:sp>
        <p:nvSpPr>
          <p:cNvPr id="4" name="Rectangle 2"/>
          <p:cNvSpPr txBox="1">
            <a:spLocks noChangeArrowheads="1"/>
          </p:cNvSpPr>
          <p:nvPr/>
        </p:nvSpPr>
        <p:spPr bwMode="gray">
          <a:xfrm>
            <a:off x="-4" y="42607"/>
            <a:ext cx="7905423" cy="1323439"/>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В классе учится 21 человек. Среди них две подруги: Аня и Нина. Класс случайным образом делят на 7 групп, по 3 человека в каждой. Найти вероятность </a:t>
            </a:r>
            <a:r>
              <a:rPr lang="ru-RU" sz="2000" i="1" dirty="0" smtClean="0"/>
              <a:t>того, </a:t>
            </a:r>
            <a:r>
              <a:rPr lang="ru-RU" sz="2000" i="1" dirty="0"/>
              <a:t>что Аня и Нина окажутся в одной группе.</a:t>
            </a:r>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0,1.</a:t>
            </a:r>
          </a:p>
        </p:txBody>
      </p:sp>
      <p:sp>
        <p:nvSpPr>
          <p:cNvPr id="10" name="Rectangle 2"/>
          <p:cNvSpPr txBox="1">
            <a:spLocks noChangeArrowheads="1"/>
          </p:cNvSpPr>
          <p:nvPr/>
        </p:nvSpPr>
        <p:spPr bwMode="auto">
          <a:xfrm>
            <a:off x="7850038" y="475725"/>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500997</a:t>
            </a:r>
          </a:p>
        </p:txBody>
      </p:sp>
    </p:spTree>
    <p:extLst>
      <p:ext uri="{BB962C8B-B14F-4D97-AF65-F5344CB8AC3E}">
        <p14:creationId xmlns:p14="http://schemas.microsoft.com/office/powerpoint/2010/main" val="245268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7850038" y="475725"/>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504533</a:t>
            </a:r>
          </a:p>
        </p:txBody>
      </p:sp>
      <p:sp>
        <p:nvSpPr>
          <p:cNvPr id="6" name="TextBox 5"/>
          <p:cNvSpPr txBox="1"/>
          <p:nvPr/>
        </p:nvSpPr>
        <p:spPr>
          <a:xfrm>
            <a:off x="132522" y="0"/>
            <a:ext cx="7717516" cy="1200329"/>
          </a:xfrm>
          <a:prstGeom prst="rect">
            <a:avLst/>
          </a:prstGeom>
          <a:noFill/>
        </p:spPr>
        <p:txBody>
          <a:bodyPr wrap="square" rtlCol="0">
            <a:spAutoFit/>
          </a:bodyPr>
          <a:lstStyle/>
          <a:p>
            <a:r>
              <a:rPr lang="ru-RU" sz="2400" dirty="0" smtClean="0">
                <a:latin typeface="+mn-lt"/>
              </a:rPr>
              <a:t>Из множества натуральных чисел от 25 до 39 </a:t>
            </a:r>
          </a:p>
          <a:p>
            <a:r>
              <a:rPr lang="ru-RU" sz="2400" dirty="0">
                <a:latin typeface="+mn-lt"/>
              </a:rPr>
              <a:t>н</a:t>
            </a:r>
            <a:r>
              <a:rPr lang="ru-RU" sz="2400" dirty="0" smtClean="0">
                <a:latin typeface="+mn-lt"/>
              </a:rPr>
              <a:t>а удачу выбирают одно число.                       Какова вероятность того, что оно делится на 5?</a:t>
            </a:r>
            <a:endParaRPr lang="ru-RU" sz="2400" dirty="0">
              <a:latin typeface="+mn-lt"/>
            </a:endParaRPr>
          </a:p>
        </p:txBody>
      </p:sp>
      <mc:AlternateContent xmlns:mc="http://schemas.openxmlformats.org/markup-compatibility/2006" xmlns:a14="http://schemas.microsoft.com/office/drawing/2010/main">
        <mc:Choice Requires="a14">
          <p:sp>
            <p:nvSpPr>
              <p:cNvPr id="7" name="TextBox 6"/>
              <p:cNvSpPr txBox="1"/>
              <p:nvPr/>
            </p:nvSpPr>
            <p:spPr>
              <a:xfrm>
                <a:off x="-1" y="2309654"/>
                <a:ext cx="9144001" cy="1627625"/>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p>
              <a:p>
                <a:r>
                  <a:rPr lang="ru-RU" sz="2000" dirty="0" smtClean="0">
                    <a:latin typeface="+mn-lt"/>
                  </a:rPr>
                  <a:t>Из 15 чисел от 15 до 39 (39-14) на 5 делятся три числа: 25, 30, 35. Поэтому искомая вероятность </a:t>
                </a:r>
                <a14:m>
                  <m:oMath xmlns:m="http://schemas.openxmlformats.org/officeDocument/2006/math">
                    <m:f>
                      <m:fPr>
                        <m:ctrlPr>
                          <a:rPr lang="ru-RU" sz="2800" i="1">
                            <a:latin typeface="Cambria Math"/>
                          </a:rPr>
                        </m:ctrlPr>
                      </m:fPr>
                      <m:num>
                        <m:r>
                          <a:rPr lang="en-US" sz="2800" i="1">
                            <a:latin typeface="Cambria Math"/>
                          </a:rPr>
                          <m:t>3</m:t>
                        </m:r>
                      </m:num>
                      <m:den>
                        <m:r>
                          <a:rPr lang="en-US" sz="2800" i="1">
                            <a:latin typeface="Cambria Math"/>
                          </a:rPr>
                          <m:t>1</m:t>
                        </m:r>
                        <m:r>
                          <a:rPr lang="ru-RU" sz="2800" b="0" i="1" smtClean="0">
                            <a:latin typeface="Cambria Math"/>
                          </a:rPr>
                          <m:t>5</m:t>
                        </m:r>
                      </m:den>
                    </m:f>
                    <m:r>
                      <a:rPr lang="en-US" sz="2800" i="1">
                        <a:latin typeface="Cambria Math"/>
                      </a:rPr>
                      <m:t>=</m:t>
                    </m:r>
                    <m:f>
                      <m:fPr>
                        <m:ctrlPr>
                          <a:rPr lang="en-US" sz="2800" i="1">
                            <a:latin typeface="Cambria Math"/>
                          </a:rPr>
                        </m:ctrlPr>
                      </m:fPr>
                      <m:num>
                        <m:r>
                          <a:rPr lang="en-US" sz="2800" i="1">
                            <a:latin typeface="Cambria Math"/>
                          </a:rPr>
                          <m:t>1</m:t>
                        </m:r>
                      </m:num>
                      <m:den>
                        <m:r>
                          <a:rPr lang="ru-RU" sz="2800" b="0" i="1" smtClean="0">
                            <a:latin typeface="Cambria Math"/>
                          </a:rPr>
                          <m:t>5</m:t>
                        </m:r>
                      </m:den>
                    </m:f>
                    <m:r>
                      <a:rPr lang="en-US" sz="2800" i="1">
                        <a:latin typeface="Cambria Math"/>
                      </a:rPr>
                      <m:t>=0,2</m:t>
                    </m:r>
                  </m:oMath>
                </a14:m>
                <a:endParaRPr lang="ru-RU" sz="2800" dirty="0"/>
              </a:p>
              <a:p>
                <a:endParaRPr lang="en-US" sz="2000" dirty="0" smtClean="0">
                  <a:latin typeface="+mn-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 y="2309654"/>
                <a:ext cx="9144001" cy="1627625"/>
              </a:xfrm>
              <a:prstGeom prst="rect">
                <a:avLst/>
              </a:prstGeom>
              <a:blipFill rotWithShape="1">
                <a:blip r:embed="rId2"/>
                <a:stretch>
                  <a:fillRect l="-599" t="-1111"/>
                </a:stretch>
              </a:blipFill>
              <a:ln w="19050">
                <a:solidFill>
                  <a:schemeClr val="accent3">
                    <a:lumMod val="65000"/>
                  </a:schemeClr>
                </a:solidFill>
              </a:ln>
            </p:spPr>
            <p:txBody>
              <a:bodyPr/>
              <a:lstStyle/>
              <a:p>
                <a:r>
                  <a:rPr lang="ru-RU">
                    <a:noFill/>
                  </a:rPr>
                  <a:t> </a:t>
                </a:r>
              </a:p>
            </p:txBody>
          </p:sp>
        </mc:Fallback>
      </mc:AlternateContent>
      <p:sp>
        <p:nvSpPr>
          <p:cNvPr id="8" name="Прямоугольник 7"/>
          <p:cNvSpPr/>
          <p:nvPr/>
        </p:nvSpPr>
        <p:spPr>
          <a:xfrm>
            <a:off x="5575856" y="5949207"/>
            <a:ext cx="3329605" cy="523220"/>
          </a:xfrm>
          <a:prstGeom prst="rect">
            <a:avLst/>
          </a:prstGeom>
        </p:spPr>
        <p:txBody>
          <a:bodyPr wrap="square">
            <a:spAutoFit/>
          </a:bodyPr>
          <a:lstStyle/>
          <a:p>
            <a:pPr algn="ctr"/>
            <a:r>
              <a:rPr lang="ru-RU" sz="2800" i="1" dirty="0" smtClean="0">
                <a:solidFill>
                  <a:srgbClr val="FF0000"/>
                </a:solidFill>
                <a:latin typeface="+mn-lt"/>
              </a:rPr>
              <a:t>Ответ: 0,2.</a:t>
            </a:r>
          </a:p>
        </p:txBody>
      </p:sp>
    </p:spTree>
    <p:extLst>
      <p:ext uri="{BB962C8B-B14F-4D97-AF65-F5344CB8AC3E}">
        <p14:creationId xmlns:p14="http://schemas.microsoft.com/office/powerpoint/2010/main" val="44839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iterate type="lt">
                                    <p:tmPct val="0"/>
                                  </p:iterate>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ppt_x</p:attrName>
                                        </p:attrNameLst>
                                      </p:cBhvr>
                                      <p:tavLst>
                                        <p:tav tm="0">
                                          <p:val>
                                            <p:strVal val="#ppt_x-.2"/>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81992" y="7938"/>
            <a:ext cx="8229600" cy="1143000"/>
          </a:xfrm>
        </p:spPr>
        <p:txBody>
          <a:bodyPr/>
          <a:lstStyle/>
          <a:p>
            <a:r>
              <a:rPr lang="ru-RU" sz="3200" dirty="0" smtClean="0">
                <a:solidFill>
                  <a:srgbClr val="525129"/>
                </a:solidFill>
                <a:effectLst>
                  <a:outerShdw blurRad="38100" dist="38100" dir="2700000" algn="tl">
                    <a:srgbClr val="000000">
                      <a:alpha val="43137"/>
                    </a:srgbClr>
                  </a:outerShdw>
                </a:effectLst>
              </a:rPr>
              <a:t>Используемые материалы</a:t>
            </a:r>
            <a:endParaRPr lang="ru-RU" sz="3200" dirty="0">
              <a:solidFill>
                <a:srgbClr val="525129"/>
              </a:solidFill>
              <a:effectLst>
                <a:outerShdw blurRad="38100" dist="38100" dir="2700000" algn="tl">
                  <a:srgbClr val="000000">
                    <a:alpha val="43137"/>
                  </a:srgbClr>
                </a:outerShdw>
              </a:effectLst>
            </a:endParaRPr>
          </a:p>
        </p:txBody>
      </p:sp>
      <p:sp>
        <p:nvSpPr>
          <p:cNvPr id="6147" name="Rectangle 3"/>
          <p:cNvSpPr>
            <a:spLocks noGrp="1" noChangeArrowheads="1"/>
          </p:cNvSpPr>
          <p:nvPr>
            <p:ph type="body" idx="1"/>
          </p:nvPr>
        </p:nvSpPr>
        <p:spPr>
          <a:xfrm>
            <a:off x="254602" y="1718810"/>
            <a:ext cx="8637972" cy="3293209"/>
          </a:xfrm>
          <a:solidFill>
            <a:srgbClr val="FFFFFF">
              <a:alpha val="72000"/>
            </a:srgbClr>
          </a:solidFill>
          <a:ln w="19050">
            <a:solidFill>
              <a:schemeClr val="accent3">
                <a:lumMod val="75000"/>
              </a:schemeClr>
            </a:solidFill>
          </a:ln>
        </p:spPr>
        <p:txBody>
          <a:bodyPr wrap="square" rtlCol="0">
            <a:spAutoFit/>
          </a:bodyPr>
          <a:lstStyle/>
          <a:p>
            <a:pPr>
              <a:spcBef>
                <a:spcPct val="0"/>
              </a:spcBef>
            </a:pPr>
            <a:r>
              <a:rPr lang="ru-RU" sz="1600" i="1" dirty="0" smtClean="0"/>
              <a:t>ЕГЭ 2015. Математика. Задача </a:t>
            </a:r>
            <a:r>
              <a:rPr lang="ru-RU" sz="1600" i="1" dirty="0"/>
              <a:t> </a:t>
            </a:r>
            <a:r>
              <a:rPr lang="ru-RU" sz="1600" i="1" dirty="0" smtClean="0"/>
              <a:t>5. Теория вероятностей. Рабочая тетрадь / Под ред. И. Р.Высоцкий, И.В. Ященко.− М.: МЦНМО, 2014. </a:t>
            </a:r>
            <a:r>
              <a:rPr lang="ru-RU" sz="1600" i="1" dirty="0" smtClean="0">
                <a:latin typeface="Monotype Corsiva"/>
              </a:rPr>
              <a:t>−</a:t>
            </a:r>
            <a:r>
              <a:rPr lang="ru-RU" sz="1600" i="1" dirty="0" smtClean="0"/>
              <a:t> 64 с. </a:t>
            </a:r>
          </a:p>
          <a:p>
            <a:pPr>
              <a:spcBef>
                <a:spcPct val="0"/>
              </a:spcBef>
            </a:pPr>
            <a:endParaRPr lang="ru-RU" sz="1600" i="1" dirty="0" smtClean="0"/>
          </a:p>
          <a:p>
            <a:pPr>
              <a:spcBef>
                <a:spcPct val="0"/>
              </a:spcBef>
            </a:pPr>
            <a:r>
              <a:rPr lang="ru-RU" sz="1600" i="1" dirty="0" smtClean="0"/>
              <a:t>ЕГЭ: Математика 4000 задач с ответами базовый и профильный уровень. </a:t>
            </a:r>
            <a:r>
              <a:rPr lang="ru-RU" sz="1600" i="1" dirty="0"/>
              <a:t>Все задания </a:t>
            </a:r>
            <a:r>
              <a:rPr lang="ru-RU" sz="1600" i="1" dirty="0" smtClean="0"/>
              <a:t>«Закрытый сегмент» / под ред. </a:t>
            </a:r>
            <a:r>
              <a:rPr lang="ru-RU" sz="1600" i="1" dirty="0" err="1" smtClean="0"/>
              <a:t>И.Р.Высоцкий</a:t>
            </a:r>
            <a:r>
              <a:rPr lang="ru-RU" sz="1600" i="1" dirty="0" smtClean="0"/>
              <a:t>, И.В. Ященко, </a:t>
            </a:r>
            <a:r>
              <a:rPr lang="ru-RU" sz="1600" i="1" dirty="0" err="1" smtClean="0"/>
              <a:t>А.В.Забелин</a:t>
            </a:r>
            <a:r>
              <a:rPr lang="ru-RU" sz="1600" i="1" dirty="0" smtClean="0"/>
              <a:t>.    </a:t>
            </a:r>
          </a:p>
          <a:p>
            <a:pPr marL="0" indent="0">
              <a:spcBef>
                <a:spcPct val="0"/>
              </a:spcBef>
              <a:buNone/>
            </a:pPr>
            <a:r>
              <a:rPr lang="ru-RU" sz="1600" i="1" dirty="0"/>
              <a:t> </a:t>
            </a:r>
            <a:r>
              <a:rPr lang="ru-RU" sz="1600" i="1" dirty="0" smtClean="0"/>
              <a:t>    – М.: Издательство «Экзамен», 2015. – 688с.</a:t>
            </a:r>
          </a:p>
          <a:p>
            <a:pPr>
              <a:spcBef>
                <a:spcPct val="0"/>
              </a:spcBef>
              <a:buNone/>
            </a:pPr>
            <a:endParaRPr lang="ru-RU" sz="1600" i="1" dirty="0" smtClean="0">
              <a:solidFill>
                <a:srgbClr val="525129"/>
              </a:solidFill>
            </a:endParaRPr>
          </a:p>
          <a:p>
            <a:pPr>
              <a:spcBef>
                <a:spcPct val="0"/>
              </a:spcBef>
            </a:pPr>
            <a:r>
              <a:rPr lang="en-US" sz="1600" dirty="0" smtClean="0">
                <a:hlinkClick r:id="rId2"/>
              </a:rPr>
              <a:t>http</a:t>
            </a:r>
            <a:r>
              <a:rPr lang="en-US" sz="1600" dirty="0">
                <a:hlinkClick r:id="rId2"/>
              </a:rPr>
              <a:t>://</a:t>
            </a:r>
            <a:r>
              <a:rPr lang="en-US" sz="1600" dirty="0" smtClean="0">
                <a:hlinkClick r:id="rId2"/>
              </a:rPr>
              <a:t>4ege.ru/materials_podgotovka/4421-ssylki-na-otkrytye-banki-zadaniy-fipi-ege-i-gia.html</a:t>
            </a:r>
            <a:r>
              <a:rPr lang="ru-RU" sz="1600" dirty="0"/>
              <a:t> </a:t>
            </a:r>
            <a:r>
              <a:rPr lang="ru-RU" sz="1600" dirty="0" smtClean="0"/>
              <a:t> </a:t>
            </a:r>
            <a:r>
              <a:rPr lang="ru-RU" sz="1600" i="1" dirty="0" smtClean="0"/>
              <a:t>материалы</a:t>
            </a:r>
            <a:r>
              <a:rPr lang="ru-RU" sz="1600" dirty="0" smtClean="0"/>
              <a:t> </a:t>
            </a:r>
            <a:r>
              <a:rPr lang="ru-RU" sz="1600" i="1" kern="1200" dirty="0" smtClean="0"/>
              <a:t>открытого банка заданий по математике 2015 года </a:t>
            </a:r>
          </a:p>
          <a:p>
            <a:pPr marL="0" indent="0">
              <a:spcBef>
                <a:spcPct val="0"/>
              </a:spcBef>
              <a:buNone/>
            </a:pPr>
            <a:endParaRPr lang="ru-RU" sz="1600" i="1" kern="1200" dirty="0" smtClean="0">
              <a:solidFill>
                <a:srgbClr val="525129"/>
              </a:solidFill>
            </a:endParaRPr>
          </a:p>
          <a:p>
            <a:pPr marL="0" indent="0">
              <a:spcBef>
                <a:spcPct val="0"/>
              </a:spcBef>
              <a:buNone/>
            </a:pPr>
            <a:endParaRPr lang="ru-RU" sz="1600" i="1" kern="1200" dirty="0" smtClean="0">
              <a:solidFill>
                <a:srgbClr val="525129"/>
              </a:solidFill>
            </a:endParaRPr>
          </a:p>
        </p:txBody>
      </p:sp>
      <p:pic>
        <p:nvPicPr>
          <p:cNvPr id="6" name="Рисунок 5" descr="3.jpg"/>
          <p:cNvPicPr>
            <a:picLocks noChangeAspect="1"/>
          </p:cNvPicPr>
          <p:nvPr/>
        </p:nvPicPr>
        <p:blipFill>
          <a:blip r:embed="rId3" cstate="print">
            <a:clrChange>
              <a:clrFrom>
                <a:srgbClr val="FFFFFF"/>
              </a:clrFrom>
              <a:clrTo>
                <a:srgbClr val="FFFFFF">
                  <a:alpha val="0"/>
                </a:srgbClr>
              </a:clrTo>
            </a:clrChange>
          </a:blip>
          <a:srcRect t="15690" b="53483"/>
          <a:stretch>
            <a:fillRect/>
          </a:stretch>
        </p:blipFill>
        <p:spPr>
          <a:xfrm>
            <a:off x="900848" y="5348377"/>
            <a:ext cx="7345480" cy="150962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solidFill>
                  <a:srgbClr val="FF0000"/>
                </a:solidFill>
                <a:latin typeface="+mn-lt"/>
              </a:rPr>
              <a:t>Классическое определение вероятности</a:t>
            </a:r>
            <a:br>
              <a:rPr lang="ru-RU" sz="3200" b="1" dirty="0" smtClean="0">
                <a:solidFill>
                  <a:srgbClr val="FF0000"/>
                </a:solidFill>
                <a:latin typeface="+mn-lt"/>
              </a:rPr>
            </a:br>
            <a:endParaRPr lang="ru-RU" sz="3200" dirty="0">
              <a:solidFill>
                <a:srgbClr val="FF0000"/>
              </a:solidFill>
              <a:latin typeface="+mn-lt"/>
            </a:endParaRPr>
          </a:p>
        </p:txBody>
      </p:sp>
      <p:sp>
        <p:nvSpPr>
          <p:cNvPr id="4" name="Text Box 2"/>
          <p:cNvSpPr txBox="1">
            <a:spLocks noGrp="1" noChangeArrowheads="1"/>
          </p:cNvSpPr>
          <p:nvPr>
            <p:ph idx="1"/>
          </p:nvPr>
        </p:nvSpPr>
        <p:spPr bwMode="auto">
          <a:xfrm>
            <a:off x="-229988" y="1222338"/>
            <a:ext cx="9288927" cy="1938992"/>
          </a:xfrm>
          <a:prstGeom prst="rect">
            <a:avLst/>
          </a:prstGeom>
          <a:noFill/>
          <a:ln w="9525">
            <a:noFill/>
            <a:miter lim="800000"/>
            <a:headEnd/>
            <a:tailEnd/>
          </a:ln>
          <a:effectLst/>
        </p:spPr>
        <p:txBody>
          <a:bodyPr wrap="square">
            <a:spAutoFit/>
          </a:bodyPr>
          <a:lstStyle/>
          <a:p>
            <a:pPr algn="just">
              <a:buNone/>
            </a:pPr>
            <a:r>
              <a:rPr lang="ru-RU" sz="2200" dirty="0" smtClean="0">
                <a:solidFill>
                  <a:srgbClr val="CC3300"/>
                </a:solidFill>
              </a:rPr>
              <a:t>    </a:t>
            </a:r>
            <a:r>
              <a:rPr lang="ru-RU" sz="2400" b="1" dirty="0"/>
              <a:t>Вероятностью события А при проведении некоторого испытания называют отношение числа тех исходов, в результате которых наступает событие А, к общему числу всех (равновозможных между собой) исходов этого испытания.</a:t>
            </a:r>
          </a:p>
        </p:txBody>
      </p:sp>
      <p:sp>
        <p:nvSpPr>
          <p:cNvPr id="5" name="TextBox 4"/>
          <p:cNvSpPr txBox="1"/>
          <p:nvPr/>
        </p:nvSpPr>
        <p:spPr>
          <a:xfrm>
            <a:off x="291830" y="2976664"/>
            <a:ext cx="8638161" cy="369332"/>
          </a:xfrm>
          <a:prstGeom prst="rect">
            <a:avLst/>
          </a:prstGeom>
          <a:noFill/>
        </p:spPr>
        <p:txBody>
          <a:bodyPr wrap="square" rtlCol="0">
            <a:spAutoFit/>
          </a:bodyPr>
          <a:lstStyle/>
          <a:p>
            <a:endParaRPr lang="ru-RU" dirty="0"/>
          </a:p>
        </p:txBody>
      </p:sp>
      <p:sp>
        <p:nvSpPr>
          <p:cNvPr id="8" name="TextBox 7"/>
          <p:cNvSpPr txBox="1"/>
          <p:nvPr/>
        </p:nvSpPr>
        <p:spPr>
          <a:xfrm>
            <a:off x="214009" y="3249038"/>
            <a:ext cx="8715982" cy="830997"/>
          </a:xfrm>
          <a:prstGeom prst="rect">
            <a:avLst/>
          </a:prstGeom>
          <a:noFill/>
        </p:spPr>
        <p:txBody>
          <a:bodyPr wrap="square" rtlCol="0">
            <a:spAutoFit/>
          </a:bodyPr>
          <a:lstStyle/>
          <a:p>
            <a:r>
              <a:rPr lang="ru-RU" sz="2400" dirty="0" smtClean="0">
                <a:latin typeface="+mn-lt"/>
              </a:rPr>
              <a:t>Вероятность некоторого числа А обозначается Р(А) и определяется формулой:</a:t>
            </a:r>
            <a:endParaRPr lang="ru-RU" sz="2400" dirty="0">
              <a:latin typeface="+mn-lt"/>
            </a:endParaRPr>
          </a:p>
        </p:txBody>
      </p:sp>
      <p:sp>
        <p:nvSpPr>
          <p:cNvPr id="9" name="TextBox 8"/>
          <p:cNvSpPr txBox="1"/>
          <p:nvPr/>
        </p:nvSpPr>
        <p:spPr>
          <a:xfrm>
            <a:off x="214009" y="5200506"/>
            <a:ext cx="8686800" cy="1569660"/>
          </a:xfrm>
          <a:prstGeom prst="rect">
            <a:avLst/>
          </a:prstGeom>
          <a:noFill/>
        </p:spPr>
        <p:txBody>
          <a:bodyPr wrap="square" rtlCol="0">
            <a:spAutoFit/>
          </a:bodyPr>
          <a:lstStyle/>
          <a:p>
            <a:r>
              <a:rPr lang="ru-RU" sz="2400" dirty="0">
                <a:latin typeface="+mn-lt"/>
              </a:rPr>
              <a:t>где </a:t>
            </a:r>
            <a:r>
              <a:rPr lang="en-US" sz="2400" b="1" dirty="0">
                <a:latin typeface="+mn-lt"/>
              </a:rPr>
              <a:t> N</a:t>
            </a:r>
            <a:r>
              <a:rPr lang="ru-RU" sz="2400" b="1" dirty="0">
                <a:latin typeface="+mn-lt"/>
              </a:rPr>
              <a:t>(</a:t>
            </a:r>
            <a:r>
              <a:rPr lang="en-US" sz="2400" b="1" dirty="0">
                <a:latin typeface="+mn-lt"/>
              </a:rPr>
              <a:t>A</a:t>
            </a:r>
            <a:r>
              <a:rPr lang="ru-RU" sz="2400" b="1" dirty="0">
                <a:latin typeface="+mn-lt"/>
              </a:rPr>
              <a:t>) </a:t>
            </a:r>
            <a:r>
              <a:rPr lang="ru-RU" sz="2400" dirty="0" smtClean="0">
                <a:latin typeface="+mn-lt"/>
              </a:rPr>
              <a:t>– </a:t>
            </a:r>
            <a:r>
              <a:rPr lang="ru-RU" sz="2400" dirty="0">
                <a:latin typeface="+mn-lt"/>
              </a:rPr>
              <a:t>число элементарных исходов, благоприятствующих </a:t>
            </a:r>
            <a:r>
              <a:rPr lang="ru-RU" sz="2400" dirty="0" smtClean="0">
                <a:latin typeface="+mn-lt"/>
              </a:rPr>
              <a:t> событию </a:t>
            </a:r>
            <a:r>
              <a:rPr lang="ru-RU" sz="2400" b="1" i="1" dirty="0" smtClean="0">
                <a:latin typeface="+mn-lt"/>
              </a:rPr>
              <a:t>A</a:t>
            </a:r>
            <a:r>
              <a:rPr lang="ru-RU" sz="2400" dirty="0">
                <a:latin typeface="+mn-lt"/>
              </a:rPr>
              <a:t>; </a:t>
            </a:r>
            <a:r>
              <a:rPr lang="en-US" sz="2400" b="1" dirty="0">
                <a:latin typeface="+mn-lt"/>
              </a:rPr>
              <a:t> </a:t>
            </a:r>
            <a:endParaRPr lang="ru-RU" sz="2400" b="1" dirty="0" smtClean="0">
              <a:latin typeface="+mn-lt"/>
            </a:endParaRPr>
          </a:p>
          <a:p>
            <a:r>
              <a:rPr lang="en-US" sz="2400" b="1" dirty="0" smtClean="0">
                <a:latin typeface="+mn-lt"/>
              </a:rPr>
              <a:t>N</a:t>
            </a:r>
            <a:r>
              <a:rPr lang="ru-RU" sz="2400" b="1" dirty="0" smtClean="0">
                <a:latin typeface="+mn-lt"/>
              </a:rPr>
              <a:t> </a:t>
            </a:r>
            <a:r>
              <a:rPr lang="ru-RU" sz="2400" dirty="0" smtClean="0">
                <a:latin typeface="+mn-lt"/>
              </a:rPr>
              <a:t>– </a:t>
            </a:r>
            <a:r>
              <a:rPr lang="ru-RU" sz="2400" dirty="0">
                <a:latin typeface="+mn-lt"/>
              </a:rPr>
              <a:t>число всех возможных элементарных исходов испытания.</a:t>
            </a:r>
          </a:p>
        </p:txBody>
      </p:sp>
      <p:graphicFrame>
        <p:nvGraphicFramePr>
          <p:cNvPr id="3" name="Объект 2"/>
          <p:cNvGraphicFramePr>
            <a:graphicFrameLocks noChangeAspect="1"/>
          </p:cNvGraphicFramePr>
          <p:nvPr>
            <p:extLst>
              <p:ext uri="{D42A27DB-BD31-4B8C-83A1-F6EECF244321}">
                <p14:modId xmlns:p14="http://schemas.microsoft.com/office/powerpoint/2010/main" val="2113422037"/>
              </p:ext>
            </p:extLst>
          </p:nvPr>
        </p:nvGraphicFramePr>
        <p:xfrm>
          <a:off x="2908995" y="4080035"/>
          <a:ext cx="2723180" cy="1223750"/>
        </p:xfrm>
        <a:graphic>
          <a:graphicData uri="http://schemas.openxmlformats.org/presentationml/2006/ole">
            <mc:AlternateContent xmlns:mc="http://schemas.openxmlformats.org/markup-compatibility/2006">
              <mc:Choice xmlns:v="urn:schemas-microsoft-com:vml" Requires="v">
                <p:oleObj spid="_x0000_s2070" name="Формула" r:id="rId3" imgW="876240" imgH="393480" progId="Equation.3">
                  <p:embed/>
                </p:oleObj>
              </mc:Choice>
              <mc:Fallback>
                <p:oleObj name="Формула" r:id="rId3" imgW="876240" imgH="393480" progId="Equation.3">
                  <p:embed/>
                  <p:pic>
                    <p:nvPicPr>
                      <p:cNvPr id="0" name="Object 2"/>
                      <p:cNvPicPr>
                        <a:picLocks noChangeAspect="1" noChangeArrowheads="1"/>
                      </p:cNvPicPr>
                      <p:nvPr/>
                    </p:nvPicPr>
                    <p:blipFill>
                      <a:blip r:embed="rId4"/>
                      <a:srcRect/>
                      <a:stretch>
                        <a:fillRect/>
                      </a:stretch>
                    </p:blipFill>
                    <p:spPr bwMode="auto">
                      <a:xfrm>
                        <a:off x="2908995" y="4080035"/>
                        <a:ext cx="2723180" cy="12237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4571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solidFill>
                  <a:srgbClr val="FF0000"/>
                </a:solidFill>
                <a:latin typeface="+mn-lt"/>
              </a:rPr>
              <a:t>Свойства вероятностей</a:t>
            </a:r>
            <a:endParaRPr lang="ru-RU" sz="3200" b="1" dirty="0">
              <a:solidFill>
                <a:srgbClr val="FF0000"/>
              </a:solidFill>
              <a:latin typeface="+mn-lt"/>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126460" y="2435742"/>
                <a:ext cx="9017540" cy="4525963"/>
              </a:xfrm>
            </p:spPr>
            <p:txBody>
              <a:bodyPr/>
              <a:lstStyle/>
              <a:p>
                <a:r>
                  <a:rPr lang="ru-RU" sz="2400" b="1" dirty="0"/>
                  <a:t>Свойство 1</a:t>
                </a:r>
                <a:r>
                  <a:rPr lang="ru-RU" sz="2400" dirty="0"/>
                  <a:t>. Вероятность </a:t>
                </a:r>
                <a:r>
                  <a:rPr lang="ru-RU" sz="2400" b="1" i="1" dirty="0"/>
                  <a:t>достоверного</a:t>
                </a:r>
                <a:r>
                  <a:rPr lang="ru-RU" sz="2400" dirty="0"/>
                  <a:t> события </a:t>
                </a:r>
                <a:r>
                  <a:rPr lang="ru-RU" sz="2400" b="1" i="1" dirty="0"/>
                  <a:t>А</a:t>
                </a:r>
                <a:r>
                  <a:rPr lang="ru-RU" sz="2400" dirty="0"/>
                  <a:t> равна единице: </a:t>
                </a:r>
                <a:r>
                  <a:rPr lang="ru-RU" sz="2400" b="1" i="1" dirty="0">
                    <a:solidFill>
                      <a:srgbClr val="FF0000"/>
                    </a:solidFill>
                  </a:rPr>
                  <a:t>Р(А) = 1</a:t>
                </a:r>
                <a:r>
                  <a:rPr lang="ru-RU" sz="2400" dirty="0">
                    <a:solidFill>
                      <a:srgbClr val="FF0000"/>
                    </a:solidFill>
                  </a:rPr>
                  <a:t>.</a:t>
                </a:r>
              </a:p>
              <a:p>
                <a:r>
                  <a:rPr lang="ru-RU" sz="2400" b="1" dirty="0"/>
                  <a:t>Свойство 2</a:t>
                </a:r>
                <a:r>
                  <a:rPr lang="ru-RU" sz="2400" dirty="0"/>
                  <a:t>. Вероятность </a:t>
                </a:r>
                <a:r>
                  <a:rPr lang="ru-RU" sz="2400" b="1" i="1" dirty="0"/>
                  <a:t>невозможного</a:t>
                </a:r>
                <a:r>
                  <a:rPr lang="ru-RU" sz="2400" dirty="0"/>
                  <a:t> события </a:t>
                </a:r>
                <a:r>
                  <a:rPr lang="ru-RU" sz="2400" b="1" i="1" dirty="0"/>
                  <a:t>А</a:t>
                </a:r>
                <a:r>
                  <a:rPr lang="ru-RU" sz="2400" dirty="0"/>
                  <a:t> равна нулю: </a:t>
                </a:r>
                <a:r>
                  <a:rPr lang="ru-RU" sz="2400" b="1" i="1" dirty="0">
                    <a:solidFill>
                      <a:srgbClr val="FF0000"/>
                    </a:solidFill>
                  </a:rPr>
                  <a:t>Р(А) = 0</a:t>
                </a:r>
                <a:r>
                  <a:rPr lang="ru-RU" sz="2400" dirty="0">
                    <a:solidFill>
                      <a:srgbClr val="FF0000"/>
                    </a:solidFill>
                  </a:rPr>
                  <a:t>.</a:t>
                </a:r>
              </a:p>
              <a:p>
                <a:r>
                  <a:rPr lang="ru-RU" sz="2400" b="1" dirty="0"/>
                  <a:t>Свойство 3</a:t>
                </a:r>
                <a:r>
                  <a:rPr lang="ru-RU" sz="2400" dirty="0"/>
                  <a:t>. Вероятность случайного события есть положительное число, заключенное между </a:t>
                </a:r>
                <a:r>
                  <a:rPr lang="ru-RU" sz="2400" b="1" i="1" dirty="0"/>
                  <a:t>нулем</a:t>
                </a:r>
                <a:r>
                  <a:rPr lang="ru-RU" sz="2400" dirty="0"/>
                  <a:t> и </a:t>
                </a:r>
                <a:r>
                  <a:rPr lang="ru-RU" sz="2400" b="1" i="1" dirty="0" smtClean="0"/>
                  <a:t>единицей</a:t>
                </a:r>
                <a:r>
                  <a:rPr lang="ru-RU" sz="2400" dirty="0" smtClean="0"/>
                  <a:t>:   </a:t>
                </a:r>
                <a14:m>
                  <m:oMath xmlns:m="http://schemas.openxmlformats.org/officeDocument/2006/math">
                    <m:r>
                      <a:rPr lang="ru-RU" sz="2400" b="1" i="1" smtClean="0">
                        <a:solidFill>
                          <a:srgbClr val="FF0000"/>
                        </a:solidFill>
                        <a:latin typeface="Cambria Math"/>
                      </a:rPr>
                      <m:t>𝟎</m:t>
                    </m:r>
                    <m:r>
                      <a:rPr lang="ru-RU" sz="2400" b="1" i="1" smtClean="0">
                        <a:solidFill>
                          <a:srgbClr val="FF0000"/>
                        </a:solidFill>
                        <a:latin typeface="Cambria Math"/>
                      </a:rPr>
                      <m:t>≤Р(А)≤</m:t>
                    </m:r>
                    <m:r>
                      <a:rPr lang="ru-RU" sz="2400" b="1" i="1" smtClean="0">
                        <a:solidFill>
                          <a:srgbClr val="FF0000"/>
                        </a:solidFill>
                        <a:latin typeface="Cambria Math"/>
                      </a:rPr>
                      <m:t>𝟏</m:t>
                    </m:r>
                  </m:oMath>
                </a14:m>
                <a:endParaRPr lang="ru-RU" sz="2400" b="1" i="1" dirty="0">
                  <a:solidFill>
                    <a:srgbClr val="FF0000"/>
                  </a:solidFill>
                </a:endParaRPr>
              </a:p>
              <a:p>
                <a:pPr marL="0" indent="0">
                  <a:buNone/>
                </a:pPr>
                <a:endParaRPr lang="ru-RU" sz="2400" dirty="0"/>
              </a:p>
              <a:p>
                <a:pPr marL="0" indent="0">
                  <a:buNone/>
                </a:pPr>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126460" y="2435742"/>
                <a:ext cx="9017540" cy="4525963"/>
              </a:xfrm>
              <a:blipFill rotWithShape="1">
                <a:blip r:embed="rId2"/>
                <a:stretch>
                  <a:fillRect l="-947" t="-1078"/>
                </a:stretch>
              </a:blipFill>
            </p:spPr>
            <p:txBody>
              <a:bodyPr/>
              <a:lstStyle/>
              <a:p>
                <a:r>
                  <a:rPr lang="ru-RU">
                    <a:noFill/>
                  </a:rPr>
                  <a:t> </a:t>
                </a:r>
              </a:p>
            </p:txBody>
          </p:sp>
        </mc:Fallback>
      </mc:AlternateContent>
      <p:sp>
        <p:nvSpPr>
          <p:cNvPr id="4" name="TextBox 3"/>
          <p:cNvSpPr txBox="1"/>
          <p:nvPr/>
        </p:nvSpPr>
        <p:spPr>
          <a:xfrm>
            <a:off x="233464" y="1235413"/>
            <a:ext cx="8570068" cy="1200329"/>
          </a:xfrm>
          <a:prstGeom prst="rect">
            <a:avLst/>
          </a:prstGeom>
          <a:noFill/>
        </p:spPr>
        <p:txBody>
          <a:bodyPr wrap="square" rtlCol="0">
            <a:spAutoFit/>
          </a:bodyPr>
          <a:lstStyle/>
          <a:p>
            <a:r>
              <a:rPr lang="ru-RU" sz="2400" b="1" u="sng" dirty="0">
                <a:latin typeface="+mn-lt"/>
              </a:rPr>
              <a:t>В математике вероятность каждого события оценивают неотрицательным числом </a:t>
            </a:r>
            <a:r>
              <a:rPr lang="ru-RU" sz="2400" b="1" u="sng" dirty="0" smtClean="0">
                <a:latin typeface="+mn-lt"/>
              </a:rPr>
              <a:t>                  (</a:t>
            </a:r>
            <a:r>
              <a:rPr lang="ru-RU" sz="2400" b="1" i="1" u="sng" dirty="0">
                <a:solidFill>
                  <a:srgbClr val="FF0000"/>
                </a:solidFill>
                <a:latin typeface="+mn-lt"/>
              </a:rPr>
              <a:t>но не процентами!</a:t>
            </a:r>
            <a:r>
              <a:rPr lang="ru-RU" sz="2400" b="1" i="1" u="sng" dirty="0">
                <a:latin typeface="+mn-lt"/>
              </a:rPr>
              <a:t>)</a:t>
            </a:r>
          </a:p>
        </p:txBody>
      </p:sp>
    </p:spTree>
    <p:extLst>
      <p:ext uri="{BB962C8B-B14F-4D97-AF65-F5344CB8AC3E}">
        <p14:creationId xmlns:p14="http://schemas.microsoft.com/office/powerpoint/2010/main" val="31313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idx="1"/>
          </p:nvPr>
        </p:nvSpPr>
        <p:spPr bwMode="auto">
          <a:xfrm>
            <a:off x="0" y="1155817"/>
            <a:ext cx="9144000" cy="3711785"/>
          </a:xfrm>
          <a:prstGeom prst="rect">
            <a:avLst/>
          </a:prstGeom>
          <a:noFill/>
          <a:ln w="9525">
            <a:noFill/>
            <a:miter lim="800000"/>
            <a:headEnd/>
            <a:tailEnd/>
          </a:ln>
          <a:effectLst/>
        </p:spPr>
        <p:txBody>
          <a:bodyPr wrap="square">
            <a:spAutoFit/>
          </a:bodyPr>
          <a:lstStyle/>
          <a:p>
            <a:pPr>
              <a:buNone/>
            </a:pPr>
            <a:r>
              <a:rPr lang="ru-RU" sz="2200" b="1" dirty="0" smtClean="0"/>
              <a:t>Для нахождения вероятности случайного события при проведении некоторого испытания следует найти:</a:t>
            </a:r>
          </a:p>
          <a:p>
            <a:pPr marL="800100" lvl="1" indent="-342900">
              <a:buNone/>
            </a:pPr>
            <a:r>
              <a:rPr lang="ru-RU" sz="2200" b="1" dirty="0" smtClean="0"/>
              <a:t>1) число  всех возможных исходов данного испытания;</a:t>
            </a:r>
          </a:p>
          <a:p>
            <a:pPr marL="800100" lvl="1" indent="-342900">
              <a:buNone/>
            </a:pPr>
            <a:r>
              <a:rPr lang="ru-RU" sz="2200" b="1" dirty="0" smtClean="0"/>
              <a:t>2) количество </a:t>
            </a:r>
            <a:r>
              <a:rPr lang="en-US" sz="2200" b="1" dirty="0" smtClean="0"/>
              <a:t>N</a:t>
            </a:r>
            <a:r>
              <a:rPr lang="ru-RU" sz="2200" b="1" dirty="0" smtClean="0"/>
              <a:t>(</a:t>
            </a:r>
            <a:r>
              <a:rPr lang="en-US" sz="2200" b="1" dirty="0" smtClean="0"/>
              <a:t>A</a:t>
            </a:r>
            <a:r>
              <a:rPr lang="ru-RU" sz="2200" b="1" dirty="0" smtClean="0"/>
              <a:t>) тех исходов, в которых наступает             событие А;</a:t>
            </a:r>
          </a:p>
          <a:p>
            <a:pPr marL="800100" lvl="1" indent="-342900">
              <a:buNone/>
            </a:pPr>
            <a:r>
              <a:rPr lang="ru-RU" sz="2200" b="1" dirty="0" smtClean="0"/>
              <a:t>3) частное </a:t>
            </a:r>
            <a:r>
              <a:rPr lang="en-US" sz="2200" b="1" dirty="0" smtClean="0"/>
              <a:t>N</a:t>
            </a:r>
            <a:r>
              <a:rPr lang="ru-RU" sz="2200" b="1" dirty="0" smtClean="0"/>
              <a:t>(</a:t>
            </a:r>
            <a:r>
              <a:rPr lang="en-US" sz="2200" b="1" dirty="0" smtClean="0"/>
              <a:t>A</a:t>
            </a:r>
            <a:r>
              <a:rPr lang="ru-RU" sz="2200" b="1" dirty="0" smtClean="0"/>
              <a:t>)/</a:t>
            </a:r>
            <a:r>
              <a:rPr lang="en-US" sz="2200" b="1" dirty="0" smtClean="0"/>
              <a:t>N</a:t>
            </a:r>
            <a:r>
              <a:rPr lang="ru-RU" sz="2200" b="1" dirty="0" smtClean="0"/>
              <a:t> будет равно вероятности события А.</a:t>
            </a:r>
            <a:r>
              <a:rPr lang="ru-RU" sz="2200" b="1" dirty="0"/>
              <a:t> </a:t>
            </a:r>
            <a:r>
              <a:rPr lang="ru-RU" sz="2000" b="1" dirty="0" smtClean="0"/>
              <a:t>Вероятность события А обозначают Р(А).</a:t>
            </a:r>
          </a:p>
          <a:p>
            <a:pPr marL="800100" lvl="1" indent="-342900">
              <a:buNone/>
            </a:pPr>
            <a:endParaRPr lang="ru-RU" sz="2000" b="1" dirty="0" smtClean="0"/>
          </a:p>
          <a:p>
            <a:pPr marL="800100" lvl="1" indent="-342900">
              <a:buNone/>
            </a:pPr>
            <a:r>
              <a:rPr lang="ru-RU" sz="2000" b="1" dirty="0"/>
              <a:t> </a:t>
            </a:r>
            <a:r>
              <a:rPr lang="ru-RU" sz="2000" b="1" dirty="0" smtClean="0"/>
              <a:t>    Значит</a:t>
            </a:r>
            <a:endParaRPr lang="ru-RU" sz="2200" b="1" dirty="0"/>
          </a:p>
        </p:txBody>
      </p:sp>
      <p:graphicFrame>
        <p:nvGraphicFramePr>
          <p:cNvPr id="3" name="Объект 2"/>
          <p:cNvGraphicFramePr>
            <a:graphicFrameLocks noChangeAspect="1"/>
          </p:cNvGraphicFramePr>
          <p:nvPr>
            <p:extLst>
              <p:ext uri="{D42A27DB-BD31-4B8C-83A1-F6EECF244321}">
                <p14:modId xmlns:p14="http://schemas.microsoft.com/office/powerpoint/2010/main" val="3224381934"/>
              </p:ext>
            </p:extLst>
          </p:nvPr>
        </p:nvGraphicFramePr>
        <p:xfrm>
          <a:off x="2678349" y="4587537"/>
          <a:ext cx="2020111" cy="907803"/>
        </p:xfrm>
        <a:graphic>
          <a:graphicData uri="http://schemas.openxmlformats.org/presentationml/2006/ole">
            <mc:AlternateContent xmlns:mc="http://schemas.openxmlformats.org/markup-compatibility/2006">
              <mc:Choice xmlns:v="urn:schemas-microsoft-com:vml" Requires="v">
                <p:oleObj spid="_x0000_s1048" name="Формула" r:id="rId3" imgW="876240" imgH="393480" progId="Equation.3">
                  <p:embed/>
                </p:oleObj>
              </mc:Choice>
              <mc:Fallback>
                <p:oleObj name="Формула" r:id="rId3" imgW="876240" imgH="393480" progId="Equation.3">
                  <p:embed/>
                  <p:pic>
                    <p:nvPicPr>
                      <p:cNvPr id="0" name="Object 2"/>
                      <p:cNvPicPr>
                        <a:picLocks noChangeAspect="1" noChangeArrowheads="1"/>
                      </p:cNvPicPr>
                      <p:nvPr/>
                    </p:nvPicPr>
                    <p:blipFill>
                      <a:blip r:embed="rId4"/>
                      <a:srcRect/>
                      <a:stretch>
                        <a:fillRect/>
                      </a:stretch>
                    </p:blipFill>
                    <p:spPr bwMode="auto">
                      <a:xfrm>
                        <a:off x="2678349" y="4587537"/>
                        <a:ext cx="2020111" cy="907803"/>
                      </a:xfrm>
                      <a:prstGeom prst="rect">
                        <a:avLst/>
                      </a:prstGeom>
                      <a:noFill/>
                      <a:ln>
                        <a:noFill/>
                      </a:ln>
                    </p:spPr>
                  </p:pic>
                </p:oleObj>
              </mc:Fallback>
            </mc:AlternateContent>
          </a:graphicData>
        </a:graphic>
      </p:graphicFrame>
      <p:sp>
        <p:nvSpPr>
          <p:cNvPr id="7" name="TextBox 6"/>
          <p:cNvSpPr txBox="1"/>
          <p:nvPr/>
        </p:nvSpPr>
        <p:spPr>
          <a:xfrm>
            <a:off x="159489" y="202019"/>
            <a:ext cx="8420985" cy="954107"/>
          </a:xfrm>
          <a:prstGeom prst="rect">
            <a:avLst/>
          </a:prstGeom>
          <a:noFill/>
        </p:spPr>
        <p:txBody>
          <a:bodyPr wrap="square" rtlCol="0">
            <a:spAutoFit/>
          </a:bodyPr>
          <a:lstStyle/>
          <a:p>
            <a:pPr algn="ctr">
              <a:buNone/>
            </a:pPr>
            <a:r>
              <a:rPr lang="ru-RU" sz="2800" b="1" dirty="0">
                <a:solidFill>
                  <a:srgbClr val="FF0000"/>
                </a:solidFill>
                <a:latin typeface="+mj-lt"/>
              </a:rPr>
              <a:t>Алгоритм нахождения вероятности случайного события:</a:t>
            </a:r>
          </a:p>
        </p:txBody>
      </p:sp>
    </p:spTree>
    <p:extLst>
      <p:ext uri="{BB962C8B-B14F-4D97-AF65-F5344CB8AC3E}">
        <p14:creationId xmlns:p14="http://schemas.microsoft.com/office/powerpoint/2010/main" val="340861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1000"/>
                                        <p:tgtEl>
                                          <p:spTgt spid="4">
                                            <p:txEl>
                                              <p:pRg st="5" end="5"/>
                                            </p:txEl>
                                          </p:spTgt>
                                        </p:tgtEl>
                                      </p:cBhvr>
                                    </p:animEffect>
                                    <p:anim calcmode="lin" valueType="num">
                                      <p:cBhvr>
                                        <p:cTn id="3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gray">
          <a:xfrm>
            <a:off x="0" y="114613"/>
            <a:ext cx="7995684" cy="1004349"/>
          </a:xfrm>
          <a:prstGeom prst="rect">
            <a:avLst/>
          </a:prstGeom>
          <a:solidFill>
            <a:srgbClr val="FFFFFF"/>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bodyPr>
          <a:lstStyle/>
          <a:p>
            <a:pPr>
              <a:defRPr/>
            </a:pPr>
            <a:r>
              <a:rPr lang="ru-RU" sz="2000" i="1" kern="0" dirty="0" smtClean="0">
                <a:solidFill>
                  <a:schemeClr val="accent1">
                    <a:lumMod val="25000"/>
                  </a:schemeClr>
                </a:solidFill>
                <a:latin typeface="+mj-lt"/>
                <a:ea typeface="+mj-ea"/>
                <a:cs typeface="+mj-cs"/>
              </a:rPr>
              <a:t>В случайном эксперименте бросают две игральные кости. Найдите вероятность того,  что в сумме выпадет   8 очков.                                                                                                     Результат округлите до сотых.</a:t>
            </a:r>
          </a:p>
        </p:txBody>
      </p:sp>
      <p:sp>
        <p:nvSpPr>
          <p:cNvPr id="9" name="Прямоугольник 8"/>
          <p:cNvSpPr/>
          <p:nvPr/>
        </p:nvSpPr>
        <p:spPr>
          <a:xfrm>
            <a:off x="3737113" y="5916491"/>
            <a:ext cx="2569934" cy="523220"/>
          </a:xfrm>
          <a:prstGeom prst="rect">
            <a:avLst/>
          </a:prstGeom>
        </p:spPr>
        <p:txBody>
          <a:bodyPr wrap="none">
            <a:spAutoFit/>
          </a:bodyPr>
          <a:lstStyle/>
          <a:p>
            <a:pPr algn="ctr"/>
            <a:r>
              <a:rPr lang="ru-RU" sz="2800" i="1" dirty="0" smtClean="0">
                <a:solidFill>
                  <a:srgbClr val="C00000"/>
                </a:solidFill>
                <a:latin typeface="+mn-lt"/>
              </a:rPr>
              <a:t>Ответ: 0,14.</a:t>
            </a:r>
          </a:p>
        </p:txBody>
      </p:sp>
      <p:sp>
        <p:nvSpPr>
          <p:cNvPr id="10" name="Rectangle 2"/>
          <p:cNvSpPr txBox="1">
            <a:spLocks noChangeArrowheads="1"/>
          </p:cNvSpPr>
          <p:nvPr/>
        </p:nvSpPr>
        <p:spPr bwMode="auto">
          <a:xfrm>
            <a:off x="7694762" y="388188"/>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282853</a:t>
            </a:r>
            <a:endParaRPr lang="ru-RU" sz="2400" dirty="0" smtClean="0"/>
          </a:p>
        </p:txBody>
      </p:sp>
      <p:pic>
        <p:nvPicPr>
          <p:cNvPr id="19460" name="Picture 4" descr="http://snouffy.free.fr/blog-fr/public/generateurs_aleatoires/des.png"/>
          <p:cNvPicPr>
            <a:picLocks noChangeAspect="1" noChangeArrowheads="1"/>
          </p:cNvPicPr>
          <p:nvPr/>
        </p:nvPicPr>
        <p:blipFill>
          <a:blip r:embed="rId3" cstate="print"/>
          <a:srcRect/>
          <a:stretch>
            <a:fillRect/>
          </a:stretch>
        </p:blipFill>
        <p:spPr bwMode="auto">
          <a:xfrm flipH="1">
            <a:off x="6630838" y="5247340"/>
            <a:ext cx="2513162" cy="1610660"/>
          </a:xfrm>
          <a:prstGeom prst="rect">
            <a:avLst/>
          </a:prstGeom>
          <a:noFill/>
        </p:spPr>
      </p:pic>
      <p:graphicFrame>
        <p:nvGraphicFramePr>
          <p:cNvPr id="8" name="Таблица 7"/>
          <p:cNvGraphicFramePr>
            <a:graphicFrameLocks noGrp="1"/>
          </p:cNvGraphicFramePr>
          <p:nvPr>
            <p:extLst>
              <p:ext uri="{D42A27DB-BD31-4B8C-83A1-F6EECF244321}">
                <p14:modId xmlns:p14="http://schemas.microsoft.com/office/powerpoint/2010/main" val="3006824845"/>
              </p:ext>
            </p:extLst>
          </p:nvPr>
        </p:nvGraphicFramePr>
        <p:xfrm>
          <a:off x="131786" y="2072593"/>
          <a:ext cx="4751390" cy="3475039"/>
        </p:xfrm>
        <a:graphic>
          <a:graphicData uri="http://schemas.openxmlformats.org/drawingml/2006/table">
            <a:tbl>
              <a:tblPr firstRow="1" bandRow="1">
                <a:tableStyleId>{5C22544A-7EE6-4342-B048-85BDC9FD1C3A}</a:tableStyleId>
              </a:tblPr>
              <a:tblGrid>
                <a:gridCol w="1295396"/>
                <a:gridCol w="575999"/>
                <a:gridCol w="575999"/>
                <a:gridCol w="575999"/>
                <a:gridCol w="575999"/>
                <a:gridCol w="575999"/>
                <a:gridCol w="575999"/>
              </a:tblGrid>
              <a:tr h="731587">
                <a:tc>
                  <a:txBody>
                    <a:bodyPr/>
                    <a:lstStyle/>
                    <a:p>
                      <a:pPr algn="ctr"/>
                      <a:r>
                        <a:rPr lang="ru-RU" sz="1400" b="1" dirty="0" smtClean="0">
                          <a:solidFill>
                            <a:sysClr val="windowText" lastClr="000000"/>
                          </a:solidFill>
                          <a:latin typeface="Times New Roman" pitchFamily="18" charset="0"/>
                          <a:cs typeface="Times New Roman" pitchFamily="18" charset="0"/>
                        </a:rPr>
                        <a:t>Числа на выпавших</a:t>
                      </a:r>
                      <a:r>
                        <a:rPr lang="ru-RU" sz="1400" b="1" baseline="0" dirty="0" smtClean="0">
                          <a:solidFill>
                            <a:sysClr val="windowText" lastClr="000000"/>
                          </a:solidFill>
                          <a:latin typeface="Times New Roman" pitchFamily="18" charset="0"/>
                          <a:cs typeface="Times New Roman" pitchFamily="18" charset="0"/>
                        </a:rPr>
                        <a:t> сторонах</a:t>
                      </a:r>
                      <a:endParaRPr lang="ru-RU" sz="2400" b="1" dirty="0">
                        <a:solidFill>
                          <a:sysClr val="windowText" lastClr="000000"/>
                        </a:solidFill>
                        <a:latin typeface="Times New Roman" pitchFamily="18" charset="0"/>
                        <a:cs typeface="Times New Roman" pitchFamily="18" charset="0"/>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b="1" dirty="0" smtClean="0">
                          <a:solidFill>
                            <a:sysClr val="windowText" lastClr="000000"/>
                          </a:solidFill>
                          <a:latin typeface="Times New Roman" pitchFamily="18" charset="0"/>
                          <a:cs typeface="Times New Roman" pitchFamily="18" charset="0"/>
                        </a:rPr>
                        <a:t>1</a:t>
                      </a:r>
                      <a:endParaRPr lang="ru-RU" sz="2400" b="1" dirty="0">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2</a:t>
                      </a:r>
                      <a:endParaRPr lang="ru-RU" sz="2400" b="1" dirty="0">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3</a:t>
                      </a:r>
                      <a:endParaRPr lang="ru-RU" sz="2400" b="1" dirty="0">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4</a:t>
                      </a:r>
                      <a:endParaRPr lang="ru-RU" sz="2400" b="1" dirty="0">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5</a:t>
                      </a:r>
                      <a:endParaRPr lang="ru-RU" sz="2400" b="1" dirty="0">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ru-RU" sz="2400" b="1" dirty="0" smtClean="0">
                          <a:solidFill>
                            <a:sysClr val="windowText" lastClr="000000"/>
                          </a:solidFill>
                          <a:latin typeface="Times New Roman" pitchFamily="18" charset="0"/>
                          <a:cs typeface="Times New Roman" pitchFamily="18" charset="0"/>
                        </a:rPr>
                        <a:t>6</a:t>
                      </a:r>
                      <a:endParaRPr lang="ru-RU" sz="2400" b="1" dirty="0">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457242">
                <a:tc>
                  <a:txBody>
                    <a:bodyPr/>
                    <a:lstStyle/>
                    <a:p>
                      <a:pPr algn="ctr"/>
                      <a:r>
                        <a:rPr lang="ru-RU" sz="2400" b="1" dirty="0" smtClean="0">
                          <a:solidFill>
                            <a:sysClr val="windowText" lastClr="000000"/>
                          </a:solidFill>
                          <a:latin typeface="Times New Roman" pitchFamily="18" charset="0"/>
                          <a:cs typeface="Times New Roman" pitchFamily="18" charset="0"/>
                        </a:rPr>
                        <a:t>1</a:t>
                      </a:r>
                      <a:endParaRPr lang="ru-RU" sz="2400" b="1" dirty="0">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42">
                <a:tc>
                  <a:txBody>
                    <a:bodyPr/>
                    <a:lstStyle/>
                    <a:p>
                      <a:pPr algn="ctr"/>
                      <a:r>
                        <a:rPr lang="ru-RU" sz="2400" b="1" dirty="0" smtClean="0">
                          <a:solidFill>
                            <a:sysClr val="windowText" lastClr="000000"/>
                          </a:solidFill>
                          <a:latin typeface="Times New Roman" pitchFamily="18" charset="0"/>
                          <a:cs typeface="Times New Roman" pitchFamily="18" charset="0"/>
                        </a:rPr>
                        <a:t>2</a:t>
                      </a:r>
                      <a:endParaRPr lang="ru-RU" sz="2400" b="1" dirty="0">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42">
                <a:tc>
                  <a:txBody>
                    <a:bodyPr/>
                    <a:lstStyle/>
                    <a:p>
                      <a:pPr algn="ctr"/>
                      <a:r>
                        <a:rPr lang="ru-RU" sz="2400" b="1" dirty="0" smtClean="0">
                          <a:solidFill>
                            <a:sysClr val="windowText" lastClr="000000"/>
                          </a:solidFill>
                          <a:latin typeface="Times New Roman" pitchFamily="18" charset="0"/>
                          <a:cs typeface="Times New Roman" pitchFamily="18" charset="0"/>
                        </a:rPr>
                        <a:t>3</a:t>
                      </a:r>
                      <a:endParaRPr lang="ru-RU" sz="2400" b="1" dirty="0">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42">
                <a:tc>
                  <a:txBody>
                    <a:bodyPr/>
                    <a:lstStyle/>
                    <a:p>
                      <a:pPr algn="ctr"/>
                      <a:r>
                        <a:rPr lang="ru-RU" sz="2400" b="1" dirty="0" smtClean="0">
                          <a:solidFill>
                            <a:sysClr val="windowText" lastClr="000000"/>
                          </a:solidFill>
                          <a:latin typeface="Times New Roman" pitchFamily="18" charset="0"/>
                          <a:cs typeface="Times New Roman" pitchFamily="18" charset="0"/>
                        </a:rPr>
                        <a:t>4</a:t>
                      </a:r>
                      <a:endParaRPr lang="ru-RU" sz="2400" b="1" dirty="0">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42">
                <a:tc>
                  <a:txBody>
                    <a:bodyPr/>
                    <a:lstStyle/>
                    <a:p>
                      <a:pPr algn="ctr"/>
                      <a:r>
                        <a:rPr lang="ru-RU" sz="2400" b="1" dirty="0" smtClean="0">
                          <a:solidFill>
                            <a:sysClr val="windowText" lastClr="000000"/>
                          </a:solidFill>
                          <a:latin typeface="Times New Roman" pitchFamily="18" charset="0"/>
                          <a:cs typeface="Times New Roman" pitchFamily="18" charset="0"/>
                        </a:rPr>
                        <a:t>5</a:t>
                      </a:r>
                      <a:endParaRPr lang="ru-RU" sz="2400" b="1" dirty="0">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42">
                <a:tc>
                  <a:txBody>
                    <a:bodyPr/>
                    <a:lstStyle/>
                    <a:p>
                      <a:pPr algn="ctr"/>
                      <a:r>
                        <a:rPr lang="ru-RU" sz="2400" b="1" dirty="0" smtClean="0">
                          <a:solidFill>
                            <a:sysClr val="windowText" lastClr="000000"/>
                          </a:solidFill>
                          <a:latin typeface="Times New Roman" pitchFamily="18" charset="0"/>
                          <a:cs typeface="Times New Roman" pitchFamily="18" charset="0"/>
                        </a:rPr>
                        <a:t>6</a:t>
                      </a:r>
                      <a:endParaRPr lang="ru-RU" sz="2400" b="1" dirty="0">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2400" b="1" dirty="0">
                        <a:solidFill>
                          <a:sysClr val="windowText" lastClr="000000"/>
                        </a:solidFill>
                        <a:latin typeface="Times New Roman" pitchFamily="18" charset="0"/>
                        <a:cs typeface="Times New Roman" pitchFamily="18"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TextBox 10"/>
          <p:cNvSpPr txBox="1"/>
          <p:nvPr/>
        </p:nvSpPr>
        <p:spPr>
          <a:xfrm>
            <a:off x="1501251" y="2735745"/>
            <a:ext cx="3325813" cy="523875"/>
          </a:xfrm>
          <a:prstGeom prst="rect">
            <a:avLst/>
          </a:prstGeom>
          <a:noFill/>
        </p:spPr>
        <p:txBody>
          <a:bodyPr wrap="none">
            <a:spAutoFit/>
          </a:bodyPr>
          <a:lstStyle/>
          <a:p>
            <a:pPr fontAlgn="auto">
              <a:spcBef>
                <a:spcPts val="0"/>
              </a:spcBef>
              <a:spcAft>
                <a:spcPts val="0"/>
              </a:spcAft>
              <a:defRPr/>
            </a:pPr>
            <a:r>
              <a:rPr lang="ru-RU" sz="2800" b="1" dirty="0">
                <a:effectLst>
                  <a:outerShdw blurRad="38100" dist="38100" dir="2700000" algn="tl">
                    <a:srgbClr val="000000">
                      <a:alpha val="43137"/>
                    </a:srgbClr>
                  </a:outerShdw>
                </a:effectLst>
                <a:latin typeface="Times New Roman" pitchFamily="18" charset="0"/>
                <a:cs typeface="Times New Roman" pitchFamily="18" charset="0"/>
              </a:rPr>
              <a:t>2     3     4    5    6     7</a:t>
            </a:r>
          </a:p>
        </p:txBody>
      </p:sp>
      <p:sp>
        <p:nvSpPr>
          <p:cNvPr id="12" name="TextBox 11"/>
          <p:cNvSpPr txBox="1"/>
          <p:nvPr/>
        </p:nvSpPr>
        <p:spPr>
          <a:xfrm>
            <a:off x="1501251" y="3216089"/>
            <a:ext cx="3325813" cy="523875"/>
          </a:xfrm>
          <a:prstGeom prst="rect">
            <a:avLst/>
          </a:prstGeom>
          <a:noFill/>
        </p:spPr>
        <p:txBody>
          <a:bodyPr wrap="none">
            <a:spAutoFit/>
          </a:bodyPr>
          <a:lstStyle/>
          <a:p>
            <a:pPr fontAlgn="auto">
              <a:spcBef>
                <a:spcPts val="0"/>
              </a:spcBef>
              <a:spcAft>
                <a:spcPts val="0"/>
              </a:spcAft>
              <a:defRPr/>
            </a:pPr>
            <a:r>
              <a:rPr lang="ru-RU" sz="2800" b="1" dirty="0">
                <a:effectLst>
                  <a:outerShdw blurRad="38100" dist="38100" dir="2700000" algn="tl">
                    <a:srgbClr val="000000">
                      <a:alpha val="43137"/>
                    </a:srgbClr>
                  </a:outerShdw>
                </a:effectLst>
                <a:latin typeface="Times New Roman" pitchFamily="18" charset="0"/>
                <a:cs typeface="Times New Roman" pitchFamily="18" charset="0"/>
              </a:rPr>
              <a:t>3     4     5    6    7     8</a:t>
            </a:r>
          </a:p>
        </p:txBody>
      </p:sp>
      <p:sp>
        <p:nvSpPr>
          <p:cNvPr id="13" name="TextBox 12"/>
          <p:cNvSpPr txBox="1"/>
          <p:nvPr/>
        </p:nvSpPr>
        <p:spPr>
          <a:xfrm>
            <a:off x="1501251" y="3688173"/>
            <a:ext cx="3325813" cy="523875"/>
          </a:xfrm>
          <a:prstGeom prst="rect">
            <a:avLst/>
          </a:prstGeom>
          <a:noFill/>
        </p:spPr>
        <p:txBody>
          <a:bodyPr wrap="none">
            <a:spAutoFit/>
          </a:bodyPr>
          <a:lstStyle/>
          <a:p>
            <a:pPr fontAlgn="auto">
              <a:spcBef>
                <a:spcPts val="0"/>
              </a:spcBef>
              <a:spcAft>
                <a:spcPts val="0"/>
              </a:spcAft>
              <a:defRPr/>
            </a:pPr>
            <a:r>
              <a:rPr lang="ru-RU" sz="2800" b="1" dirty="0">
                <a:effectLst>
                  <a:outerShdw blurRad="38100" dist="38100" dir="2700000" algn="tl">
                    <a:srgbClr val="000000">
                      <a:alpha val="43137"/>
                    </a:srgbClr>
                  </a:outerShdw>
                </a:effectLst>
                <a:latin typeface="Times New Roman" pitchFamily="18" charset="0"/>
                <a:cs typeface="Times New Roman" pitchFamily="18" charset="0"/>
              </a:rPr>
              <a:t>4     5    6    7     8     9</a:t>
            </a:r>
          </a:p>
        </p:txBody>
      </p:sp>
      <p:sp>
        <p:nvSpPr>
          <p:cNvPr id="14" name="TextBox 13"/>
          <p:cNvSpPr txBox="1"/>
          <p:nvPr/>
        </p:nvSpPr>
        <p:spPr>
          <a:xfrm>
            <a:off x="1426224" y="4144736"/>
            <a:ext cx="3595856" cy="523220"/>
          </a:xfrm>
          <a:prstGeom prst="rect">
            <a:avLst/>
          </a:prstGeom>
          <a:noFill/>
        </p:spPr>
        <p:txBody>
          <a:bodyPr wrap="none">
            <a:spAutoFit/>
          </a:bodyPr>
          <a:lstStyle/>
          <a:p>
            <a:pPr fontAlgn="auto">
              <a:spcBef>
                <a:spcPts val="0"/>
              </a:spcBef>
              <a:spcAft>
                <a:spcPts val="0"/>
              </a:spcAft>
              <a:defRPr/>
            </a:pPr>
            <a:r>
              <a:rPr lang="ru-RU"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dirty="0">
                <a:effectLst>
                  <a:outerShdw blurRad="38100" dist="38100" dir="2700000" algn="tl">
                    <a:srgbClr val="000000">
                      <a:alpha val="43137"/>
                    </a:srgbClr>
                  </a:outerShdw>
                </a:effectLst>
                <a:latin typeface="Times New Roman" pitchFamily="18" charset="0"/>
                <a:cs typeface="Times New Roman" pitchFamily="18" charset="0"/>
              </a:rPr>
              <a:t>5     6    7     8   </a:t>
            </a: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 9    10</a:t>
            </a:r>
            <a:endParaRPr lang="ru-RU"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TextBox 14"/>
          <p:cNvSpPr txBox="1"/>
          <p:nvPr/>
        </p:nvSpPr>
        <p:spPr>
          <a:xfrm>
            <a:off x="1421082" y="4556567"/>
            <a:ext cx="3486150" cy="523875"/>
          </a:xfrm>
          <a:prstGeom prst="rect">
            <a:avLst/>
          </a:prstGeom>
          <a:noFill/>
        </p:spPr>
        <p:txBody>
          <a:bodyPr wrap="none">
            <a:spAutoFit/>
          </a:bodyPr>
          <a:lstStyle/>
          <a:p>
            <a:pPr fontAlgn="auto">
              <a:spcBef>
                <a:spcPts val="0"/>
              </a:spcBef>
              <a:spcAft>
                <a:spcPts val="0"/>
              </a:spcAft>
              <a:defRPr/>
            </a:pPr>
            <a:r>
              <a:rPr lang="ru-RU"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dirty="0">
                <a:effectLst>
                  <a:outerShdw blurRad="38100" dist="38100" dir="2700000" algn="tl">
                    <a:srgbClr val="000000">
                      <a:alpha val="43137"/>
                    </a:srgbClr>
                  </a:outerShdw>
                </a:effectLst>
                <a:latin typeface="Times New Roman" pitchFamily="18" charset="0"/>
                <a:cs typeface="Times New Roman" pitchFamily="18" charset="0"/>
              </a:rPr>
              <a:t>6     7    8     9   10   11</a:t>
            </a:r>
          </a:p>
        </p:txBody>
      </p:sp>
      <p:sp>
        <p:nvSpPr>
          <p:cNvPr id="16" name="TextBox 15"/>
          <p:cNvSpPr txBox="1"/>
          <p:nvPr/>
        </p:nvSpPr>
        <p:spPr>
          <a:xfrm>
            <a:off x="1426224" y="5026478"/>
            <a:ext cx="3486150" cy="523875"/>
          </a:xfrm>
          <a:prstGeom prst="rect">
            <a:avLst/>
          </a:prstGeom>
          <a:noFill/>
        </p:spPr>
        <p:txBody>
          <a:bodyPr wrap="none">
            <a:spAutoFit/>
          </a:bodyPr>
          <a:lstStyle/>
          <a:p>
            <a:pPr fontAlgn="auto">
              <a:spcBef>
                <a:spcPts val="0"/>
              </a:spcBef>
              <a:spcAft>
                <a:spcPts val="0"/>
              </a:spcAft>
              <a:defRPr/>
            </a:pPr>
            <a:r>
              <a:rPr lang="ru-RU"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dirty="0">
                <a:effectLst>
                  <a:outerShdw blurRad="38100" dist="38100" dir="2700000" algn="tl">
                    <a:srgbClr val="000000">
                      <a:alpha val="43137"/>
                    </a:srgbClr>
                  </a:outerShdw>
                </a:effectLst>
                <a:latin typeface="Times New Roman" pitchFamily="18" charset="0"/>
                <a:cs typeface="Times New Roman" pitchFamily="18" charset="0"/>
              </a:rPr>
              <a:t>7     8    9    10   11  12</a:t>
            </a:r>
          </a:p>
        </p:txBody>
      </p:sp>
      <p:sp>
        <p:nvSpPr>
          <p:cNvPr id="2" name="Скругленный прямоугольник 1"/>
          <p:cNvSpPr/>
          <p:nvPr/>
        </p:nvSpPr>
        <p:spPr>
          <a:xfrm rot="19277187">
            <a:off x="1698128" y="4216555"/>
            <a:ext cx="3471813" cy="37958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кругленный прямоугольник 2"/>
          <p:cNvSpPr/>
          <p:nvPr/>
        </p:nvSpPr>
        <p:spPr>
          <a:xfrm>
            <a:off x="4023384" y="479469"/>
            <a:ext cx="3517152" cy="3103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4" name="Объект 3"/>
          <p:cNvGraphicFramePr>
            <a:graphicFrameLocks noChangeAspect="1"/>
          </p:cNvGraphicFramePr>
          <p:nvPr>
            <p:extLst>
              <p:ext uri="{D42A27DB-BD31-4B8C-83A1-F6EECF244321}">
                <p14:modId xmlns:p14="http://schemas.microsoft.com/office/powerpoint/2010/main" val="356246797"/>
              </p:ext>
            </p:extLst>
          </p:nvPr>
        </p:nvGraphicFramePr>
        <p:xfrm>
          <a:off x="6090684" y="3648798"/>
          <a:ext cx="1905000" cy="855663"/>
        </p:xfrm>
        <a:graphic>
          <a:graphicData uri="http://schemas.openxmlformats.org/presentationml/2006/ole">
            <mc:AlternateContent xmlns:mc="http://schemas.openxmlformats.org/markup-compatibility/2006">
              <mc:Choice xmlns:v="urn:schemas-microsoft-com:vml" Requires="v">
                <p:oleObj spid="_x0000_s4138" name="Формула" r:id="rId4" imgW="875920" imgH="393529" progId="Equation.3">
                  <p:embed/>
                </p:oleObj>
              </mc:Choice>
              <mc:Fallback>
                <p:oleObj name="Формула" r:id="rId4" imgW="875920" imgH="393529"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0684" y="3648798"/>
                        <a:ext cx="19050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val="2779926259"/>
              </p:ext>
            </p:extLst>
          </p:nvPr>
        </p:nvGraphicFramePr>
        <p:xfrm>
          <a:off x="5272256" y="4444999"/>
          <a:ext cx="1490663" cy="855663"/>
        </p:xfrm>
        <a:graphic>
          <a:graphicData uri="http://schemas.openxmlformats.org/presentationml/2006/ole">
            <mc:AlternateContent xmlns:mc="http://schemas.openxmlformats.org/markup-compatibility/2006">
              <mc:Choice xmlns:v="urn:schemas-microsoft-com:vml" Requires="v">
                <p:oleObj spid="_x0000_s4139" name="Формула" r:id="rId6" imgW="685800" imgH="393700" progId="Equation.3">
                  <p:embed/>
                </p:oleObj>
              </mc:Choice>
              <mc:Fallback>
                <p:oleObj name="Формула" r:id="rId6" imgW="685800" imgH="3937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2256" y="4444999"/>
                        <a:ext cx="1490663"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Прямоугольник 17"/>
          <p:cNvSpPr/>
          <p:nvPr/>
        </p:nvSpPr>
        <p:spPr>
          <a:xfrm>
            <a:off x="6830583" y="4693939"/>
            <a:ext cx="1896673" cy="400110"/>
          </a:xfrm>
          <a:prstGeom prst="rect">
            <a:avLst/>
          </a:prstGeom>
        </p:spPr>
        <p:txBody>
          <a:bodyPr wrap="none">
            <a:spAutoFit/>
          </a:bodyPr>
          <a:lstStyle/>
          <a:p>
            <a:r>
              <a:rPr lang="ru-RU" sz="2000" i="1" dirty="0"/>
              <a:t>= 0,138 ≈ 0,14.</a:t>
            </a:r>
          </a:p>
        </p:txBody>
      </p:sp>
      <p:sp>
        <p:nvSpPr>
          <p:cNvPr id="19" name="Прямоугольник 18"/>
          <p:cNvSpPr/>
          <p:nvPr/>
        </p:nvSpPr>
        <p:spPr>
          <a:xfrm>
            <a:off x="269182" y="1386351"/>
            <a:ext cx="1232069" cy="369332"/>
          </a:xfrm>
          <a:prstGeom prst="rect">
            <a:avLst/>
          </a:prstGeom>
        </p:spPr>
        <p:txBody>
          <a:bodyPr wrap="none">
            <a:spAutoFit/>
          </a:bodyPr>
          <a:lstStyle/>
          <a:p>
            <a:r>
              <a:rPr lang="ru-RU" i="1" u="sng" dirty="0"/>
              <a:t>Решение.</a:t>
            </a:r>
          </a:p>
        </p:txBody>
      </p:sp>
      <mc:AlternateContent xmlns:mc="http://schemas.openxmlformats.org/markup-compatibility/2006" xmlns:a14="http://schemas.microsoft.com/office/drawing/2010/main">
        <mc:Choice Requires="a14">
          <p:sp>
            <p:nvSpPr>
              <p:cNvPr id="7" name="TextBox 6"/>
              <p:cNvSpPr txBox="1"/>
              <p:nvPr/>
            </p:nvSpPr>
            <p:spPr>
              <a:xfrm>
                <a:off x="5022080" y="2120134"/>
                <a:ext cx="3966645" cy="803490"/>
              </a:xfrm>
              <a:prstGeom prst="rect">
                <a:avLst/>
              </a:prstGeom>
              <a:noFill/>
            </p:spPr>
            <p:txBody>
              <a:bodyPr wrap="square" rtlCol="0">
                <a:spAutoFit/>
              </a:bodyPr>
              <a:lstStyle/>
              <a:p>
                <a:r>
                  <a:rPr lang="ru-RU" sz="2000" b="1" dirty="0" smtClean="0">
                    <a:latin typeface="+mn-lt"/>
                  </a:rPr>
                  <a:t>Всего исходов:  36    </a:t>
                </a:r>
                <a:r>
                  <a:rPr lang="ru-RU" sz="2400" b="1" dirty="0" smtClean="0">
                    <a:solidFill>
                      <a:srgbClr val="FF0000"/>
                    </a:solidFill>
                    <a:latin typeface="+mn-lt"/>
                  </a:rPr>
                  <a:t>(</a:t>
                </a:r>
                <a14:m>
                  <m:oMath xmlns:m="http://schemas.openxmlformats.org/officeDocument/2006/math">
                    <m:sSup>
                      <m:sSupPr>
                        <m:ctrlPr>
                          <a:rPr lang="ru-RU" sz="2400" b="1" i="1">
                            <a:solidFill>
                              <a:srgbClr val="FF0000"/>
                            </a:solidFill>
                            <a:latin typeface="Cambria Math"/>
                          </a:rPr>
                        </m:ctrlPr>
                      </m:sSupPr>
                      <m:e>
                        <m:r>
                          <a:rPr lang="ru-RU" sz="2400" b="1" i="1">
                            <a:solidFill>
                              <a:srgbClr val="FF0000"/>
                            </a:solidFill>
                            <a:latin typeface="Cambria Math"/>
                          </a:rPr>
                          <m:t>𝟔</m:t>
                        </m:r>
                      </m:e>
                      <m:sup>
                        <m:r>
                          <a:rPr lang="ru-RU" sz="2400" b="1" i="1">
                            <a:solidFill>
                              <a:srgbClr val="FF0000"/>
                            </a:solidFill>
                            <a:latin typeface="Cambria Math"/>
                          </a:rPr>
                          <m:t>𝟐</m:t>
                        </m:r>
                      </m:sup>
                    </m:sSup>
                  </m:oMath>
                </a14:m>
                <a:r>
                  <a:rPr lang="ru-RU" sz="2400" b="1" dirty="0" smtClean="0">
                    <a:solidFill>
                      <a:srgbClr val="FF0000"/>
                    </a:solidFill>
                    <a:latin typeface="+mn-lt"/>
                  </a:rPr>
                  <a:t>)</a:t>
                </a:r>
                <a:r>
                  <a:rPr lang="ru-RU" sz="2400" b="1" dirty="0">
                    <a:solidFill>
                      <a:srgbClr val="FF0000"/>
                    </a:solidFill>
                    <a:latin typeface="+mn-lt"/>
                  </a:rPr>
                  <a:t> </a:t>
                </a:r>
              </a:p>
              <a:p>
                <a:r>
                  <a:rPr lang="ru-RU" sz="2000" b="1" dirty="0" smtClean="0">
                    <a:latin typeface="+mn-lt"/>
                  </a:rPr>
                  <a:t>     </a:t>
                </a:r>
                <a:endParaRPr lang="ru-RU" sz="2000" b="1" dirty="0">
                  <a:latin typeface="+mn-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022080" y="2120134"/>
                <a:ext cx="3966645" cy="803490"/>
              </a:xfrm>
              <a:prstGeom prst="rect">
                <a:avLst/>
              </a:prstGeom>
              <a:blipFill rotWithShape="1">
                <a:blip r:embed="rId8"/>
                <a:stretch>
                  <a:fillRect l="-1690" t="-1515"/>
                </a:stretch>
              </a:blipFill>
            </p:spPr>
            <p:txBody>
              <a:bodyPr/>
              <a:lstStyle/>
              <a:p>
                <a:r>
                  <a:rPr lang="ru-RU">
                    <a:noFill/>
                  </a:rPr>
                  <a:t> </a:t>
                </a:r>
              </a:p>
            </p:txBody>
          </p:sp>
        </mc:Fallback>
      </mc:AlternateContent>
      <p:sp>
        <p:nvSpPr>
          <p:cNvPr id="17" name="TextBox 16"/>
          <p:cNvSpPr txBox="1"/>
          <p:nvPr/>
        </p:nvSpPr>
        <p:spPr>
          <a:xfrm>
            <a:off x="4912375" y="2735745"/>
            <a:ext cx="4158432" cy="400110"/>
          </a:xfrm>
          <a:prstGeom prst="rect">
            <a:avLst/>
          </a:prstGeom>
          <a:noFill/>
        </p:spPr>
        <p:txBody>
          <a:bodyPr wrap="square" rtlCol="0">
            <a:spAutoFit/>
          </a:bodyPr>
          <a:lstStyle/>
          <a:p>
            <a:r>
              <a:rPr lang="ru-RU" sz="2000" b="1" dirty="0" smtClean="0">
                <a:solidFill>
                  <a:srgbClr val="FF0000"/>
                </a:solidFill>
                <a:latin typeface="+mn-lt"/>
              </a:rPr>
              <a:t>«Благоприятных» </a:t>
            </a:r>
            <a:r>
              <a:rPr lang="ru-RU" sz="2000" b="1" dirty="0" smtClean="0">
                <a:latin typeface="+mn-lt"/>
              </a:rPr>
              <a:t>исходов: 5 </a:t>
            </a:r>
            <a:endParaRPr lang="ru-RU" sz="20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anim calcmode="lin" valueType="num">
                                      <p:cBhvr>
                                        <p:cTn id="51" dur="1000" fill="hold"/>
                                        <p:tgtEl>
                                          <p:spTgt spid="7"/>
                                        </p:tgtEl>
                                        <p:attrNameLst>
                                          <p:attrName>ppt_x</p:attrName>
                                        </p:attrNameLst>
                                      </p:cBhvr>
                                      <p:tavLst>
                                        <p:tav tm="0">
                                          <p:val>
                                            <p:strVal val="#ppt_x"/>
                                          </p:val>
                                        </p:tav>
                                        <p:tav tm="100000">
                                          <p:val>
                                            <p:strVal val="#ppt_x"/>
                                          </p:val>
                                        </p:tav>
                                      </p:tavLst>
                                    </p:anim>
                                    <p:anim calcmode="lin" valueType="num">
                                      <p:cBhvr>
                                        <p:cTn id="52" dur="1000" fill="hold"/>
                                        <p:tgtEl>
                                          <p:spTgt spid="7"/>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42" presetClass="entr" presetSubtype="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anim calcmode="lin" valueType="num">
                                      <p:cBhvr>
                                        <p:cTn id="63" dur="1000" fill="hold"/>
                                        <p:tgtEl>
                                          <p:spTgt spid="4"/>
                                        </p:tgtEl>
                                        <p:attrNameLst>
                                          <p:attrName>ppt_x</p:attrName>
                                        </p:attrNameLst>
                                      </p:cBhvr>
                                      <p:tavLst>
                                        <p:tav tm="0">
                                          <p:val>
                                            <p:strVal val="#ppt_x"/>
                                          </p:val>
                                        </p:tav>
                                        <p:tav tm="100000">
                                          <p:val>
                                            <p:strVal val="#ppt_x"/>
                                          </p:val>
                                        </p:tav>
                                      </p:tavLst>
                                    </p:anim>
                                    <p:anim calcmode="lin" valueType="num">
                                      <p:cBhvr>
                                        <p:cTn id="64" dur="1000" fill="hold"/>
                                        <p:tgtEl>
                                          <p:spTgt spid="4"/>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000"/>
                                        <p:tgtEl>
                                          <p:spTgt spid="6"/>
                                        </p:tgtEl>
                                      </p:cBhvr>
                                    </p:animEffect>
                                    <p:anim calcmode="lin" valueType="num">
                                      <p:cBhvr>
                                        <p:cTn id="69" dur="1000" fill="hold"/>
                                        <p:tgtEl>
                                          <p:spTgt spid="6"/>
                                        </p:tgtEl>
                                        <p:attrNameLst>
                                          <p:attrName>ppt_x</p:attrName>
                                        </p:attrNameLst>
                                      </p:cBhvr>
                                      <p:tavLst>
                                        <p:tav tm="0">
                                          <p:val>
                                            <p:strVal val="#ppt_x"/>
                                          </p:val>
                                        </p:tav>
                                        <p:tav tm="100000">
                                          <p:val>
                                            <p:strVal val="#ppt_x"/>
                                          </p:val>
                                        </p:tav>
                                      </p:tavLst>
                                    </p:anim>
                                    <p:anim calcmode="lin" valueType="num">
                                      <p:cBhvr>
                                        <p:cTn id="70" dur="1000" fill="hold"/>
                                        <p:tgtEl>
                                          <p:spTgt spid="6"/>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42" presetClass="entr" presetSubtype="0" fill="hold" grpId="0" nodeType="after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1000"/>
                                        <p:tgtEl>
                                          <p:spTgt spid="9"/>
                                        </p:tgtEl>
                                      </p:cBhvr>
                                    </p:animEffect>
                                    <p:anim calcmode="lin" valueType="num">
                                      <p:cBhvr>
                                        <p:cTn id="80" dur="1000" fill="hold"/>
                                        <p:tgtEl>
                                          <p:spTgt spid="9"/>
                                        </p:tgtEl>
                                        <p:attrNameLst>
                                          <p:attrName>ppt_x</p:attrName>
                                        </p:attrNameLst>
                                      </p:cBhvr>
                                      <p:tavLst>
                                        <p:tav tm="0">
                                          <p:val>
                                            <p:strVal val="#ppt_x"/>
                                          </p:val>
                                        </p:tav>
                                        <p:tav tm="100000">
                                          <p:val>
                                            <p:strVal val="#ppt_x"/>
                                          </p:val>
                                        </p:tav>
                                      </p:tavLst>
                                    </p:anim>
                                    <p:anim calcmode="lin" valueType="num">
                                      <p:cBhvr>
                                        <p:cTn id="8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16" grpId="0"/>
      <p:bldP spid="2" grpId="0" animBg="1"/>
      <p:bldP spid="3" grpId="0" animBg="1"/>
      <p:bldP spid="18" grpId="0"/>
      <p:bldP spid="19" grpId="0"/>
      <p:bldP spid="7"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177092" y="1208958"/>
                <a:ext cx="8640960" cy="5634876"/>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p>
              <a:p>
                <a:r>
                  <a:rPr lang="ru-RU" sz="2000" i="1" dirty="0" smtClean="0">
                    <a:latin typeface="+mn-lt"/>
                  </a:rPr>
                  <a:t>Игральные кости – это кубики с 6 гранями. На первом кубике может выпасть  1, 2, 3, 4, 5 или  6 очков. Каждому варианту выпадения очков соответствует 6 вариантов выпадения очков на втором кубике.</a:t>
                </a:r>
              </a:p>
              <a:p>
                <a:r>
                  <a:rPr lang="ru-RU" sz="2000" i="1" dirty="0" smtClean="0">
                    <a:latin typeface="+mn-lt"/>
                  </a:rPr>
                  <a:t>Т.е. всего различных вариантов </a:t>
                </a:r>
                <a:r>
                  <a:rPr lang="ru-RU" sz="2000" i="1" dirty="0" smtClean="0">
                    <a:solidFill>
                      <a:srgbClr val="FF0000"/>
                    </a:solidFill>
                    <a:latin typeface="+mn-lt"/>
                  </a:rPr>
                  <a:t>6×6 = 36</a:t>
                </a:r>
                <a:r>
                  <a:rPr lang="ru-RU" sz="2000" i="1" dirty="0" smtClean="0">
                    <a:latin typeface="+mn-lt"/>
                  </a:rPr>
                  <a:t>.</a:t>
                </a:r>
              </a:p>
              <a:p>
                <a:r>
                  <a:rPr lang="ru-RU" sz="2000" i="1" dirty="0" smtClean="0">
                    <a:latin typeface="+mn-lt"/>
                  </a:rPr>
                  <a:t>Варианты (исходы эксперимента) будут такие:</a:t>
                </a:r>
              </a:p>
              <a:p>
                <a:r>
                  <a:rPr lang="ru-RU" sz="2000" i="1" dirty="0" smtClean="0">
                    <a:latin typeface="+mn-lt"/>
                  </a:rPr>
                  <a:t>1; 1  1; 2  1; 3  1; 4  1; 5  1; 6</a:t>
                </a:r>
              </a:p>
              <a:p>
                <a:r>
                  <a:rPr lang="ru-RU" sz="2000" i="1" dirty="0" smtClean="0">
                    <a:latin typeface="+mn-lt"/>
                  </a:rPr>
                  <a:t>2; 1  2; 2  2; 3  2; 4  2; 5  2; 6</a:t>
                </a:r>
              </a:p>
              <a:p>
                <a:r>
                  <a:rPr lang="ru-RU" sz="2000" i="1" dirty="0" smtClean="0">
                    <a:latin typeface="+mn-lt"/>
                  </a:rPr>
                  <a:t>и т.д. ..............................</a:t>
                </a:r>
              </a:p>
              <a:p>
                <a:r>
                  <a:rPr lang="ru-RU" sz="2000" i="1" dirty="0" smtClean="0">
                    <a:latin typeface="+mn-lt"/>
                  </a:rPr>
                  <a:t>6; 1  6; 2  6; 3  6; 4  6; 5  6; 6</a:t>
                </a:r>
              </a:p>
              <a:p>
                <a:r>
                  <a:rPr lang="ru-RU" sz="2000" i="1" dirty="0" smtClean="0">
                    <a:latin typeface="+mn-lt"/>
                  </a:rPr>
                  <a:t>Подсчитаем количество исходов (вариантов), в которых сумма очков двух кубиков равна 8.</a:t>
                </a:r>
              </a:p>
              <a:p>
                <a:r>
                  <a:rPr lang="ru-RU" sz="2000" i="1" dirty="0" smtClean="0">
                    <a:latin typeface="+mn-lt"/>
                  </a:rPr>
                  <a:t>2; 6   3; 5;  4; 4   5; 3   6; 2.   </a:t>
                </a:r>
              </a:p>
              <a:p>
                <a:r>
                  <a:rPr lang="ru-RU" sz="2000" i="1" dirty="0" smtClean="0">
                    <a:latin typeface="+mn-lt"/>
                  </a:rPr>
                  <a:t>Всего 5 вариантов.</a:t>
                </a:r>
              </a:p>
              <a:p>
                <a:r>
                  <a:rPr lang="ru-RU" sz="2000" i="1" dirty="0" smtClean="0">
                    <a:latin typeface="+mn-lt"/>
                  </a:rPr>
                  <a:t>Найдем вероятность:   </a:t>
                </a:r>
                <a14:m>
                  <m:oMath xmlns:m="http://schemas.openxmlformats.org/officeDocument/2006/math">
                    <m:f>
                      <m:fPr>
                        <m:ctrlPr>
                          <a:rPr lang="ru-RU" sz="2800" i="1">
                            <a:latin typeface="Cambria Math"/>
                          </a:rPr>
                        </m:ctrlPr>
                      </m:fPr>
                      <m:num>
                        <m:r>
                          <a:rPr lang="ru-RU" sz="2800" i="1">
                            <a:latin typeface="Cambria Math"/>
                          </a:rPr>
                          <m:t>5</m:t>
                        </m:r>
                      </m:num>
                      <m:den>
                        <m:r>
                          <a:rPr lang="ru-RU" sz="2800" i="1">
                            <a:latin typeface="Cambria Math"/>
                          </a:rPr>
                          <m:t>36</m:t>
                        </m:r>
                      </m:den>
                    </m:f>
                  </m:oMath>
                </a14:m>
                <a:r>
                  <a:rPr lang="ru-RU" sz="2800" i="1" dirty="0" smtClean="0">
                    <a:latin typeface="+mn-lt"/>
                  </a:rPr>
                  <a:t> </a:t>
                </a:r>
                <a:r>
                  <a:rPr lang="ru-RU" sz="2000" i="1" dirty="0" smtClean="0">
                    <a:latin typeface="+mn-lt"/>
                  </a:rPr>
                  <a:t>= 0,138 ≈ 0,14.</a:t>
                </a:r>
                <a:r>
                  <a:rPr lang="ru-RU" sz="2000" dirty="0"/>
                  <a:t> </a:t>
                </a:r>
              </a:p>
              <a:p>
                <a:endParaRPr lang="ru-RU" sz="2000" i="1" dirty="0" smtClean="0">
                  <a:latin typeface="+mn-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77092" y="1208958"/>
                <a:ext cx="8640960" cy="5634876"/>
              </a:xfrm>
              <a:prstGeom prst="rect">
                <a:avLst/>
              </a:prstGeom>
              <a:blipFill rotWithShape="1">
                <a:blip r:embed="rId2"/>
                <a:stretch>
                  <a:fillRect l="-633" t="-323"/>
                </a:stretch>
              </a:blipFill>
              <a:ln w="19050">
                <a:solidFill>
                  <a:schemeClr val="accent3">
                    <a:lumMod val="65000"/>
                  </a:schemeClr>
                </a:solidFill>
              </a:ln>
            </p:spPr>
            <p:txBody>
              <a:bodyPr/>
              <a:lstStyle/>
              <a:p>
                <a:r>
                  <a:rPr lang="ru-RU">
                    <a:noFill/>
                  </a:rPr>
                  <a:t> </a:t>
                </a:r>
              </a:p>
            </p:txBody>
          </p:sp>
        </mc:Fallback>
      </mc:AlternateContent>
      <p:sp>
        <p:nvSpPr>
          <p:cNvPr id="5" name="Rectangle 2"/>
          <p:cNvSpPr txBox="1">
            <a:spLocks noChangeArrowheads="1"/>
          </p:cNvSpPr>
          <p:nvPr/>
        </p:nvSpPr>
        <p:spPr bwMode="gray">
          <a:xfrm>
            <a:off x="0" y="129396"/>
            <a:ext cx="7694761" cy="1004349"/>
          </a:xfrm>
          <a:prstGeom prst="rect">
            <a:avLst/>
          </a:prstGeom>
          <a:solidFill>
            <a:srgbClr val="FFFFFF"/>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bodyPr>
          <a:lstStyle/>
          <a:p>
            <a:pPr algn="just">
              <a:defRPr/>
            </a:pPr>
            <a:r>
              <a:rPr lang="ru-RU" sz="2200" kern="0" dirty="0" smtClean="0">
                <a:solidFill>
                  <a:schemeClr val="accent1">
                    <a:lumMod val="25000"/>
                  </a:schemeClr>
                </a:solidFill>
                <a:latin typeface="+mj-lt"/>
                <a:ea typeface="+mj-ea"/>
                <a:cs typeface="+mj-cs"/>
              </a:rPr>
              <a:t>В случайном эксперименте бросают две игральные кости. Найдите вероятность того, что в сумме выпадет   8 очков. Результат округлите до сотых.</a:t>
            </a:r>
          </a:p>
        </p:txBody>
      </p:sp>
      <p:sp>
        <p:nvSpPr>
          <p:cNvPr id="9" name="Прямоугольник 8"/>
          <p:cNvSpPr/>
          <p:nvPr/>
        </p:nvSpPr>
        <p:spPr>
          <a:xfrm>
            <a:off x="4060904" y="6320614"/>
            <a:ext cx="2569934" cy="523220"/>
          </a:xfrm>
          <a:prstGeom prst="rect">
            <a:avLst/>
          </a:prstGeom>
        </p:spPr>
        <p:txBody>
          <a:bodyPr wrap="none">
            <a:spAutoFit/>
          </a:bodyPr>
          <a:lstStyle/>
          <a:p>
            <a:pPr algn="ctr"/>
            <a:r>
              <a:rPr lang="ru-RU" sz="2800" i="1" dirty="0" smtClean="0">
                <a:solidFill>
                  <a:srgbClr val="C00000"/>
                </a:solidFill>
                <a:latin typeface="+mn-lt"/>
              </a:rPr>
              <a:t>Ответ: 0,14.</a:t>
            </a:r>
          </a:p>
        </p:txBody>
      </p:sp>
      <p:sp>
        <p:nvSpPr>
          <p:cNvPr id="10" name="Rectangle 2"/>
          <p:cNvSpPr txBox="1">
            <a:spLocks noChangeArrowheads="1"/>
          </p:cNvSpPr>
          <p:nvPr/>
        </p:nvSpPr>
        <p:spPr bwMode="auto">
          <a:xfrm>
            <a:off x="7694762" y="388188"/>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282853</a:t>
            </a:r>
            <a:endParaRPr lang="ru-RU" sz="2400" dirty="0" smtClean="0"/>
          </a:p>
        </p:txBody>
      </p:sp>
      <p:pic>
        <p:nvPicPr>
          <p:cNvPr id="19460" name="Picture 4" descr="http://snouffy.free.fr/blog-fr/public/generateurs_aleatoires/des.png"/>
          <p:cNvPicPr>
            <a:picLocks noChangeAspect="1" noChangeArrowheads="1"/>
          </p:cNvPicPr>
          <p:nvPr/>
        </p:nvPicPr>
        <p:blipFill>
          <a:blip r:embed="rId3" cstate="print"/>
          <a:srcRect/>
          <a:stretch>
            <a:fillRect/>
          </a:stretch>
        </p:blipFill>
        <p:spPr bwMode="auto">
          <a:xfrm flipH="1">
            <a:off x="6630838" y="4907099"/>
            <a:ext cx="2513162" cy="1610660"/>
          </a:xfrm>
          <a:prstGeom prst="rect">
            <a:avLst/>
          </a:prstGeom>
          <a:noFill/>
        </p:spPr>
      </p:pic>
    </p:spTree>
    <p:extLst>
      <p:ext uri="{BB962C8B-B14F-4D97-AF65-F5344CB8AC3E}">
        <p14:creationId xmlns:p14="http://schemas.microsoft.com/office/powerpoint/2010/main" val="344308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barn(inVertical)">
                                      <p:cBhvr>
                                        <p:cTn id="30" dur="500"/>
                                        <p:tgtEl>
                                          <p:spTgt spid="7">
                                            <p:txEl>
                                              <p:pRg st="5" end="5"/>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barn(inVertical)">
                                      <p:cBhvr>
                                        <p:cTn id="33" dur="500"/>
                                        <p:tgtEl>
                                          <p:spTgt spid="7">
                                            <p:txEl>
                                              <p:pRg st="6" end="6"/>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Effect transition="in" filter="barn(inVertical)">
                                      <p:cBhvr>
                                        <p:cTn id="36" dur="500"/>
                                        <p:tgtEl>
                                          <p:spTgt spid="7">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Effect transition="in" filter="barn(inVertical)">
                                      <p:cBhvr>
                                        <p:cTn id="41" dur="500"/>
                                        <p:tgtEl>
                                          <p:spTgt spid="7">
                                            <p:txEl>
                                              <p:pRg st="8" end="8"/>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7">
                                            <p:txEl>
                                              <p:pRg st="9" end="9"/>
                                            </p:txEl>
                                          </p:spTgt>
                                        </p:tgtEl>
                                        <p:attrNameLst>
                                          <p:attrName>style.visibility</p:attrName>
                                        </p:attrNameLst>
                                      </p:cBhvr>
                                      <p:to>
                                        <p:strVal val="visible"/>
                                      </p:to>
                                    </p:set>
                                    <p:animEffect transition="in" filter="barn(inVertical)">
                                      <p:cBhvr>
                                        <p:cTn id="44" dur="500"/>
                                        <p:tgtEl>
                                          <p:spTgt spid="7">
                                            <p:txEl>
                                              <p:pRg st="9" end="9"/>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Effect transition="in" filter="barn(inVertical)">
                                      <p:cBhvr>
                                        <p:cTn id="47" dur="500"/>
                                        <p:tgtEl>
                                          <p:spTgt spid="7">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xEl>
                                              <p:pRg st="11" end="11"/>
                                            </p:txEl>
                                          </p:spTgt>
                                        </p:tgtEl>
                                        <p:attrNameLst>
                                          <p:attrName>style.visibility</p:attrName>
                                        </p:attrNameLst>
                                      </p:cBhvr>
                                      <p:to>
                                        <p:strVal val="visible"/>
                                      </p:to>
                                    </p:set>
                                    <p:animEffect transition="in" filter="wipe(left)">
                                      <p:cBhvr>
                                        <p:cTn id="52" dur="1000"/>
                                        <p:tgtEl>
                                          <p:spTgt spid="7">
                                            <p:txEl>
                                              <p:pRg st="11" end="11"/>
                                            </p:txEl>
                                          </p:spTgt>
                                        </p:tgtEl>
                                      </p:cBhvr>
                                    </p:animEffect>
                                  </p:childTnLst>
                                </p:cTn>
                              </p:par>
                            </p:childTnLst>
                          </p:cTn>
                        </p:par>
                        <p:par>
                          <p:cTn id="53" fill="hold">
                            <p:stCondLst>
                              <p:cond delay="1000"/>
                            </p:stCondLst>
                            <p:childTnLst>
                              <p:par>
                                <p:cTn id="54" presetID="29" presetClass="entr" presetSubtype="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1000" fill="hold"/>
                                        <p:tgtEl>
                                          <p:spTgt spid="9"/>
                                        </p:tgtEl>
                                        <p:attrNameLst>
                                          <p:attrName>ppt_x</p:attrName>
                                        </p:attrNameLst>
                                      </p:cBhvr>
                                      <p:tavLst>
                                        <p:tav tm="0">
                                          <p:val>
                                            <p:strVal val="#ppt_x-.2"/>
                                          </p:val>
                                        </p:tav>
                                        <p:tav tm="100000">
                                          <p:val>
                                            <p:strVal val="#ppt_x"/>
                                          </p:val>
                                        </p:tav>
                                      </p:tavLst>
                                    </p:anim>
                                    <p:anim calcmode="lin" valueType="num">
                                      <p:cBhvr>
                                        <p:cTn id="57"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кст">
  <a:themeElements>
    <a:clrScheme name="Текст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Другая 1">
      <a:majorFont>
        <a:latin typeface="Century Gothic"/>
        <a:ea typeface=""/>
        <a:cs typeface=""/>
      </a:majorFont>
      <a:minorFont>
        <a:latin typeface="Bookman Old Styl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кст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кст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кст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кст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кст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кст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кст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кст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кст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кст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кст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кст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Текст</Template>
  <TotalTime>4038</TotalTime>
  <Words>2888</Words>
  <Application>Microsoft Office PowerPoint</Application>
  <PresentationFormat>Экран (4:3)</PresentationFormat>
  <Paragraphs>319</Paragraphs>
  <Slides>44</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44</vt:i4>
      </vt:variant>
    </vt:vector>
  </HeadingPairs>
  <TitlesOfParts>
    <vt:vector size="46" baseType="lpstr">
      <vt:lpstr>Текст</vt:lpstr>
      <vt:lpstr>Формула</vt:lpstr>
      <vt:lpstr>Презентация PowerPoint</vt:lpstr>
      <vt:lpstr>Презентация PowerPoint</vt:lpstr>
      <vt:lpstr>Определение вероятности </vt:lpstr>
      <vt:lpstr>Презентация PowerPoint</vt:lpstr>
      <vt:lpstr>Классическое определение вероятности </vt:lpstr>
      <vt:lpstr>Свойства вероятностей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Используемые материалы</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Администратор1</dc:creator>
  <cp:lastModifiedBy>Ирина</cp:lastModifiedBy>
  <cp:revision>355</cp:revision>
  <dcterms:created xsi:type="dcterms:W3CDTF">2011-04-26T15:03:27Z</dcterms:created>
  <dcterms:modified xsi:type="dcterms:W3CDTF">2014-11-21T06:36:33Z</dcterms:modified>
</cp:coreProperties>
</file>