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46" r:id="rId3"/>
    <p:sldId id="261" r:id="rId4"/>
    <p:sldId id="374" r:id="rId5"/>
    <p:sldId id="347" r:id="rId6"/>
    <p:sldId id="348" r:id="rId7"/>
    <p:sldId id="383" r:id="rId8"/>
    <p:sldId id="384" r:id="rId9"/>
    <p:sldId id="385" r:id="rId10"/>
    <p:sldId id="349" r:id="rId11"/>
    <p:sldId id="386" r:id="rId12"/>
    <p:sldId id="387" r:id="rId13"/>
    <p:sldId id="388" r:id="rId14"/>
    <p:sldId id="350" r:id="rId15"/>
    <p:sldId id="389" r:id="rId16"/>
    <p:sldId id="351" r:id="rId17"/>
    <p:sldId id="352" r:id="rId18"/>
    <p:sldId id="353" r:id="rId19"/>
    <p:sldId id="354" r:id="rId20"/>
    <p:sldId id="375" r:id="rId21"/>
    <p:sldId id="355" r:id="rId22"/>
    <p:sldId id="260" r:id="rId23"/>
    <p:sldId id="280" r:id="rId24"/>
    <p:sldId id="277" r:id="rId25"/>
    <p:sldId id="278" r:id="rId26"/>
    <p:sldId id="279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1" r:id="rId42"/>
    <p:sldId id="372" r:id="rId43"/>
    <p:sldId id="373" r:id="rId44"/>
    <p:sldId id="376" r:id="rId45"/>
    <p:sldId id="377" r:id="rId46"/>
    <p:sldId id="378" r:id="rId47"/>
    <p:sldId id="380" r:id="rId48"/>
    <p:sldId id="381" r:id="rId49"/>
    <p:sldId id="382" r:id="rId50"/>
    <p:sldId id="379" r:id="rId51"/>
    <p:sldId id="370" r:id="rId5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  <a:srgbClr val="FFCCC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41A70-A851-4154-9C1F-4B3F5E5926C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7CE63-F804-450E-B111-0DB9BCB9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5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7CE63-F804-450E-B111-0DB9BCB98E6A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842E0-EAC5-44B4-B4A0-851E2C443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2E4D0-47EA-401A-94B9-1DC9B2C04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356EE-4E5A-420F-96A5-45C15B4B3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E8CC-DA80-4F70-AF27-8C900F649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F7873-6589-4B6C-8366-CE536800D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7D84B-23C3-4B21-89DC-879DD51AC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0C664-8294-4A4C-93DC-762A4392A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2E94-20BA-4646-A7A1-511A6ACF6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0010-FF45-4F72-8A36-AAAC782DB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C5982-A03F-4F9C-BF70-488E71BB6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F0B41-6A19-48A0-89AD-1DF716FD8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7A5D5C-1B85-4EF2-9995-A5C257F03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40.xml"/><Relationship Id="rId18" Type="http://schemas.openxmlformats.org/officeDocument/2006/relationships/slide" Target="slide29.xml"/><Relationship Id="rId3" Type="http://schemas.openxmlformats.org/officeDocument/2006/relationships/slide" Target="slide33.xml"/><Relationship Id="rId21" Type="http://schemas.openxmlformats.org/officeDocument/2006/relationships/slide" Target="slide26.xml"/><Relationship Id="rId7" Type="http://schemas.openxmlformats.org/officeDocument/2006/relationships/slide" Target="slide34.xml"/><Relationship Id="rId12" Type="http://schemas.openxmlformats.org/officeDocument/2006/relationships/slide" Target="slide39.xml"/><Relationship Id="rId17" Type="http://schemas.openxmlformats.org/officeDocument/2006/relationships/slide" Target="slide31.xml"/><Relationship Id="rId2" Type="http://schemas.openxmlformats.org/officeDocument/2006/relationships/slide" Target="slide4.xml"/><Relationship Id="rId16" Type="http://schemas.openxmlformats.org/officeDocument/2006/relationships/slide" Target="slide30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38.xml"/><Relationship Id="rId5" Type="http://schemas.openxmlformats.org/officeDocument/2006/relationships/slide" Target="slide27.xml"/><Relationship Id="rId15" Type="http://schemas.openxmlformats.org/officeDocument/2006/relationships/slide" Target="slide32.xml"/><Relationship Id="rId10" Type="http://schemas.openxmlformats.org/officeDocument/2006/relationships/slide" Target="slide37.xml"/><Relationship Id="rId19" Type="http://schemas.openxmlformats.org/officeDocument/2006/relationships/slide" Target="slide24.xml"/><Relationship Id="rId4" Type="http://schemas.openxmlformats.org/officeDocument/2006/relationships/slide" Target="slide3.xml"/><Relationship Id="rId9" Type="http://schemas.openxmlformats.org/officeDocument/2006/relationships/slide" Target="slide36.xml"/><Relationship Id="rId14" Type="http://schemas.openxmlformats.org/officeDocument/2006/relationships/slide" Target="slide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" Target="slide29.xml"/><Relationship Id="rId7" Type="http://schemas.openxmlformats.org/officeDocument/2006/relationships/slide" Target="slide4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1.jpeg"/><Relationship Id="rId5" Type="http://schemas.openxmlformats.org/officeDocument/2006/relationships/image" Target="../media/image6.gif"/><Relationship Id="rId10" Type="http://schemas.openxmlformats.org/officeDocument/2006/relationships/image" Target="../media/image10.gif"/><Relationship Id="rId4" Type="http://schemas.openxmlformats.org/officeDocument/2006/relationships/image" Target="../media/image5.gif"/><Relationship Id="rId9" Type="http://schemas.openxmlformats.org/officeDocument/2006/relationships/image" Target="../media/image9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952750" y="395288"/>
            <a:ext cx="6443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«Все мы пассажиры одного корабля по имени «Земля», и пересесть из него просто некуда»</a:t>
            </a:r>
          </a:p>
        </p:txBody>
      </p:sp>
      <p:pic>
        <p:nvPicPr>
          <p:cNvPr id="2051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429000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859338" y="1341438"/>
            <a:ext cx="387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7030A0"/>
                </a:solidFill>
              </a:rPr>
              <a:t>Антуан де </a:t>
            </a:r>
            <a:r>
              <a:rPr lang="ru-RU" sz="2000" b="1" i="1" dirty="0" err="1">
                <a:solidFill>
                  <a:srgbClr val="7030A0"/>
                </a:solidFill>
              </a:rPr>
              <a:t>Сент</a:t>
            </a:r>
            <a:r>
              <a:rPr lang="ru-RU" sz="2000" b="1" i="1" dirty="0">
                <a:solidFill>
                  <a:srgbClr val="7030A0"/>
                </a:solidFill>
              </a:rPr>
              <a:t> – Экзюпери</a:t>
            </a: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186657" y="2241550"/>
            <a:ext cx="7345362" cy="2232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"Экологический турнир"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507288" y="5398625"/>
            <a:ext cx="13306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Шеффер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769406" y="2784043"/>
            <a:ext cx="39608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990033"/>
                </a:solidFill>
                <a:latin typeface="Monotype Corsiva" pitchFamily="66" charset="0"/>
              </a:rPr>
              <a:t>…</a:t>
            </a:r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Ты, человек, люби природу,</a:t>
            </a:r>
          </a:p>
          <a:p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Хоть иногда ее жалей.</a:t>
            </a:r>
          </a:p>
          <a:p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В увеселительных походах</a:t>
            </a:r>
          </a:p>
          <a:p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Не растопчи ее полей!</a:t>
            </a:r>
          </a:p>
          <a:p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Не жги ее напропалую</a:t>
            </a:r>
          </a:p>
          <a:p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И не исчерпывай до дна, </a:t>
            </a:r>
          </a:p>
          <a:p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И помни истину простую</a:t>
            </a:r>
            <a:r>
              <a:rPr lang="ru-RU" sz="2400" b="1" dirty="0">
                <a:solidFill>
                  <a:srgbClr val="990033"/>
                </a:solidFill>
                <a:latin typeface="Monotype Corsiva" pitchFamily="66" charset="0"/>
              </a:rPr>
              <a:t>: </a:t>
            </a:r>
          </a:p>
          <a:p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Нас много, а она одна…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85620" y="6005582"/>
            <a:ext cx="56697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 dirty="0" smtClean="0">
                <a:solidFill>
                  <a:srgbClr val="990033"/>
                </a:solidFill>
              </a:rPr>
              <a:t>Разработала: Попова М.Б. учитель </a:t>
            </a:r>
          </a:p>
          <a:p>
            <a:r>
              <a:rPr lang="ru-RU" sz="2000" b="1" dirty="0" smtClean="0">
                <a:solidFill>
                  <a:srgbClr val="990033"/>
                </a:solidFill>
              </a:rPr>
              <a:t>биологии МОУ «Старо-</a:t>
            </a:r>
            <a:r>
              <a:rPr lang="ru-RU" sz="2000" b="1" dirty="0" err="1" smtClean="0">
                <a:solidFill>
                  <a:srgbClr val="990033"/>
                </a:solidFill>
              </a:rPr>
              <a:t>Татауровская</a:t>
            </a:r>
            <a:r>
              <a:rPr lang="ru-RU" sz="2000" b="1" dirty="0" smtClean="0">
                <a:solidFill>
                  <a:srgbClr val="990033"/>
                </a:solidFill>
              </a:rPr>
              <a:t> СОШ»</a:t>
            </a:r>
            <a:endParaRPr lang="ru-RU" sz="20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5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8196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5. Сколько процентов от общего количества  водной массы Земли составляет пресная вода?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990033"/>
              </a:solidFill>
            </a:endParaRPr>
          </a:p>
          <a:p>
            <a:pPr marL="342900" indent="-342900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</a:rPr>
              <a:t>А </a:t>
            </a:r>
            <a:r>
              <a:rPr lang="ru-RU" sz="3200" b="1" dirty="0" smtClean="0">
                <a:solidFill>
                  <a:srgbClr val="990033"/>
                </a:solidFill>
              </a:rPr>
              <a:t>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100%</a:t>
            </a:r>
            <a:r>
              <a:rPr lang="ru-RU" sz="3200" b="1" dirty="0">
                <a:solidFill>
                  <a:srgbClr val="990033"/>
                </a:solidFill>
              </a:rPr>
              <a:t>    </a:t>
            </a:r>
            <a:r>
              <a:rPr lang="ru-RU" sz="3200" b="1" dirty="0">
                <a:solidFill>
                  <a:srgbClr val="FF0000"/>
                </a:solidFill>
              </a:rPr>
              <a:t> Б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50%</a:t>
            </a:r>
            <a:r>
              <a:rPr lang="ru-RU" sz="3200" b="1" dirty="0">
                <a:solidFill>
                  <a:srgbClr val="990033"/>
                </a:solidFill>
              </a:rPr>
              <a:t> </a:t>
            </a:r>
            <a:endParaRPr lang="en-US" sz="3200" b="1" dirty="0" smtClean="0">
              <a:solidFill>
                <a:srgbClr val="990033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990033"/>
                </a:solidFill>
              </a:rPr>
              <a:t>   </a:t>
            </a:r>
            <a:endParaRPr lang="en-US" sz="3200" b="1" dirty="0" smtClean="0">
              <a:solidFill>
                <a:srgbClr val="990033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990033"/>
                </a:solidFill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В 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10%   </a:t>
            </a:r>
            <a:r>
              <a:rPr lang="ru-RU" sz="3200" b="1" dirty="0">
                <a:solidFill>
                  <a:srgbClr val="990033"/>
                </a:solidFill>
              </a:rPr>
              <a:t>      </a:t>
            </a:r>
            <a:r>
              <a:rPr lang="ru-RU" sz="3200" b="1" dirty="0">
                <a:solidFill>
                  <a:srgbClr val="FF0000"/>
                </a:solidFill>
              </a:rPr>
              <a:t> Д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3%</a:t>
            </a:r>
          </a:p>
          <a:p>
            <a:pPr marL="342900" indent="-342900"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8196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6. В каком озере находится 80% пресной воды нашей страны и пятая часть пресной воды всей планеты?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86000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>
                <a:solidFill>
                  <a:srgbClr val="86000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Святое   </a:t>
            </a:r>
            <a:r>
              <a:rPr lang="ru-RU" sz="3200" b="1" dirty="0">
                <a:solidFill>
                  <a:srgbClr val="FF0000"/>
                </a:solidFill>
              </a:rPr>
              <a:t>Б</a:t>
            </a:r>
            <a:r>
              <a:rPr lang="ru-RU" sz="3200" b="1" dirty="0">
                <a:solidFill>
                  <a:srgbClr val="860000"/>
                </a:solidFill>
              </a:rPr>
              <a:t>  </a:t>
            </a:r>
            <a:r>
              <a:rPr lang="ru-RU" sz="3200" b="1" dirty="0">
                <a:solidFill>
                  <a:srgbClr val="002060"/>
                </a:solidFill>
              </a:rPr>
              <a:t>Ладожское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860000"/>
                </a:solidFill>
              </a:rPr>
              <a:t>   </a:t>
            </a:r>
            <a:endParaRPr lang="en-US" sz="3200" b="1" dirty="0" smtClean="0">
              <a:solidFill>
                <a:srgbClr val="86000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ru-RU" sz="3200" b="1" dirty="0" smtClean="0">
                <a:solidFill>
                  <a:srgbClr val="860000"/>
                </a:solidFill>
              </a:rPr>
              <a:t>   </a:t>
            </a:r>
            <a:r>
              <a:rPr lang="ru-RU" sz="3200" b="1" dirty="0">
                <a:solidFill>
                  <a:srgbClr val="002060"/>
                </a:solidFill>
              </a:rPr>
              <a:t>Байкал </a:t>
            </a:r>
            <a:r>
              <a:rPr lang="ru-RU" sz="3200" b="1" dirty="0">
                <a:solidFill>
                  <a:srgbClr val="860000"/>
                </a:solidFill>
              </a:rPr>
              <a:t>  </a:t>
            </a:r>
            <a:r>
              <a:rPr lang="ru-RU" sz="3200" b="1" dirty="0">
                <a:solidFill>
                  <a:srgbClr val="FF0000"/>
                </a:solidFill>
              </a:rPr>
              <a:t>Д</a:t>
            </a:r>
            <a:r>
              <a:rPr lang="ru-RU" sz="3200" b="1" dirty="0">
                <a:solidFill>
                  <a:srgbClr val="86000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Лох-Несс</a:t>
            </a:r>
            <a:endParaRPr lang="en-US" sz="3200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8196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b="1" dirty="0">
                <a:solidFill>
                  <a:srgbClr val="860000"/>
                </a:solidFill>
              </a:rPr>
              <a:t>7</a:t>
            </a:r>
            <a:r>
              <a:rPr lang="ru-RU" sz="3200" b="1" dirty="0">
                <a:solidFill>
                  <a:srgbClr val="860000"/>
                </a:solidFill>
              </a:rPr>
              <a:t>. На страницах какого цвета в Красной книге записаны те животные, количество которых уменьшается?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>
                <a:solidFill>
                  <a:srgbClr val="002060"/>
                </a:solidFill>
              </a:rPr>
              <a:t>  красного   </a:t>
            </a:r>
            <a:r>
              <a:rPr lang="ru-RU" sz="3200" b="1" dirty="0">
                <a:solidFill>
                  <a:srgbClr val="FF0000"/>
                </a:solidFill>
              </a:rPr>
              <a:t> Б  </a:t>
            </a:r>
            <a:r>
              <a:rPr lang="ru-RU" sz="3200" b="1" dirty="0">
                <a:solidFill>
                  <a:srgbClr val="002060"/>
                </a:solidFill>
              </a:rPr>
              <a:t>серого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342900" indent="-342900"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</a:rPr>
              <a:t>    </a:t>
            </a:r>
            <a:r>
              <a:rPr lang="ru-RU" sz="3200" b="1" dirty="0">
                <a:solidFill>
                  <a:srgbClr val="002060"/>
                </a:solidFill>
              </a:rPr>
              <a:t>белого   </a:t>
            </a:r>
            <a:r>
              <a:rPr lang="ru-RU" sz="3200" b="1" dirty="0">
                <a:solidFill>
                  <a:srgbClr val="FF0000"/>
                </a:solidFill>
              </a:rPr>
              <a:t>Д</a:t>
            </a:r>
            <a:r>
              <a:rPr lang="ru-RU" sz="3200" b="1" dirty="0">
                <a:solidFill>
                  <a:srgbClr val="002060"/>
                </a:solidFill>
              </a:rPr>
              <a:t>   жёлтого</a:t>
            </a:r>
          </a:p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8196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8. Какой рыбы нет в природе?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>
                <a:solidFill>
                  <a:srgbClr val="002060"/>
                </a:solidFill>
              </a:rPr>
              <a:t>  Рыба-игла   </a:t>
            </a:r>
            <a:r>
              <a:rPr lang="ru-RU" sz="3200" b="1" dirty="0">
                <a:solidFill>
                  <a:srgbClr val="FF0000"/>
                </a:solidFill>
              </a:rPr>
              <a:t>Б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рыба-ножницы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ru-RU" sz="3200" b="1" dirty="0">
                <a:solidFill>
                  <a:srgbClr val="002060"/>
                </a:solidFill>
              </a:rPr>
              <a:t>рыба-молот </a:t>
            </a:r>
            <a:r>
              <a:rPr lang="ru-RU" sz="3200" b="1" dirty="0">
                <a:solidFill>
                  <a:srgbClr val="FF0000"/>
                </a:solidFill>
              </a:rPr>
              <a:t>Д </a:t>
            </a:r>
            <a:r>
              <a:rPr lang="ru-RU" sz="3200" b="1" dirty="0">
                <a:solidFill>
                  <a:srgbClr val="002060"/>
                </a:solidFill>
              </a:rPr>
              <a:t> рыба-нож</a:t>
            </a: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9220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9. Кто ходит на охоту в львиной семье?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990033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FF0000"/>
                </a:solidFill>
              </a:rPr>
              <a:t>А </a:t>
            </a:r>
            <a:r>
              <a:rPr lang="ru-RU" sz="3200" b="1" dirty="0">
                <a:solidFill>
                  <a:srgbClr val="990033"/>
                </a:solidFill>
              </a:rPr>
              <a:t>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лев    </a:t>
            </a:r>
            <a:r>
              <a:rPr lang="ru-RU" sz="3200" b="1" dirty="0">
                <a:solidFill>
                  <a:srgbClr val="FF0000"/>
                </a:solidFill>
              </a:rPr>
              <a:t>Б  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львица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3200" b="1" dirty="0">
                <a:solidFill>
                  <a:srgbClr val="FF0000"/>
                </a:solidFill>
              </a:rPr>
              <a:t>В 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львята    </a:t>
            </a:r>
            <a:r>
              <a:rPr lang="ru-RU" sz="3200" b="1" dirty="0">
                <a:solidFill>
                  <a:srgbClr val="FF0000"/>
                </a:solidFill>
              </a:rPr>
              <a:t>Д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всё семейство</a:t>
            </a:r>
          </a:p>
          <a:p>
            <a:pPr marL="342900" indent="-342900">
              <a:defRPr/>
            </a:pPr>
            <a:endParaRPr lang="ru-RU" sz="2000" b="1" dirty="0">
              <a:solidFill>
                <a:srgbClr val="C0000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9220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sz="2000" b="1" dirty="0">
              <a:solidFill>
                <a:srgbClr val="C0000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10. Это животное – обитатель леса. ?</a:t>
            </a:r>
          </a:p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Часто люди называют его благородным. Что это за животное?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860000"/>
              </a:solidFill>
            </a:endParaRPr>
          </a:p>
          <a:p>
            <a:pPr marL="342900" indent="-342900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>
                <a:solidFill>
                  <a:srgbClr val="860000"/>
                </a:solidFill>
              </a:rPr>
              <a:t> </a:t>
            </a:r>
            <a:r>
              <a:rPr lang="en-US" sz="3200" b="1" dirty="0" smtClean="0">
                <a:solidFill>
                  <a:srgbClr val="860000"/>
                </a:solidFill>
              </a:rPr>
              <a:t>  </a:t>
            </a:r>
            <a:r>
              <a:rPr lang="ru-RU" sz="3200" b="1" dirty="0">
                <a:solidFill>
                  <a:srgbClr val="002060"/>
                </a:solidFill>
              </a:rPr>
              <a:t>Медведь    </a:t>
            </a:r>
            <a:r>
              <a:rPr lang="ru-RU" sz="3200" b="1" dirty="0">
                <a:solidFill>
                  <a:srgbClr val="FF0000"/>
                </a:solidFill>
              </a:rPr>
              <a:t>Б</a:t>
            </a:r>
            <a:r>
              <a:rPr lang="ru-RU" sz="3200" b="1" dirty="0">
                <a:solidFill>
                  <a:srgbClr val="860000"/>
                </a:solidFill>
              </a:rPr>
              <a:t>  </a:t>
            </a:r>
            <a:r>
              <a:rPr lang="ru-RU" sz="3200" b="1" dirty="0">
                <a:solidFill>
                  <a:srgbClr val="002060"/>
                </a:solidFill>
              </a:rPr>
              <a:t>олень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860000"/>
                </a:solidFill>
              </a:rPr>
              <a:t>   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b="1" dirty="0">
                <a:solidFill>
                  <a:srgbClr val="860000"/>
                </a:solidFill>
              </a:rPr>
              <a:t>   </a:t>
            </a:r>
            <a:r>
              <a:rPr lang="ru-RU" sz="3200" b="1" dirty="0">
                <a:solidFill>
                  <a:srgbClr val="002060"/>
                </a:solidFill>
              </a:rPr>
              <a:t>лось </a:t>
            </a:r>
            <a:r>
              <a:rPr lang="ru-RU" sz="3200" b="1" dirty="0">
                <a:solidFill>
                  <a:srgbClr val="860000"/>
                </a:solidFill>
              </a:rPr>
              <a:t>  </a:t>
            </a:r>
            <a:r>
              <a:rPr lang="en-US" sz="3200" b="1" smtClean="0">
                <a:solidFill>
                  <a:srgbClr val="860000"/>
                </a:solidFill>
              </a:rPr>
              <a:t>     </a:t>
            </a:r>
            <a:r>
              <a:rPr lang="ru-RU" sz="3200" b="1" smtClean="0">
                <a:solidFill>
                  <a:srgbClr val="86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Д</a:t>
            </a:r>
            <a:r>
              <a:rPr lang="ru-RU" sz="3200" b="1" dirty="0">
                <a:solidFill>
                  <a:srgbClr val="860000"/>
                </a:solidFill>
              </a:rPr>
              <a:t>  </a:t>
            </a:r>
            <a:r>
              <a:rPr lang="ru-RU" sz="3200" b="1" dirty="0">
                <a:solidFill>
                  <a:srgbClr val="002060"/>
                </a:solidFill>
              </a:rPr>
              <a:t>кабан </a:t>
            </a:r>
            <a:endParaRPr lang="en-US" sz="3200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04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8"/>
          <p:cNvSpPr>
            <a:spLocks noChangeArrowheads="1" noChangeShapeType="1" noTextEdit="1"/>
          </p:cNvSpPr>
          <p:nvPr/>
        </p:nvSpPr>
        <p:spPr bwMode="auto">
          <a:xfrm>
            <a:off x="2143125" y="857250"/>
            <a:ext cx="4429125" cy="57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05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3   ТУР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10245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20716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04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WordArt 8"/>
          <p:cNvSpPr>
            <a:spLocks noChangeArrowheads="1" noChangeShapeType="1" noTextEdit="1"/>
          </p:cNvSpPr>
          <p:nvPr/>
        </p:nvSpPr>
        <p:spPr bwMode="auto">
          <a:xfrm>
            <a:off x="1000125" y="2786063"/>
            <a:ext cx="7345363" cy="2232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Р А И Ф Й П Ь М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    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С  Ш Р У И С О</a:t>
            </a: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11269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20716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0694" y="1268760"/>
            <a:ext cx="850106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Отгадай название. Лишь по две буквы взяв подряд, слова расставить сможешь в ряд.</a:t>
            </a: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12292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400" b="1" dirty="0">
                <a:solidFill>
                  <a:srgbClr val="860000"/>
                </a:solidFill>
              </a:rPr>
              <a:t>Найдите верный путь по клеточкам квадрата, и вы прочтёте пословицу</a:t>
            </a: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7188" y="1857375"/>
            <a:ext cx="8501062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Б  У  Д  Ы  Т  А</a:t>
            </a:r>
          </a:p>
          <a:p>
            <a:pPr marL="342900" indent="-34290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Е  Р  А  В  А  Д</a:t>
            </a:r>
          </a:p>
          <a:p>
            <a:pPr marL="342900" indent="-34290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З  Т  Н  Е  Щ  У</a:t>
            </a:r>
          </a:p>
          <a:p>
            <a:pPr marL="342900" indent="-34290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Ы  Р  Ь  Ш  И  Р </a:t>
            </a:r>
          </a:p>
          <a:p>
            <a:pPr marL="342900" indent="-342900"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Б  К  У  И  З  П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13316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3200" b="1" dirty="0">
                <a:solidFill>
                  <a:srgbClr val="860000"/>
                </a:solidFill>
              </a:rPr>
              <a:t>Расшифруйте таинственное письмо</a:t>
            </a: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7188" y="1500188"/>
            <a:ext cx="85010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Б  Е  Л  Е  С  </a:t>
            </a:r>
          </a:p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Е  Р  Е  Т  О  </a:t>
            </a:r>
          </a:p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Г  И  Т  П  О  </a:t>
            </a:r>
          </a:p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!  А  Р  А  Ж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04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1000125" y="2857500"/>
            <a:ext cx="7345363" cy="2232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WLZ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У</a:t>
            </a:r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GUDM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Н</a:t>
            </a:r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QR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И</a:t>
            </a:r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SIKLN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И   </a:t>
            </a:r>
          </a:p>
          <a:p>
            <a:pPr algn="ctr"/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SD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И</a:t>
            </a:r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YWU</a:t>
            </a:r>
          </a:p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У</a:t>
            </a:r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SYGMNH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И</a:t>
            </a:r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RZI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Ц</a:t>
            </a:r>
            <a:r>
              <a:rPr lang="en-US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Q</a:t>
            </a:r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Ы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3077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20716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14340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3200" b="1" dirty="0">
                <a:solidFill>
                  <a:srgbClr val="860000"/>
                </a:solidFill>
              </a:rPr>
              <a:t>Расшифруйте таинственное письмо</a:t>
            </a: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7188" y="1500188"/>
            <a:ext cx="85010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  В  Х  У  Д  Й  Ы  </a:t>
            </a:r>
          </a:p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  З  Д  О  Р  О В </a:t>
            </a:r>
          </a:p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  Е  Т  М  О  В  О</a:t>
            </a:r>
          </a:p>
          <a:p>
            <a:pPr marL="342900" indent="-342900"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  Л  Е  З  Д  О  Р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04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8"/>
          <p:cNvSpPr>
            <a:spLocks noChangeArrowheads="1" noChangeShapeType="1" noTextEdit="1"/>
          </p:cNvSpPr>
          <p:nvPr/>
        </p:nvSpPr>
        <p:spPr bwMode="auto">
          <a:xfrm>
            <a:off x="2571750" y="2500313"/>
            <a:ext cx="4429125" cy="57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05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lang="en-US" sz="1050" b="1" kern="10" dirty="0" smtClean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4</a:t>
            </a:r>
            <a:r>
              <a:rPr lang="ru-RU" sz="1050" b="1" kern="10" dirty="0" smtClean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  </a:t>
            </a:r>
            <a:r>
              <a:rPr lang="ru-RU" sz="105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ТУР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15365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20716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4724400"/>
            <a:ext cx="863600" cy="865188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u="sng">
                <a:hlinkClick r:id="rId3" action="ppaction://hlinksldjump"/>
              </a:rPr>
              <a:t>11</a:t>
            </a:r>
            <a:endParaRPr lang="ru-RU" sz="5400" b="1" u="sng"/>
          </a:p>
        </p:txBody>
      </p:sp>
      <p:sp>
        <p:nvSpPr>
          <p:cNvPr id="1638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8351837" cy="2016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74852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САМЫЙ САМЫЙ</a:t>
            </a:r>
          </a:p>
        </p:txBody>
      </p:sp>
      <p:sp>
        <p:nvSpPr>
          <p:cNvPr id="1638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357563"/>
            <a:ext cx="863600" cy="865187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u="sng">
                <a:hlinkClick r:id="rId5" action="ppaction://hlinksldjump"/>
              </a:rPr>
              <a:t>5</a:t>
            </a:r>
            <a:endParaRPr lang="ru-RU" sz="5400" b="1" u="sng"/>
          </a:p>
        </p:txBody>
      </p:sp>
      <p:sp>
        <p:nvSpPr>
          <p:cNvPr id="1639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050" y="1916113"/>
            <a:ext cx="863600" cy="865187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dirty="0">
                <a:hlinkClick r:id="rId6" action="ppaction://hlinksldjump"/>
              </a:rPr>
              <a:t>1</a:t>
            </a:r>
            <a:endParaRPr lang="ru-RU" sz="5400" b="1" dirty="0"/>
          </a:p>
        </p:txBody>
      </p:sp>
      <p:sp>
        <p:nvSpPr>
          <p:cNvPr id="1639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4724400"/>
            <a:ext cx="863600" cy="865188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7" action="ppaction://hlinksldjump"/>
              </a:rPr>
              <a:t>12</a:t>
            </a:r>
            <a:endParaRPr lang="ru-RU" sz="5400" b="1"/>
          </a:p>
        </p:txBody>
      </p:sp>
      <p:sp>
        <p:nvSpPr>
          <p:cNvPr id="1639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313" y="4724400"/>
            <a:ext cx="863600" cy="865188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8" action="ppaction://hlinksldjump"/>
              </a:rPr>
              <a:t>13</a:t>
            </a:r>
            <a:endParaRPr lang="ru-RU" sz="5400" b="1"/>
          </a:p>
        </p:txBody>
      </p:sp>
      <p:sp>
        <p:nvSpPr>
          <p:cNvPr id="16393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08400" y="4724400"/>
            <a:ext cx="863600" cy="865188"/>
          </a:xfrm>
          <a:prstGeom prst="actionButtonBlank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9" action="ppaction://hlinksldjump"/>
              </a:rPr>
              <a:t>14</a:t>
            </a:r>
            <a:endParaRPr lang="ru-RU" sz="5400" b="1"/>
          </a:p>
        </p:txBody>
      </p:sp>
      <p:sp>
        <p:nvSpPr>
          <p:cNvPr id="16394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724400"/>
            <a:ext cx="863600" cy="865188"/>
          </a:xfrm>
          <a:prstGeom prst="actionButtonBlank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002060"/>
                </a:solidFill>
                <a:hlinkClick r:id="rId10" action="ppaction://hlinksldjump"/>
              </a:rPr>
              <a:t>15</a:t>
            </a:r>
            <a:endParaRPr lang="ru-RU" sz="5400" b="1">
              <a:solidFill>
                <a:srgbClr val="002060"/>
              </a:solidFill>
            </a:endParaRPr>
          </a:p>
        </p:txBody>
      </p:sp>
      <p:sp>
        <p:nvSpPr>
          <p:cNvPr id="16395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7400" y="4724400"/>
            <a:ext cx="863600" cy="865188"/>
          </a:xfrm>
          <a:prstGeom prst="actionButtonBlank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11" action="ppaction://hlinksldjump"/>
              </a:rPr>
              <a:t>16</a:t>
            </a:r>
            <a:endParaRPr lang="ru-RU" sz="5400" b="1"/>
          </a:p>
        </p:txBody>
      </p:sp>
      <p:sp>
        <p:nvSpPr>
          <p:cNvPr id="16396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48488" y="4724400"/>
            <a:ext cx="863600" cy="865188"/>
          </a:xfrm>
          <a:prstGeom prst="actionButtonBlank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12" action="ppaction://hlinksldjump"/>
              </a:rPr>
              <a:t>17</a:t>
            </a:r>
            <a:endParaRPr lang="ru-RU" sz="5400" b="1"/>
          </a:p>
        </p:txBody>
      </p:sp>
      <p:sp>
        <p:nvSpPr>
          <p:cNvPr id="16397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724400"/>
            <a:ext cx="863600" cy="865188"/>
          </a:xfrm>
          <a:prstGeom prst="actionButtonBlank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13" action="ppaction://hlinksldjump"/>
              </a:rPr>
              <a:t>18</a:t>
            </a:r>
            <a:endParaRPr lang="ru-RU" sz="5400" b="1"/>
          </a:p>
        </p:txBody>
      </p:sp>
      <p:sp>
        <p:nvSpPr>
          <p:cNvPr id="16398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3355975"/>
            <a:ext cx="863600" cy="865188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u="sng">
                <a:hlinkClick r:id="rId14" action="ppaction://hlinksldjump"/>
              </a:rPr>
              <a:t>6</a:t>
            </a:r>
            <a:endParaRPr lang="ru-RU" sz="5400" b="1" u="sng"/>
          </a:p>
        </p:txBody>
      </p:sp>
      <p:sp>
        <p:nvSpPr>
          <p:cNvPr id="16399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72313" y="3429000"/>
            <a:ext cx="863600" cy="865188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u="sng">
                <a:hlinkClick r:id="rId15" action="ppaction://hlinksldjump"/>
              </a:rPr>
              <a:t>10</a:t>
            </a:r>
            <a:endParaRPr lang="ru-RU" sz="5400" b="1" u="sng"/>
          </a:p>
        </p:txBody>
      </p:sp>
      <p:sp>
        <p:nvSpPr>
          <p:cNvPr id="16400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463" y="3355975"/>
            <a:ext cx="863600" cy="865188"/>
          </a:xfrm>
          <a:prstGeom prst="actionButtonBlank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u="sng">
                <a:hlinkClick r:id="rId16" action="ppaction://hlinksldjump"/>
              </a:rPr>
              <a:t>8</a:t>
            </a:r>
            <a:endParaRPr lang="ru-RU" sz="5400" b="1" u="sng"/>
          </a:p>
        </p:txBody>
      </p:sp>
      <p:sp>
        <p:nvSpPr>
          <p:cNvPr id="16401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8988" y="3357563"/>
            <a:ext cx="863600" cy="865187"/>
          </a:xfrm>
          <a:prstGeom prst="actionButtonBlank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u="sng">
                <a:hlinkClick r:id="rId17" action="ppaction://hlinksldjump"/>
              </a:rPr>
              <a:t>9</a:t>
            </a:r>
            <a:endParaRPr lang="ru-RU" sz="5400" b="1" u="sng"/>
          </a:p>
        </p:txBody>
      </p:sp>
      <p:sp>
        <p:nvSpPr>
          <p:cNvPr id="16402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00438" y="3357563"/>
            <a:ext cx="863600" cy="865187"/>
          </a:xfrm>
          <a:prstGeom prst="actionButtonBlank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u="sng">
                <a:hlinkClick r:id="rId18" action="ppaction://hlinksldjump"/>
              </a:rPr>
              <a:t>7</a:t>
            </a:r>
            <a:endParaRPr lang="ru-RU" sz="5400" b="1" u="sng"/>
          </a:p>
        </p:txBody>
      </p:sp>
      <p:sp>
        <p:nvSpPr>
          <p:cNvPr id="16403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938" y="1916113"/>
            <a:ext cx="863600" cy="865187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19" action="ppaction://hlinksldjump"/>
              </a:rPr>
              <a:t>2</a:t>
            </a:r>
            <a:endParaRPr lang="ru-RU" sz="5400" b="1"/>
          </a:p>
        </p:txBody>
      </p:sp>
      <p:sp>
        <p:nvSpPr>
          <p:cNvPr id="16404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825" y="1916113"/>
            <a:ext cx="863600" cy="865187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20" action="ppaction://hlinksldjump"/>
              </a:rPr>
              <a:t>3</a:t>
            </a:r>
            <a:endParaRPr lang="ru-RU" sz="5400" b="1"/>
          </a:p>
        </p:txBody>
      </p:sp>
      <p:sp>
        <p:nvSpPr>
          <p:cNvPr id="16405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00788" y="1916113"/>
            <a:ext cx="863600" cy="865187"/>
          </a:xfrm>
          <a:prstGeom prst="actionButtonBlank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>
                <a:hlinkClick r:id="rId21" action="ppaction://hlinksldjump"/>
              </a:rPr>
              <a:t>4</a:t>
            </a:r>
            <a:endParaRPr lang="ru-RU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68313" y="476250"/>
            <a:ext cx="83518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1.</a:t>
            </a:r>
            <a:r>
              <a:rPr lang="ru-RU" b="1">
                <a:solidFill>
                  <a:srgbClr val="990033"/>
                </a:solidFill>
              </a:rPr>
              <a:t>	</a:t>
            </a:r>
            <a:r>
              <a:rPr lang="ru-RU" sz="4000" b="1">
                <a:solidFill>
                  <a:srgbClr val="990033"/>
                </a:solidFill>
              </a:rPr>
              <a:t>Какое животное является     самым крупным из всех существовавших когда-либо на Земле</a:t>
            </a:r>
            <a:endParaRPr lang="ru-RU" sz="40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6027738"/>
            <a:ext cx="7105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990033"/>
                </a:solidFill>
              </a:rPr>
              <a:t>Синий кит: его масса 150 тонн</a:t>
            </a:r>
          </a:p>
        </p:txBody>
      </p:sp>
      <p:sp>
        <p:nvSpPr>
          <p:cNvPr id="1741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323850" y="260350"/>
            <a:ext cx="8640763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2.</a:t>
            </a:r>
            <a:r>
              <a:rPr lang="ru-RU" b="1">
                <a:solidFill>
                  <a:srgbClr val="990033"/>
                </a:solidFill>
              </a:rPr>
              <a:t>	</a:t>
            </a:r>
            <a:r>
              <a:rPr lang="ru-RU" sz="3200" b="1">
                <a:solidFill>
                  <a:srgbClr val="990033"/>
                </a:solidFill>
              </a:rPr>
              <a:t>Есть ли у ветра зубы? Оказывается есть. Этот ветер появляется на горизонте облачком, которое растёт, растёт и с молниеносной скоростью уничтожает весь урожай. Что за «ветер», у которого есть зубы?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62288" y="5876925"/>
            <a:ext cx="2943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990033"/>
                </a:solidFill>
              </a:rPr>
              <a:t>Саранча </a:t>
            </a:r>
          </a:p>
        </p:txBody>
      </p:sp>
      <p:sp>
        <p:nvSpPr>
          <p:cNvPr id="1843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50825" y="260350"/>
            <a:ext cx="8569325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3.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Улетают ли бабочки, как птицы, на зиму в тёплые края?</a:t>
            </a:r>
            <a:endParaRPr lang="ru-RU" sz="44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7188" y="5805488"/>
            <a:ext cx="7215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33"/>
                </a:solidFill>
              </a:rPr>
              <a:t>Бабочки-монархи, репейницы улетают.</a:t>
            </a:r>
          </a:p>
        </p:txBody>
      </p:sp>
      <p:sp>
        <p:nvSpPr>
          <p:cNvPr id="1946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95288" y="549275"/>
            <a:ext cx="8280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4.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Какие растения, хвойные или лиственные, лучше сажать в городах с загрязнённым воздухом?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03575" y="5805488"/>
            <a:ext cx="39639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990033"/>
                </a:solidFill>
              </a:rPr>
              <a:t>Лиственные</a:t>
            </a:r>
          </a:p>
        </p:txBody>
      </p:sp>
      <p:sp>
        <p:nvSpPr>
          <p:cNvPr id="2048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95288" y="549275"/>
            <a:ext cx="82804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5.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Какая птица является идеальным средством для мониторинга воздуха?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03575" y="5805488"/>
            <a:ext cx="32877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990033"/>
                </a:solidFill>
              </a:rPr>
              <a:t>Пингвины</a:t>
            </a:r>
          </a:p>
        </p:txBody>
      </p:sp>
      <p:sp>
        <p:nvSpPr>
          <p:cNvPr id="2150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5288" y="549275"/>
            <a:ext cx="8280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6.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Как называется самая большая лягушка?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42875" y="5857875"/>
            <a:ext cx="757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990033"/>
                </a:solidFill>
              </a:rPr>
              <a:t>Лягушка-голиаф 40см длиной</a:t>
            </a:r>
          </a:p>
        </p:txBody>
      </p:sp>
      <p:sp>
        <p:nvSpPr>
          <p:cNvPr id="2253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395288" y="549275"/>
            <a:ext cx="828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7.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Что такое смог?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7188" y="5429250"/>
            <a:ext cx="7572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990033"/>
                </a:solidFill>
              </a:rPr>
              <a:t>Густые туманы содержащие пыль и вредные газы</a:t>
            </a:r>
          </a:p>
        </p:txBody>
      </p:sp>
      <p:sp>
        <p:nvSpPr>
          <p:cNvPr id="2355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179388" y="260350"/>
            <a:ext cx="8785225" cy="28082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3139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Вопросы "Экологического турнира"</a:t>
            </a:r>
          </a:p>
        </p:txBody>
      </p:sp>
      <p:sp>
        <p:nvSpPr>
          <p:cNvPr id="4099" name="Rectangl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785938" y="2928938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084888" y="4868863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1" name="Picture 11" descr="j0213513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000375"/>
            <a:ext cx="12477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57313" y="1143000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19925" y="2924175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19700" y="1125538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5" name="Picture 18" descr="j02191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3065463"/>
            <a:ext cx="1136650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9" descr="j0288857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1341438"/>
            <a:ext cx="10953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Rectangle 2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31913" y="4868863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8" name="Picture 21" descr="j02407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4941888"/>
            <a:ext cx="7810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2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143375" y="2928938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Rectangle 3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779838" y="4868863"/>
            <a:ext cx="1511300" cy="13684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11" name="Picture 29" descr="j028536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72225" y="4941888"/>
            <a:ext cx="992188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8" descr="j028357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4813" y="3071813"/>
            <a:ext cx="153035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WordArt 3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148263" y="2276475"/>
            <a:ext cx="1584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Растения</a:t>
            </a:r>
          </a:p>
        </p:txBody>
      </p:sp>
      <p:sp>
        <p:nvSpPr>
          <p:cNvPr id="4114" name="WordArt 33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357313" y="2428875"/>
            <a:ext cx="16557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Животные</a:t>
            </a:r>
          </a:p>
        </p:txBody>
      </p:sp>
      <p:sp>
        <p:nvSpPr>
          <p:cNvPr id="4115" name="WordArt 3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928813" y="4214813"/>
            <a:ext cx="13668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Птицы</a:t>
            </a:r>
          </a:p>
        </p:txBody>
      </p:sp>
      <p:sp>
        <p:nvSpPr>
          <p:cNvPr id="4116" name="WordArt 35"/>
          <p:cNvSpPr>
            <a:spLocks noChangeArrowheads="1" noChangeShapeType="1" noTextEdit="1"/>
          </p:cNvSpPr>
          <p:nvPr/>
        </p:nvSpPr>
        <p:spPr bwMode="auto">
          <a:xfrm>
            <a:off x="4000500" y="4214813"/>
            <a:ext cx="1800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Насекомые</a:t>
            </a:r>
          </a:p>
        </p:txBody>
      </p:sp>
      <p:sp>
        <p:nvSpPr>
          <p:cNvPr id="4117" name="WordArt 36"/>
          <p:cNvSpPr>
            <a:spLocks noChangeArrowheads="1" noChangeShapeType="1" noTextEdit="1"/>
          </p:cNvSpPr>
          <p:nvPr/>
        </p:nvSpPr>
        <p:spPr bwMode="auto">
          <a:xfrm>
            <a:off x="7019925" y="4149725"/>
            <a:ext cx="15128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Деревья</a:t>
            </a:r>
          </a:p>
        </p:txBody>
      </p:sp>
      <p:sp>
        <p:nvSpPr>
          <p:cNvPr id="4118" name="WordArt 37"/>
          <p:cNvSpPr>
            <a:spLocks noChangeArrowheads="1" noChangeShapeType="1" noTextEdit="1"/>
          </p:cNvSpPr>
          <p:nvPr/>
        </p:nvSpPr>
        <p:spPr bwMode="auto">
          <a:xfrm>
            <a:off x="323850" y="6237288"/>
            <a:ext cx="31686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Вопросы-сюрпризы</a:t>
            </a:r>
          </a:p>
        </p:txBody>
      </p:sp>
      <p:sp>
        <p:nvSpPr>
          <p:cNvPr id="4119" name="WordArt 38"/>
          <p:cNvSpPr>
            <a:spLocks noChangeArrowheads="1" noChangeShapeType="1" noTextEdit="1"/>
          </p:cNvSpPr>
          <p:nvPr/>
        </p:nvSpPr>
        <p:spPr bwMode="auto">
          <a:xfrm>
            <a:off x="5795963" y="6165850"/>
            <a:ext cx="2232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Экологичесие термины </a:t>
            </a:r>
          </a:p>
        </p:txBody>
      </p:sp>
      <p:sp>
        <p:nvSpPr>
          <p:cNvPr id="4120" name="WordArt 39"/>
          <p:cNvSpPr>
            <a:spLocks noChangeArrowheads="1" noChangeShapeType="1" noTextEdit="1"/>
          </p:cNvSpPr>
          <p:nvPr/>
        </p:nvSpPr>
        <p:spPr bwMode="auto">
          <a:xfrm>
            <a:off x="3995738" y="6237288"/>
            <a:ext cx="12239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пословицы</a:t>
            </a:r>
          </a:p>
        </p:txBody>
      </p:sp>
      <p:pic>
        <p:nvPicPr>
          <p:cNvPr id="4121" name="Picture 24" descr="j0282868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24313" y="5013325"/>
            <a:ext cx="9794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2" name="Picture 4" descr="0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57313" y="1143000"/>
            <a:ext cx="14668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95288" y="549275"/>
            <a:ext cx="8280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8.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Это дерево растёт в пустынях и полупустынях Средней Азии, Ирана, Афганистана. Его древесина такая плотная и тяжёлая, что тонет в воде.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86188" y="5857875"/>
            <a:ext cx="257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990033"/>
                </a:solidFill>
              </a:rPr>
              <a:t>Саксаул</a:t>
            </a:r>
          </a:p>
        </p:txBody>
      </p:sp>
      <p:sp>
        <p:nvSpPr>
          <p:cNvPr id="2458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9.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В былые времена это растение называли солдатской травой: оно не боится ни мороза, ни жары, ни плохой почвы. Оно останавливает кровь и заживляет раны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428875" y="5857875"/>
            <a:ext cx="3929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990033"/>
                </a:solidFill>
              </a:rPr>
              <a:t>Тысячелистник</a:t>
            </a:r>
          </a:p>
        </p:txBody>
      </p:sp>
      <p:sp>
        <p:nvSpPr>
          <p:cNvPr id="2560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10.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Какое животное является самым громкоголосым из всех?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428875" y="5857875"/>
            <a:ext cx="3929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990033"/>
                </a:solidFill>
              </a:rPr>
              <a:t>Крокодил</a:t>
            </a:r>
          </a:p>
        </p:txBody>
      </p:sp>
      <p:sp>
        <p:nvSpPr>
          <p:cNvPr id="2662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11.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4400" b="1">
                <a:solidFill>
                  <a:srgbClr val="990033"/>
                </a:solidFill>
              </a:rPr>
              <a:t>Какое животное живёт дольше всех?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00063" y="585787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990033"/>
                </a:solidFill>
              </a:rPr>
              <a:t>Слоновая черепаха 175 лет </a:t>
            </a:r>
          </a:p>
        </p:txBody>
      </p:sp>
      <p:sp>
        <p:nvSpPr>
          <p:cNvPr id="2765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12.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3600" b="1">
                <a:solidFill>
                  <a:srgbClr val="990033"/>
                </a:solidFill>
              </a:rPr>
              <a:t>Удар лапы африканского страуса намного сильнее лошадиного копыта. Но в случае нападения отогнать птицу несложно, причём безо всякого вреда для неё. Как это сделать?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7188" y="5286375"/>
            <a:ext cx="7643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990033"/>
                </a:solidFill>
              </a:rPr>
              <a:t>Поднять над головой палку с надетым на неё головным убором: страус нападает только на тех противников, которые ниже его ростом.</a:t>
            </a:r>
          </a:p>
        </p:txBody>
      </p:sp>
      <p:sp>
        <p:nvSpPr>
          <p:cNvPr id="2867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13.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3600" b="1">
                <a:solidFill>
                  <a:srgbClr val="990033"/>
                </a:solidFill>
              </a:rPr>
              <a:t>Какие птицы сохраняют супружескую верность на всю жизнь?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43500" y="6072188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990033"/>
                </a:solidFill>
              </a:rPr>
              <a:t>Галки</a:t>
            </a:r>
          </a:p>
        </p:txBody>
      </p:sp>
      <p:sp>
        <p:nvSpPr>
          <p:cNvPr id="2970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14.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3600" b="1">
                <a:solidFill>
                  <a:srgbClr val="990033"/>
                </a:solidFill>
              </a:rPr>
              <a:t>В какую погоду выбросы промышленных предприятий в атмосферу особенно опасны?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00063" y="6072188"/>
            <a:ext cx="585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990033"/>
                </a:solidFill>
              </a:rPr>
              <a:t>В безветренную и влажную</a:t>
            </a:r>
          </a:p>
        </p:txBody>
      </p:sp>
      <p:sp>
        <p:nvSpPr>
          <p:cNvPr id="3072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15.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endParaRPr lang="ru-RU" sz="3600" b="1">
              <a:solidFill>
                <a:srgbClr val="990033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286250" y="6072188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990033"/>
                </a:solidFill>
              </a:rPr>
              <a:t>одуванчик</a:t>
            </a:r>
          </a:p>
        </p:txBody>
      </p:sp>
      <p:sp>
        <p:nvSpPr>
          <p:cNvPr id="3174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642918"/>
            <a:ext cx="6715172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905">
                  <a:solidFill>
                    <a:srgbClr val="00B0F0"/>
                  </a:solidFill>
                </a:ln>
                <a:solidFill>
                  <a:srgbClr val="86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цветок отцветая,  разлетается на все стороны света  ?</a:t>
            </a:r>
            <a:endParaRPr lang="ru-RU" sz="4400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990033"/>
                </a:solidFill>
              </a:rPr>
              <a:t>16.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endParaRPr lang="ru-RU" sz="3600" b="1">
              <a:solidFill>
                <a:srgbClr val="990033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286250" y="6072188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990033"/>
                </a:solidFill>
              </a:rPr>
              <a:t>роза</a:t>
            </a:r>
          </a:p>
        </p:txBody>
      </p:sp>
      <p:sp>
        <p:nvSpPr>
          <p:cNvPr id="3277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642918"/>
            <a:ext cx="664373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ln w="1905">
                  <a:solidFill>
                    <a:srgbClr val="00B0F0"/>
                  </a:solidFill>
                </a:ln>
                <a:solidFill>
                  <a:srgbClr val="86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цветок называют царицей цветов?</a:t>
            </a:r>
            <a:endParaRPr lang="ru-RU" sz="4000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990033"/>
                </a:solidFill>
              </a:rPr>
              <a:t>1</a:t>
            </a:r>
            <a:r>
              <a:rPr lang="en-US" sz="6000" b="1">
                <a:solidFill>
                  <a:srgbClr val="990033"/>
                </a:solidFill>
              </a:rPr>
              <a:t>7</a:t>
            </a:r>
            <a:r>
              <a:rPr lang="ru-RU" sz="6000" b="1">
                <a:solidFill>
                  <a:srgbClr val="990033"/>
                </a:solidFill>
              </a:rPr>
              <a:t>.</a:t>
            </a:r>
            <a:r>
              <a:rPr lang="ru-RU" sz="2400" b="1">
                <a:solidFill>
                  <a:srgbClr val="990033"/>
                </a:solidFill>
              </a:rPr>
              <a:t>	</a:t>
            </a:r>
            <a:r>
              <a:rPr lang="ru-RU" sz="3600">
                <a:solidFill>
                  <a:schemeClr val="folHlink"/>
                </a:solidFill>
              </a:rPr>
              <a:t> </a:t>
            </a:r>
            <a:r>
              <a:rPr lang="ru-RU" sz="3600">
                <a:solidFill>
                  <a:srgbClr val="860000"/>
                </a:solidFill>
              </a:rPr>
              <a:t>К экологическим проблемам относится:</a:t>
            </a:r>
          </a:p>
          <a:p>
            <a:r>
              <a:rPr lang="ru-RU" sz="3600">
                <a:solidFill>
                  <a:srgbClr val="860000"/>
                </a:solidFill>
              </a:rPr>
              <a:t>А)       Спасение тропических лесов;</a:t>
            </a:r>
          </a:p>
          <a:p>
            <a:r>
              <a:rPr lang="ru-RU" sz="3600">
                <a:solidFill>
                  <a:srgbClr val="860000"/>
                </a:solidFill>
              </a:rPr>
              <a:t>Б)       Борьба с международным  терроризмом;</a:t>
            </a:r>
          </a:p>
          <a:p>
            <a:r>
              <a:rPr lang="ru-RU" sz="3600">
                <a:solidFill>
                  <a:srgbClr val="860000"/>
                </a:solidFill>
              </a:rPr>
              <a:t>В)       Борьба с ростом цен;</a:t>
            </a:r>
          </a:p>
          <a:p>
            <a:r>
              <a:rPr lang="ru-RU" sz="3600">
                <a:solidFill>
                  <a:srgbClr val="860000"/>
                </a:solidFill>
              </a:rPr>
              <a:t>Г)        Проблема переработки мусора</a:t>
            </a:r>
            <a:endParaRPr lang="ru-RU" sz="3600" b="1">
              <a:solidFill>
                <a:srgbClr val="860000"/>
              </a:solidFill>
            </a:endParaRPr>
          </a:p>
        </p:txBody>
      </p:sp>
      <p:sp>
        <p:nvSpPr>
          <p:cNvPr id="3379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Прямоугольник 5"/>
          <p:cNvSpPr>
            <a:spLocks noChangeArrowheads="1"/>
          </p:cNvSpPr>
          <p:nvPr/>
        </p:nvSpPr>
        <p:spPr bwMode="auto">
          <a:xfrm>
            <a:off x="1785938" y="642938"/>
            <a:ext cx="6643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04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8"/>
          <p:cNvSpPr>
            <a:spLocks noChangeArrowheads="1" noChangeShapeType="1" noTextEdit="1"/>
          </p:cNvSpPr>
          <p:nvPr/>
        </p:nvSpPr>
        <p:spPr bwMode="auto">
          <a:xfrm>
            <a:off x="2357438" y="857250"/>
            <a:ext cx="4429125" cy="57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05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1   ТУР</a:t>
            </a: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5125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20716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428625" y="1857375"/>
            <a:ext cx="81407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990033"/>
                </a:solidFill>
              </a:rPr>
              <a:t>Представление команд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990033"/>
                </a:solidFill>
              </a:rPr>
              <a:t>18.</a:t>
            </a:r>
            <a:r>
              <a:rPr lang="ru-RU" sz="2400">
                <a:solidFill>
                  <a:schemeClr val="folHlink"/>
                </a:solidFill>
              </a:rPr>
              <a:t> </a:t>
            </a:r>
            <a:r>
              <a:rPr lang="ru-RU" sz="3600">
                <a:solidFill>
                  <a:srgbClr val="860000"/>
                </a:solidFill>
              </a:rPr>
              <a:t>Как переводится название «Гринпис»?</a:t>
            </a:r>
          </a:p>
          <a:p>
            <a:r>
              <a:rPr lang="ru-RU" sz="2400" b="1">
                <a:solidFill>
                  <a:srgbClr val="990033"/>
                </a:solidFill>
              </a:rPr>
              <a:t>	</a:t>
            </a:r>
            <a:endParaRPr lang="ru-RU" sz="3600" b="1">
              <a:solidFill>
                <a:srgbClr val="990033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14688" y="6072188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990033"/>
                </a:solidFill>
              </a:rPr>
              <a:t>Зелёный мир</a:t>
            </a:r>
          </a:p>
        </p:txBody>
      </p:sp>
      <p:sp>
        <p:nvSpPr>
          <p:cNvPr id="3482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021388"/>
            <a:ext cx="865187" cy="647700"/>
          </a:xfrm>
          <a:prstGeom prst="actionButtonBackPrevious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821" name="Picture 4" descr="greenpe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2071688"/>
            <a:ext cx="34575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04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WordArt 8"/>
          <p:cNvSpPr>
            <a:spLocks noChangeArrowheads="1" noChangeShapeType="1" noTextEdit="1"/>
          </p:cNvSpPr>
          <p:nvPr/>
        </p:nvSpPr>
        <p:spPr bwMode="auto">
          <a:xfrm>
            <a:off x="2571750" y="2500313"/>
            <a:ext cx="4429125" cy="57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05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lang="en-US" sz="1050" b="1" kern="10" dirty="0" smtClean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5</a:t>
            </a:r>
            <a:r>
              <a:rPr lang="ru-RU" sz="1050" b="1" kern="10" dirty="0" smtClean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 </a:t>
            </a:r>
            <a:r>
              <a:rPr lang="ru-RU" sz="1050" b="1" kern="10" dirty="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ТУР</a:t>
            </a:r>
          </a:p>
        </p:txBody>
      </p:sp>
      <p:sp>
        <p:nvSpPr>
          <p:cNvPr id="35844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35845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20716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57250"/>
            <a:ext cx="7696200" cy="3867150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2000" smtClean="0">
                <a:solidFill>
                  <a:schemeClr val="folHlink"/>
                </a:solidFill>
              </a:rPr>
              <a:t>Разгадай ребусы:</a:t>
            </a:r>
          </a:p>
          <a:p>
            <a:pPr algn="ctr">
              <a:buFontTx/>
              <a:buNone/>
            </a:pPr>
            <a:endParaRPr lang="ru-RU" sz="200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ru-RU" sz="200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ru-RU" sz="2000" smtClean="0">
              <a:solidFill>
                <a:schemeClr val="folHlink"/>
              </a:solidFill>
            </a:endParaRPr>
          </a:p>
        </p:txBody>
      </p:sp>
      <p:sp>
        <p:nvSpPr>
          <p:cNvPr id="36867" name="WordArt 4"/>
          <p:cNvSpPr>
            <a:spLocks noChangeArrowheads="1" noChangeShapeType="1" noTextEdit="1"/>
          </p:cNvSpPr>
          <p:nvPr/>
        </p:nvSpPr>
        <p:spPr bwMode="auto">
          <a:xfrm>
            <a:off x="1066800" y="1905000"/>
            <a:ext cx="2987675" cy="2128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с3ж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4953000" y="3657600"/>
            <a:ext cx="3387725" cy="2624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40а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09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Рисунок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68580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685800"/>
            <a:ext cx="12192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Рисунок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838200"/>
            <a:ext cx="914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0" y="173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457200" y="21717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ru-RU" sz="14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1                      1, 2, 3                 1, 2                              1</a:t>
            </a:r>
            <a:endParaRPr lang="ru-RU" sz="1400"/>
          </a:p>
        </p:txBody>
      </p:sp>
      <p:sp>
        <p:nvSpPr>
          <p:cNvPr id="37896" name="WordArt 10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306705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37897" name="WordArt 11"/>
          <p:cNvSpPr>
            <a:spLocks noChangeArrowheads="1" noChangeShapeType="1" noTextEdit="1"/>
          </p:cNvSpPr>
          <p:nvPr/>
        </p:nvSpPr>
        <p:spPr bwMode="auto">
          <a:xfrm>
            <a:off x="5638800" y="4114800"/>
            <a:ext cx="121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1268413"/>
            <a:ext cx="6430963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комар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4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7400" y="549275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72450" y="5949950"/>
            <a:ext cx="431800" cy="43180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blipFill>
            <a:blip r:embed="rId2" cstate="screen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ласточка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7400" y="549275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50" y="5949950"/>
            <a:ext cx="431800" cy="43180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4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1268413"/>
            <a:ext cx="7542212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868144" y="620688"/>
            <a:ext cx="2653352" cy="637812"/>
          </a:xfrm>
          <a:prstGeom prst="roundRect">
            <a:avLst/>
          </a:prstGeom>
          <a:blipFill>
            <a:blip r:embed="rId2" cstate="screen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сова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620688"/>
            <a:ext cx="2664296" cy="64807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7400" y="620713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50" y="5949950"/>
            <a:ext cx="431800" cy="43180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70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5963" y="576263"/>
            <a:ext cx="51720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639763" y="1125538"/>
            <a:ext cx="7775575" cy="4972050"/>
            <a:chOff x="639435" y="1124744"/>
            <a:chExt cx="7775729" cy="4972050"/>
          </a:xfrm>
        </p:grpSpPr>
        <p:pic>
          <p:nvPicPr>
            <p:cNvPr id="1434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765620">
              <a:off x="468016" y="2021341"/>
              <a:ext cx="3730094" cy="3387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7864" y="1124744"/>
              <a:ext cx="5067300" cy="497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Скругленный прямоугольник 5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blipFill>
            <a:blip r:embed="rId4" cstate="screen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раки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5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7400" y="549275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72450" y="5949950"/>
            <a:ext cx="431800" cy="43180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476250"/>
            <a:ext cx="5400675" cy="592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лиса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4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7400" y="549275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50" y="5949950"/>
            <a:ext cx="431800" cy="43180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404813"/>
            <a:ext cx="467995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868144" y="620688"/>
            <a:ext cx="2653352" cy="63781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корова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620688"/>
            <a:ext cx="2664296" cy="648072"/>
          </a:xfrm>
          <a:prstGeom prst="roundRect">
            <a:avLst/>
          </a:prstGeom>
          <a:blipFill>
            <a:blip r:embed="rId4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7400" y="620713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50" y="5949950"/>
            <a:ext cx="431800" cy="43180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04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8"/>
          <p:cNvSpPr>
            <a:spLocks noChangeArrowheads="1" noChangeShapeType="1" noTextEdit="1"/>
          </p:cNvSpPr>
          <p:nvPr/>
        </p:nvSpPr>
        <p:spPr bwMode="auto">
          <a:xfrm>
            <a:off x="2357438" y="1071563"/>
            <a:ext cx="4429125" cy="571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050" b="1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 2   ТУР</a:t>
            </a:r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6149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207168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28625" y="2000250"/>
            <a:ext cx="81407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990033"/>
                </a:solidFill>
              </a:rPr>
              <a:t>Выбери правильный</a:t>
            </a:r>
          </a:p>
          <a:p>
            <a:pPr algn="ctr"/>
            <a:r>
              <a:rPr lang="ru-RU" sz="6000" b="1">
                <a:solidFill>
                  <a:srgbClr val="990033"/>
                </a:solidFill>
              </a:rPr>
              <a:t> ответ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557338"/>
            <a:ext cx="78390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868144" y="548680"/>
            <a:ext cx="2653352" cy="637812"/>
          </a:xfrm>
          <a:prstGeom prst="roundRect">
            <a:avLst/>
          </a:prstGeom>
          <a:blipFill>
            <a:blip r:embed="rId4" cstate="screen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тритон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548680"/>
            <a:ext cx="2664296" cy="648072"/>
          </a:xfrm>
          <a:prstGeom prst="roundRect">
            <a:avLst/>
          </a:prstGeom>
          <a:blipFill>
            <a:blip r:embed="rId5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7400" y="549275"/>
            <a:ext cx="2663825" cy="6381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7308850" y="6021388"/>
            <a:ext cx="1295400" cy="360362"/>
          </a:xfrm>
          <a:prstGeom prst="actionButtonBlank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357188" y="357188"/>
            <a:ext cx="8280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7200" b="1">
              <a:solidFill>
                <a:srgbClr val="990033"/>
              </a:solidFill>
            </a:endParaRPr>
          </a:p>
          <a:p>
            <a:pPr algn="ctr"/>
            <a:r>
              <a:rPr lang="en-US" sz="7200" b="1">
                <a:solidFill>
                  <a:srgbClr val="990033"/>
                </a:solidFill>
              </a:rPr>
              <a:t>C</a:t>
            </a:r>
            <a:r>
              <a:rPr lang="ru-RU" sz="7200" b="1">
                <a:solidFill>
                  <a:srgbClr val="990033"/>
                </a:solidFill>
              </a:rPr>
              <a:t>ПАСИБО </a:t>
            </a:r>
          </a:p>
          <a:p>
            <a:pPr algn="ctr"/>
            <a:r>
              <a:rPr lang="ru-RU" sz="7200" b="1">
                <a:solidFill>
                  <a:srgbClr val="990033"/>
                </a:solidFill>
              </a:rPr>
              <a:t>ЗА ИГРУ!</a:t>
            </a:r>
            <a:endParaRPr lang="ru-RU" sz="7200" b="1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7172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</a:rPr>
              <a:t>С</a:t>
            </a:r>
            <a:r>
              <a:rPr lang="ru-RU" sz="3200" b="1" dirty="0">
                <a:solidFill>
                  <a:srgbClr val="990033"/>
                </a:solidFill>
              </a:rPr>
              <a:t>амка какого животного имеет довольно скверный характер: она злобна, драчлива и очень трудно приручается?</a:t>
            </a:r>
          </a:p>
          <a:p>
            <a:pPr marL="342900" indent="-342900">
              <a:defRPr/>
            </a:pPr>
            <a:r>
              <a:rPr lang="ru-RU" sz="3200" b="1" dirty="0">
                <a:solidFill>
                  <a:srgbClr val="FF0000"/>
                </a:solidFill>
              </a:rPr>
              <a:t>А </a:t>
            </a:r>
            <a:r>
              <a:rPr lang="ru-RU" sz="3200" b="1" dirty="0">
                <a:solidFill>
                  <a:srgbClr val="990033"/>
                </a:solidFill>
              </a:rPr>
              <a:t>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лошадь</a:t>
            </a:r>
            <a:r>
              <a:rPr lang="ru-RU" sz="3200" b="1" dirty="0">
                <a:solidFill>
                  <a:srgbClr val="990033"/>
                </a:solidFill>
              </a:rPr>
              <a:t>    </a:t>
            </a:r>
            <a:r>
              <a:rPr lang="ru-RU" sz="3200" b="1" dirty="0">
                <a:solidFill>
                  <a:srgbClr val="FF0000"/>
                </a:solidFill>
              </a:rPr>
              <a:t> Б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Обезьяна</a:t>
            </a:r>
            <a:r>
              <a:rPr lang="ru-RU" sz="3200" b="1" dirty="0">
                <a:solidFill>
                  <a:srgbClr val="990033"/>
                </a:solidFill>
              </a:rPr>
              <a:t>      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 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зебра   </a:t>
            </a:r>
            <a:r>
              <a:rPr lang="ru-RU" sz="3200" b="1" dirty="0">
                <a:solidFill>
                  <a:srgbClr val="990033"/>
                </a:solidFill>
              </a:rPr>
              <a:t>      </a:t>
            </a:r>
            <a:r>
              <a:rPr lang="ru-RU" sz="3200" b="1" dirty="0">
                <a:solidFill>
                  <a:srgbClr val="FF0000"/>
                </a:solidFill>
              </a:rPr>
              <a:t> Д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медведица</a:t>
            </a:r>
          </a:p>
          <a:p>
            <a:pPr marL="342900" indent="-342900"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7172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2. Какой океан является самым большим?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86000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>
                <a:solidFill>
                  <a:srgbClr val="86000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Северный ледовитый     </a:t>
            </a:r>
            <a:r>
              <a:rPr lang="ru-RU" sz="3200" b="1" dirty="0">
                <a:solidFill>
                  <a:srgbClr val="FF0000"/>
                </a:solidFill>
              </a:rPr>
              <a:t>Б</a:t>
            </a:r>
            <a:r>
              <a:rPr lang="ru-RU" sz="3200" b="1" dirty="0">
                <a:solidFill>
                  <a:srgbClr val="860000"/>
                </a:solidFill>
              </a:rPr>
              <a:t>  </a:t>
            </a:r>
            <a:r>
              <a:rPr lang="ru-RU" sz="3200" b="1" dirty="0">
                <a:solidFill>
                  <a:srgbClr val="002060"/>
                </a:solidFill>
              </a:rPr>
              <a:t>Тихий </a:t>
            </a:r>
            <a:r>
              <a:rPr lang="ru-RU" sz="3200" b="1" dirty="0">
                <a:solidFill>
                  <a:srgbClr val="860000"/>
                </a:solidFill>
              </a:rPr>
              <a:t>   </a:t>
            </a:r>
            <a:endParaRPr lang="en-US" sz="3200" b="1" dirty="0" smtClean="0">
              <a:solidFill>
                <a:srgbClr val="86000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ru-RU" sz="3200" b="1" dirty="0" smtClean="0">
                <a:solidFill>
                  <a:srgbClr val="860000"/>
                </a:solidFill>
              </a:rPr>
              <a:t>   </a:t>
            </a:r>
            <a:r>
              <a:rPr lang="ru-RU" sz="3200" b="1" dirty="0">
                <a:solidFill>
                  <a:srgbClr val="002060"/>
                </a:solidFill>
              </a:rPr>
              <a:t>Атлантический</a:t>
            </a:r>
            <a:r>
              <a:rPr lang="ru-RU" sz="3200" b="1" dirty="0">
                <a:solidFill>
                  <a:srgbClr val="860000"/>
                </a:solidFill>
              </a:rPr>
              <a:t>   </a:t>
            </a:r>
            <a:r>
              <a:rPr lang="ru-RU" sz="3200" b="1" dirty="0">
                <a:solidFill>
                  <a:srgbClr val="FF0000"/>
                </a:solidFill>
              </a:rPr>
              <a:t>Д</a:t>
            </a:r>
            <a:r>
              <a:rPr lang="ru-RU" sz="3200" b="1" dirty="0">
                <a:solidFill>
                  <a:srgbClr val="86000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индийский</a:t>
            </a:r>
            <a:endParaRPr lang="en-US" sz="3200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7172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3. У какого водоёма бывают притоки?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en-US" sz="3200" b="1" dirty="0">
                <a:solidFill>
                  <a:srgbClr val="FF0000"/>
                </a:solidFill>
              </a:rPr>
              <a:t>               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>
                <a:solidFill>
                  <a:srgbClr val="002060"/>
                </a:solidFill>
              </a:rPr>
              <a:t>  Море   </a:t>
            </a:r>
            <a:r>
              <a:rPr lang="ru-RU" sz="3200" b="1" dirty="0">
                <a:solidFill>
                  <a:srgbClr val="FF0000"/>
                </a:solidFill>
              </a:rPr>
              <a:t> Б   </a:t>
            </a:r>
            <a:r>
              <a:rPr lang="ru-RU" sz="3200" b="1" dirty="0">
                <a:solidFill>
                  <a:srgbClr val="002060"/>
                </a:solidFill>
              </a:rPr>
              <a:t>озеро  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          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b="1" dirty="0">
                <a:solidFill>
                  <a:srgbClr val="002060"/>
                </a:solidFill>
              </a:rPr>
              <a:t>    болото   </a:t>
            </a:r>
            <a:r>
              <a:rPr lang="ru-RU" sz="3200" b="1" dirty="0">
                <a:solidFill>
                  <a:srgbClr val="FF0000"/>
                </a:solidFill>
              </a:rPr>
              <a:t>Д</a:t>
            </a:r>
            <a:r>
              <a:rPr lang="ru-RU" sz="3200" b="1" dirty="0">
                <a:solidFill>
                  <a:srgbClr val="002060"/>
                </a:solidFill>
              </a:rPr>
              <a:t>   река</a:t>
            </a:r>
          </a:p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72063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8145463" y="5992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7172" name="Picture 8" descr="32615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15716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428625"/>
            <a:ext cx="8501063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>
                <a:solidFill>
                  <a:srgbClr val="860000"/>
                </a:solidFill>
              </a:rPr>
              <a:t>4. </a:t>
            </a:r>
            <a:r>
              <a:rPr lang="en-US" sz="3200" b="1" dirty="0">
                <a:solidFill>
                  <a:srgbClr val="860000"/>
                </a:solidFill>
              </a:rPr>
              <a:t>C</a:t>
            </a:r>
            <a:r>
              <a:rPr lang="ru-RU" sz="3200" b="1" dirty="0" err="1">
                <a:solidFill>
                  <a:srgbClr val="860000"/>
                </a:solidFill>
              </a:rPr>
              <a:t>колько</a:t>
            </a:r>
            <a:r>
              <a:rPr lang="ru-RU" sz="3200" b="1" dirty="0">
                <a:solidFill>
                  <a:srgbClr val="860000"/>
                </a:solidFill>
              </a:rPr>
              <a:t> процентов земной поверхности  покрыто водой?</a:t>
            </a:r>
          </a:p>
          <a:p>
            <a:pPr marL="342900" indent="-342900">
              <a:defRPr/>
            </a:pPr>
            <a:endParaRPr lang="ru-RU" sz="3200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en-US" sz="3200" b="1" dirty="0">
                <a:solidFill>
                  <a:srgbClr val="FF0000"/>
                </a:solidFill>
              </a:rPr>
              <a:t>                   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>
                <a:solidFill>
                  <a:srgbClr val="002060"/>
                </a:solidFill>
              </a:rPr>
              <a:t>  70%      </a:t>
            </a:r>
            <a:r>
              <a:rPr lang="ru-RU" sz="3200" b="1" dirty="0">
                <a:solidFill>
                  <a:srgbClr val="FF0000"/>
                </a:solidFill>
              </a:rPr>
              <a:t>Б</a:t>
            </a:r>
            <a:r>
              <a:rPr lang="ru-RU" sz="3200" b="1" dirty="0">
                <a:solidFill>
                  <a:srgbClr val="002060"/>
                </a:solidFill>
              </a:rPr>
              <a:t> 100%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   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b="1" dirty="0">
                <a:solidFill>
                  <a:srgbClr val="002060"/>
                </a:solidFill>
              </a:rPr>
              <a:t>  50%   </a:t>
            </a:r>
            <a:r>
              <a:rPr lang="ru-RU" sz="3200" b="1" dirty="0">
                <a:solidFill>
                  <a:srgbClr val="FF0000"/>
                </a:solidFill>
              </a:rPr>
              <a:t>Д </a:t>
            </a:r>
            <a:r>
              <a:rPr lang="ru-RU" sz="3200" b="1" dirty="0">
                <a:solidFill>
                  <a:srgbClr val="002060"/>
                </a:solidFill>
              </a:rPr>
              <a:t> 30%</a:t>
            </a: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705</Words>
  <Application>Microsoft Office PowerPoint</Application>
  <PresentationFormat>Экран (4:3)</PresentationFormat>
  <Paragraphs>225</Paragraphs>
  <Slides>51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user1</cp:lastModifiedBy>
  <cp:revision>33</cp:revision>
  <dcterms:created xsi:type="dcterms:W3CDTF">2007-08-31T02:20:18Z</dcterms:created>
  <dcterms:modified xsi:type="dcterms:W3CDTF">2014-01-26T12:17:50Z</dcterms:modified>
</cp:coreProperties>
</file>