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0" r:id="rId3"/>
    <p:sldId id="271" r:id="rId4"/>
    <p:sldId id="269" r:id="rId5"/>
    <p:sldId id="272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Заболевания</c:v>
                </c:pt>
              </c:strCache>
            </c:strRef>
          </c:tx>
          <c:marker>
            <c:symbol val="none"/>
          </c:marker>
          <c:cat>
            <c:strRef>
              <c:f>Лист1!$A$2:$A$16</c:f>
              <c:strCache>
                <c:ptCount val="15"/>
                <c:pt idx="0">
                  <c:v>сентябрь начало</c:v>
                </c:pt>
                <c:pt idx="1">
                  <c:v>сентябрь конец</c:v>
                </c:pt>
                <c:pt idx="2">
                  <c:v>октябрь начало</c:v>
                </c:pt>
                <c:pt idx="3">
                  <c:v>октябрь конец</c:v>
                </c:pt>
                <c:pt idx="4">
                  <c:v>ноябрь начало</c:v>
                </c:pt>
                <c:pt idx="5">
                  <c:v>ноябрь конец</c:v>
                </c:pt>
                <c:pt idx="6">
                  <c:v>декабрь начало</c:v>
                </c:pt>
                <c:pt idx="7">
                  <c:v>декабрь конец</c:v>
                </c:pt>
                <c:pt idx="8">
                  <c:v>январь начало</c:v>
                </c:pt>
                <c:pt idx="9">
                  <c:v>январь конец</c:v>
                </c:pt>
                <c:pt idx="10">
                  <c:v>февраль начало</c:v>
                </c:pt>
                <c:pt idx="11">
                  <c:v>февраль конец</c:v>
                </c:pt>
                <c:pt idx="12">
                  <c:v>март начало</c:v>
                </c:pt>
                <c:pt idx="13">
                  <c:v>март конец</c:v>
                </c:pt>
                <c:pt idx="14">
                  <c:v>апрель начало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  <c:pt idx="7">
                  <c:v>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868800"/>
        <c:axId val="137870336"/>
      </c:lineChart>
      <c:catAx>
        <c:axId val="137868800"/>
        <c:scaling>
          <c:orientation val="minMax"/>
        </c:scaling>
        <c:delete val="0"/>
        <c:axPos val="b"/>
        <c:majorTickMark val="out"/>
        <c:minorTickMark val="none"/>
        <c:tickLblPos val="nextTo"/>
        <c:crossAx val="137870336"/>
        <c:crosses val="autoZero"/>
        <c:auto val="1"/>
        <c:lblAlgn val="ctr"/>
        <c:lblOffset val="100"/>
        <c:noMultiLvlLbl val="0"/>
      </c:catAx>
      <c:valAx>
        <c:axId val="1378703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7868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3F1B7FD-52B5-4C9C-B8EA-6A110FFBA55A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FF35BE-3176-4DD3-AD49-B8ED7104F312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7FD-52B5-4C9C-B8EA-6A110FFBA55A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35BE-3176-4DD3-AD49-B8ED7104F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7FD-52B5-4C9C-B8EA-6A110FFBA55A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35BE-3176-4DD3-AD49-B8ED7104F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7FD-52B5-4C9C-B8EA-6A110FFBA55A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35BE-3176-4DD3-AD49-B8ED7104F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7FD-52B5-4C9C-B8EA-6A110FFBA55A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35BE-3176-4DD3-AD49-B8ED7104F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7FD-52B5-4C9C-B8EA-6A110FFBA55A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35BE-3176-4DD3-AD49-B8ED7104F3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7FD-52B5-4C9C-B8EA-6A110FFBA55A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35BE-3176-4DD3-AD49-B8ED7104F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7FD-52B5-4C9C-B8EA-6A110FFBA55A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35BE-3176-4DD3-AD49-B8ED7104F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7FD-52B5-4C9C-B8EA-6A110FFBA55A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35BE-3176-4DD3-AD49-B8ED7104F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7FD-52B5-4C9C-B8EA-6A110FFBA55A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35BE-3176-4DD3-AD49-B8ED7104F312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7FD-52B5-4C9C-B8EA-6A110FFBA55A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35BE-3176-4DD3-AD49-B8ED7104F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3F1B7FD-52B5-4C9C-B8EA-6A110FFBA55A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3FF35BE-3176-4DD3-AD49-B8ED7104F3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136904" cy="50679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чашке с чесноком незначительные колонии бактерий начали появляться на 6-ой день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03831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336" y="1700808"/>
            <a:ext cx="403026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99969"/>
            <a:ext cx="11890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69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8065293" cy="50679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месте, где был нанесен мед, колонии бактерий не были видны и на 7-ой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день.</a:t>
            </a: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Ученые считают, что подобные свойства меда связаны с присутствием в этом веществе белка Дефенсин-1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86" y="2926128"/>
            <a:ext cx="4027868" cy="301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6128"/>
            <a:ext cx="4032448" cy="301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8960"/>
            <a:ext cx="1224136" cy="19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04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136904" cy="513993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чашке с антибиотиком на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3-4 день бактерии появились вокруг места нанесения антибиотика, а на 5-й день колонии разрастались и на месте нанесения антибиотика</a:t>
            </a:r>
            <a:r>
              <a:rPr lang="ru-RU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936" y="2315910"/>
            <a:ext cx="5544616" cy="414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86" y="3068960"/>
            <a:ext cx="2214683" cy="181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45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7920880" cy="492390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чашке с добавлением масла, настоянного на лекарственных травах растут не только бактерии, но и плесневые грибы.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601819" cy="419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33" y="3429000"/>
            <a:ext cx="2120973" cy="213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63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52928" cy="5427965"/>
          </a:xfr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Результаты эксперимента. </a:t>
            </a:r>
          </a:p>
          <a:p>
            <a:pPr marL="6858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Наиболее мощным антисептическим свойствам обладают лук, чеснок и мед. Благодаря фитонцидам, выделяющимся из растения, лук и чеснок не только при контакте подавляют развитие бактерий, но и очищают окружающую атмосферу.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69" y="2708920"/>
            <a:ext cx="27305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81" y="2708920"/>
            <a:ext cx="2828799" cy="211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238" y="2708920"/>
            <a:ext cx="2833104" cy="211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76652"/>
            <a:ext cx="232886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200" y="4873351"/>
            <a:ext cx="2378075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646" y="4301480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лук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97130" y="4381986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чеснок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028383" y="4414987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мед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6158062"/>
            <a:ext cx="2008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фурацилин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27923" y="6158062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масло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695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80920" cy="528394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Наблюдения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действия чеснока и лука на организм человека.</a:t>
            </a:r>
          </a:p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Объектом наблюдения стал ребенок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Макар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(возраст 2,5 лет). Чеснок как средство профилактики начали применять с 24.12.2012. 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41243878"/>
              </p:ext>
            </p:extLst>
          </p:nvPr>
        </p:nvGraphicFramePr>
        <p:xfrm>
          <a:off x="395536" y="2564904"/>
          <a:ext cx="820891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6872"/>
            <a:ext cx="201136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3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201</TotalTime>
  <Words>164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Ирина</dc:creator>
  <cp:lastModifiedBy>Ирина</cp:lastModifiedBy>
  <cp:revision>22</cp:revision>
  <dcterms:created xsi:type="dcterms:W3CDTF">2013-04-18T03:05:32Z</dcterms:created>
  <dcterms:modified xsi:type="dcterms:W3CDTF">2014-01-18T03:39:35Z</dcterms:modified>
</cp:coreProperties>
</file>