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0FF"/>
    <a:srgbClr val="361DEB"/>
    <a:srgbClr val="777A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786058"/>
            <a:ext cx="704852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361DEB"/>
                </a:solidFill>
                <a:latin typeface="Monotype Corsiva" pitchFamily="66" charset="0"/>
              </a:rPr>
              <a:t>«Все дело в шляпе»</a:t>
            </a:r>
            <a:endParaRPr lang="ru-RU" sz="6600" b="1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05800" cy="18573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C20FF"/>
                </a:solidFill>
                <a:effectLst/>
                <a:latin typeface="Monotype Corsiva" pitchFamily="66" charset="0"/>
              </a:rPr>
              <a:t>Муниципальное бюджетное образовательное учреждение «Дом детского творчества»</a:t>
            </a:r>
            <a:br>
              <a:rPr lang="ru-RU" sz="3200" b="1" dirty="0" smtClean="0">
                <a:solidFill>
                  <a:srgbClr val="1C20FF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C20FF"/>
                </a:solidFill>
                <a:effectLst/>
                <a:latin typeface="Monotype Corsiva" pitchFamily="66" charset="0"/>
              </a:rPr>
              <a:t>Знаменского муниципального района </a:t>
            </a:r>
            <a:br>
              <a:rPr lang="ru-RU" sz="3200" b="1" dirty="0" smtClean="0">
                <a:solidFill>
                  <a:srgbClr val="1C20FF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C20FF"/>
                </a:solidFill>
                <a:effectLst/>
                <a:latin typeface="Monotype Corsiva" pitchFamily="66" charset="0"/>
              </a:rPr>
              <a:t>Омской области</a:t>
            </a:r>
            <a:endParaRPr lang="ru-RU" sz="3200" b="1" dirty="0">
              <a:solidFill>
                <a:srgbClr val="1C20FF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4341" name="Picture 5" descr="C:\Documents and Settings\Irina\Рабочий стол\667595753640155526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75" r="27535"/>
          <a:stretch>
            <a:fillRect/>
          </a:stretch>
        </p:blipFill>
        <p:spPr bwMode="auto">
          <a:xfrm>
            <a:off x="6786578" y="2285992"/>
            <a:ext cx="1785950" cy="4296104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14282" y="4357694"/>
            <a:ext cx="7048520" cy="18573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Автор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800" b="1" spc="100" dirty="0" smtClean="0">
                <a:solidFill>
                  <a:srgbClr val="361DEB"/>
                </a:solidFill>
                <a:latin typeface="Monotype Corsiva" pitchFamily="66" charset="0"/>
              </a:rPr>
              <a:t>Капризова Ирина Геннадьевна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800" b="1" spc="100" dirty="0" smtClean="0">
                <a:solidFill>
                  <a:srgbClr val="361DEB"/>
                </a:solidFill>
                <a:latin typeface="Monotype Corsiva" pitchFamily="66" charset="0"/>
              </a:rPr>
              <a:t>п</a:t>
            </a:r>
            <a:r>
              <a:rPr kumimoji="0" lang="ru-RU" sz="2800" b="1" i="0" u="none" strike="noStrike" kern="1200" cap="none" spc="100" normalizeH="0" baseline="0" noProof="0" dirty="0" err="1" smtClean="0">
                <a:ln>
                  <a:noFill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едагог</a:t>
            </a:r>
            <a:r>
              <a:rPr kumimoji="0" lang="ru-RU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дополнительного образования </a:t>
            </a:r>
            <a:endParaRPr kumimoji="0" lang="ru-RU" sz="2800" b="1" i="0" u="none" strike="noStrike" kern="1200" cap="none" spc="100" normalizeH="0" baseline="0" noProof="0" dirty="0">
              <a:ln>
                <a:noFill/>
              </a:ln>
              <a:solidFill>
                <a:srgbClr val="361DEB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  <a:t>Принцессы, например, носили эннен высотой в один метр. </a:t>
            </a:r>
            <a:endParaRPr lang="ru-RU" sz="28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C:\Documents and Settings\Irina\Рабочий стол\crane-thomas-french-noblewoman-costume-from-15th-century-shown-wearing-hennin-h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56" b="7717"/>
          <a:stretch>
            <a:fillRect/>
          </a:stretch>
        </p:blipFill>
        <p:spPr bwMode="auto">
          <a:xfrm>
            <a:off x="2571736" y="1020481"/>
            <a:ext cx="4572032" cy="540891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А вот береты люди носят еще со Средневековья. Только тогда берет назывался не берет, а «баррет» и известен был с Византии. </a:t>
            </a:r>
            <a:endParaRPr lang="ru-RU" sz="28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6866" name="Picture 2" descr="C:\Documents and Settings\Irina\Рабочий стол\mod44_3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2714644" cy="490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7" name="Picture 3" descr="C:\Documents and Settings\Irina\Рабочий стол\50895309_mu5.jpg"/>
          <p:cNvPicPr>
            <a:picLocks noChangeAspect="1" noChangeArrowheads="1"/>
          </p:cNvPicPr>
          <p:nvPr/>
        </p:nvPicPr>
        <p:blipFill>
          <a:blip r:embed="rId4" cstate="print"/>
          <a:srcRect l="20648"/>
          <a:stretch>
            <a:fillRect/>
          </a:stretch>
        </p:blipFill>
        <p:spPr bwMode="auto">
          <a:xfrm>
            <a:off x="3786182" y="2071678"/>
            <a:ext cx="4626479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А вот головной убор, который не встретишь сейчас на улице – это «цилиндр».  Цилиндры – высокие головные уборы, блестящие шляпы с маленькими полями и носили их разные важные господа.</a:t>
            </a:r>
            <a:endParaRPr lang="ru-RU" sz="28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7890" name="Picture 2" descr="C:\Documents and Settings\Irina\Рабочий стол\239738-8936f-30452934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26"/>
            <a:ext cx="5643602" cy="451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Александр Сергеевич Пушкин тоже носил цилиндр, </a:t>
            </a:r>
            <a:b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только расширенный к верху  и назывался он - «боливар».</a:t>
            </a:r>
            <a:endParaRPr lang="ru-RU" sz="28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8914" name="Picture 2" descr="C:\Documents and Settings\Irina\Рабочий стол\tchernezov-grigory-the-poets-aleksandr-pushkin-ivan-krylov-vasily-zhukovsky-and-nicolai-gned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215106" cy="4755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  <a:t>А сейчас это любимый головной убор фокусников в цирке – сколько удивительных вещей можно вытянуть </a:t>
            </a:r>
            <a:b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  <a:t>из пустой шляпы!!!</a:t>
            </a:r>
            <a:endParaRPr lang="ru-RU" sz="28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9938" name="Picture 2" descr="C:\Documents and Settings\Irina\Рабочий стол\263205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4091449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39" name="Picture 3" descr="C:\Documents and Settings\Irina\Рабочий стол\01-01-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85926"/>
            <a:ext cx="3242186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  <a:t>Есть еще разновидность цилиндра – «шапокляк». </a:t>
            </a:r>
            <a:b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  <a:t>Только тулья у него на пружинах </a:t>
            </a:r>
            <a:b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  <a:t>– хлопнешь по ней, цилиндр сложится.  </a:t>
            </a:r>
            <a:b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  <a:t>Французское слово «кляк» означает «шлеп». </a:t>
            </a:r>
            <a:endParaRPr lang="ru-RU" sz="2800" dirty="0"/>
          </a:p>
        </p:txBody>
      </p:sp>
      <p:pic>
        <p:nvPicPr>
          <p:cNvPr id="40963" name="Picture 3" descr="C:\Documents and Settings\Irina\Рабочий стол\677e301416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071678"/>
            <a:ext cx="5250693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361DEB"/>
                </a:solidFill>
                <a:latin typeface="Monotype Corsiva" pitchFamily="66" charset="0"/>
              </a:rPr>
              <a:t>Теперь ясно, почему старуха Шапокляк получила такое имя – стоит только вспомнить, что у нее надето на голове.</a:t>
            </a:r>
            <a:endParaRPr lang="ru-RU" sz="2800" dirty="0"/>
          </a:p>
        </p:txBody>
      </p:sp>
      <p:pic>
        <p:nvPicPr>
          <p:cNvPr id="41986" name="Picture 2" descr="C:\Documents and Settings\Irina\Рабочий стол\3e43d867aae62f92143e1b5fa6058f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076057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7145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А вообще- то в нашей жизни еще очень много </a:t>
            </a:r>
            <a:b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разных головных уборов.  </a:t>
            </a:r>
            <a:b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Вы знаете, как они называются? Давайте проверим!</a:t>
            </a:r>
            <a:endParaRPr lang="ru-RU" sz="2800" dirty="0"/>
          </a:p>
        </p:txBody>
      </p:sp>
      <p:pic>
        <p:nvPicPr>
          <p:cNvPr id="43010" name="Picture 2" descr="C:\Documents and Settings\Irina\Рабочий стол\86358712_large_0001hats_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3" y="1714488"/>
            <a:ext cx="6759969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11" name="Rectangle 74"/>
          <p:cNvSpPr>
            <a:spLocks noChangeArrowheads="1"/>
          </p:cNvSpPr>
          <p:nvPr/>
        </p:nvSpPr>
        <p:spPr bwMode="auto">
          <a:xfrm>
            <a:off x="2571736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Т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3000364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Ю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13" name="Rectangle 74"/>
          <p:cNvSpPr>
            <a:spLocks noChangeArrowheads="1"/>
          </p:cNvSpPr>
          <p:nvPr/>
        </p:nvSpPr>
        <p:spPr bwMode="auto">
          <a:xfrm>
            <a:off x="3428992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Б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14" name="Rectangle 74"/>
          <p:cNvSpPr>
            <a:spLocks noChangeArrowheads="1"/>
          </p:cNvSpPr>
          <p:nvPr/>
        </p:nvSpPr>
        <p:spPr bwMode="auto">
          <a:xfrm>
            <a:off x="3857620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Е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auto">
          <a:xfrm>
            <a:off x="4286248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Т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16" name="Rectangle 74"/>
          <p:cNvSpPr>
            <a:spLocks noChangeArrowheads="1"/>
          </p:cNvSpPr>
          <p:nvPr/>
        </p:nvSpPr>
        <p:spPr bwMode="auto">
          <a:xfrm>
            <a:off x="4714876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Е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5143504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Й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5572132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К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6000760" y="92867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0" name="Rectangle 74"/>
          <p:cNvSpPr>
            <a:spLocks noChangeArrowheads="1"/>
          </p:cNvSpPr>
          <p:nvPr/>
        </p:nvSpPr>
        <p:spPr bwMode="auto">
          <a:xfrm>
            <a:off x="2571736" y="1357298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Ю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2571736" y="178592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Р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2" name="Rectangle 74"/>
          <p:cNvSpPr>
            <a:spLocks noChangeArrowheads="1"/>
          </p:cNvSpPr>
          <p:nvPr/>
        </p:nvSpPr>
        <p:spPr bwMode="auto">
          <a:xfrm>
            <a:off x="2571736" y="221455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Б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3" name="Rectangle 74"/>
          <p:cNvSpPr>
            <a:spLocks noChangeArrowheads="1"/>
          </p:cNvSpPr>
          <p:nvPr/>
        </p:nvSpPr>
        <p:spPr bwMode="auto">
          <a:xfrm>
            <a:off x="2571736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4" name="Rectangle 74"/>
          <p:cNvSpPr>
            <a:spLocks noChangeArrowheads="1"/>
          </p:cNvSpPr>
          <p:nvPr/>
        </p:nvSpPr>
        <p:spPr bwMode="auto">
          <a:xfrm>
            <a:off x="2571736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Н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5" name="Rectangle 74"/>
          <p:cNvSpPr>
            <a:spLocks noChangeArrowheads="1"/>
          </p:cNvSpPr>
          <p:nvPr/>
        </p:nvSpPr>
        <p:spPr bwMode="auto">
          <a:xfrm>
            <a:off x="3000364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И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6" name="Rectangle 74"/>
          <p:cNvSpPr>
            <a:spLocks noChangeArrowheads="1"/>
          </p:cNvSpPr>
          <p:nvPr/>
        </p:nvSpPr>
        <p:spPr bwMode="auto">
          <a:xfrm>
            <a:off x="3428992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К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auto">
          <a:xfrm>
            <a:off x="5572132" y="178592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В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8" name="Rectangle 74"/>
          <p:cNvSpPr>
            <a:spLocks noChangeArrowheads="1"/>
          </p:cNvSpPr>
          <p:nvPr/>
        </p:nvSpPr>
        <p:spPr bwMode="auto">
          <a:xfrm>
            <a:off x="428596" y="3500438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О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29" name="Rectangle 74"/>
          <p:cNvSpPr>
            <a:spLocks noChangeArrowheads="1"/>
          </p:cNvSpPr>
          <p:nvPr/>
        </p:nvSpPr>
        <p:spPr bwMode="auto">
          <a:xfrm>
            <a:off x="428596" y="178592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Б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428596" y="221455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Е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1" name="Rectangle 74"/>
          <p:cNvSpPr>
            <a:spLocks noChangeArrowheads="1"/>
          </p:cNvSpPr>
          <p:nvPr/>
        </p:nvSpPr>
        <p:spPr bwMode="auto">
          <a:xfrm>
            <a:off x="428596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З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428596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К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3" name="Rectangle 74"/>
          <p:cNvSpPr>
            <a:spLocks noChangeArrowheads="1"/>
          </p:cNvSpPr>
          <p:nvPr/>
        </p:nvSpPr>
        <p:spPr bwMode="auto">
          <a:xfrm>
            <a:off x="857224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О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1285852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К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5" name="Rectangle 74"/>
          <p:cNvSpPr>
            <a:spLocks noChangeArrowheads="1"/>
          </p:cNvSpPr>
          <p:nvPr/>
        </p:nvSpPr>
        <p:spPr bwMode="auto">
          <a:xfrm>
            <a:off x="1714480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О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6" name="Rectangle 74"/>
          <p:cNvSpPr>
            <a:spLocks noChangeArrowheads="1"/>
          </p:cNvSpPr>
          <p:nvPr/>
        </p:nvSpPr>
        <p:spPr bwMode="auto">
          <a:xfrm>
            <a:off x="2143108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Ш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7" name="Rectangle 74"/>
          <p:cNvSpPr>
            <a:spLocks noChangeArrowheads="1"/>
          </p:cNvSpPr>
          <p:nvPr/>
        </p:nvSpPr>
        <p:spPr bwMode="auto">
          <a:xfrm>
            <a:off x="5572132" y="221455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Е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3000364" y="521495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К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39" name="Rectangle 74"/>
          <p:cNvSpPr>
            <a:spLocks noChangeArrowheads="1"/>
          </p:cNvSpPr>
          <p:nvPr/>
        </p:nvSpPr>
        <p:spPr bwMode="auto">
          <a:xfrm>
            <a:off x="428596" y="5643578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0" name="Rectangle 74"/>
          <p:cNvSpPr>
            <a:spLocks noChangeArrowheads="1"/>
          </p:cNvSpPr>
          <p:nvPr/>
        </p:nvSpPr>
        <p:spPr bwMode="auto">
          <a:xfrm>
            <a:off x="428596" y="521495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К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1" name="Rectangle 74"/>
          <p:cNvSpPr>
            <a:spLocks noChangeArrowheads="1"/>
          </p:cNvSpPr>
          <p:nvPr/>
        </p:nvSpPr>
        <p:spPr bwMode="auto">
          <a:xfrm>
            <a:off x="428596" y="478632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Р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2" name="Rectangle 74"/>
          <p:cNvSpPr>
            <a:spLocks noChangeArrowheads="1"/>
          </p:cNvSpPr>
          <p:nvPr/>
        </p:nvSpPr>
        <p:spPr bwMode="auto">
          <a:xfrm>
            <a:off x="428596" y="435769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Ы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auto">
          <a:xfrm>
            <a:off x="428596" y="392906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З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2571736" y="521495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О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5" name="Rectangle 74"/>
          <p:cNvSpPr>
            <a:spLocks noChangeArrowheads="1"/>
          </p:cNvSpPr>
          <p:nvPr/>
        </p:nvSpPr>
        <p:spPr bwMode="auto">
          <a:xfrm>
            <a:off x="2143108" y="521495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Л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6" name="Rectangle 74"/>
          <p:cNvSpPr>
            <a:spLocks noChangeArrowheads="1"/>
          </p:cNvSpPr>
          <p:nvPr/>
        </p:nvSpPr>
        <p:spPr bwMode="auto">
          <a:xfrm>
            <a:off x="1714480" y="521495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Е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7" name="Rectangle 74"/>
          <p:cNvSpPr>
            <a:spLocks noChangeArrowheads="1"/>
          </p:cNvSpPr>
          <p:nvPr/>
        </p:nvSpPr>
        <p:spPr bwMode="auto">
          <a:xfrm>
            <a:off x="1285852" y="521495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Т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auto">
          <a:xfrm>
            <a:off x="857224" y="521495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О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5572132" y="1357298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И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0" name="Rectangle 74"/>
          <p:cNvSpPr>
            <a:spLocks noChangeArrowheads="1"/>
          </p:cNvSpPr>
          <p:nvPr/>
        </p:nvSpPr>
        <p:spPr bwMode="auto">
          <a:xfrm>
            <a:off x="3000364" y="178592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1285852" y="178592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Ч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1714480" y="178592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3" name="Rectangle 74"/>
          <p:cNvSpPr>
            <a:spLocks noChangeArrowheads="1"/>
          </p:cNvSpPr>
          <p:nvPr/>
        </p:nvSpPr>
        <p:spPr bwMode="auto">
          <a:xfrm>
            <a:off x="2143108" y="178592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Д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4" name="Rectangle 74"/>
          <p:cNvSpPr>
            <a:spLocks noChangeArrowheads="1"/>
          </p:cNvSpPr>
          <p:nvPr/>
        </p:nvSpPr>
        <p:spPr bwMode="auto">
          <a:xfrm>
            <a:off x="6858016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Г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5" name="Rectangle 74"/>
          <p:cNvSpPr>
            <a:spLocks noChangeArrowheads="1"/>
          </p:cNvSpPr>
          <p:nvPr/>
        </p:nvSpPr>
        <p:spPr bwMode="auto">
          <a:xfrm>
            <a:off x="6429388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У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6" name="Rectangle 74"/>
          <p:cNvSpPr>
            <a:spLocks noChangeArrowheads="1"/>
          </p:cNvSpPr>
          <p:nvPr/>
        </p:nvSpPr>
        <p:spPr bwMode="auto">
          <a:xfrm>
            <a:off x="6000760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Е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7" name="Rectangle 74"/>
          <p:cNvSpPr>
            <a:spLocks noChangeArrowheads="1"/>
          </p:cNvSpPr>
          <p:nvPr/>
        </p:nvSpPr>
        <p:spPr bwMode="auto">
          <a:xfrm>
            <a:off x="5143504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Т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5572132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Р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63" name="Rectangle 74"/>
          <p:cNvSpPr>
            <a:spLocks noChangeArrowheads="1"/>
          </p:cNvSpPr>
          <p:nvPr/>
        </p:nvSpPr>
        <p:spPr bwMode="auto">
          <a:xfrm>
            <a:off x="7715272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Л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64" name="Rectangle 74"/>
          <p:cNvSpPr>
            <a:spLocks noChangeArrowheads="1"/>
          </p:cNvSpPr>
          <p:nvPr/>
        </p:nvSpPr>
        <p:spPr bwMode="auto">
          <a:xfrm>
            <a:off x="7286644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О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65" name="Rectangle 74"/>
          <p:cNvSpPr>
            <a:spLocks noChangeArrowheads="1"/>
          </p:cNvSpPr>
          <p:nvPr/>
        </p:nvSpPr>
        <p:spPr bwMode="auto">
          <a:xfrm>
            <a:off x="7715272" y="392906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К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66" name="Rectangle 74"/>
          <p:cNvSpPr>
            <a:spLocks noChangeArrowheads="1"/>
          </p:cNvSpPr>
          <p:nvPr/>
        </p:nvSpPr>
        <p:spPr bwMode="auto">
          <a:xfrm>
            <a:off x="7715272" y="3500438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Т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67" name="Rectangle 74"/>
          <p:cNvSpPr>
            <a:spLocks noChangeArrowheads="1"/>
          </p:cNvSpPr>
          <p:nvPr/>
        </p:nvSpPr>
        <p:spPr bwMode="auto">
          <a:xfrm>
            <a:off x="7715272" y="3071810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О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68" name="Rectangle 74"/>
          <p:cNvSpPr>
            <a:spLocks noChangeArrowheads="1"/>
          </p:cNvSpPr>
          <p:nvPr/>
        </p:nvSpPr>
        <p:spPr bwMode="auto">
          <a:xfrm>
            <a:off x="7715272" y="1785926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П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69" name="Rectangle 74"/>
          <p:cNvSpPr>
            <a:spLocks noChangeArrowheads="1"/>
          </p:cNvSpPr>
          <p:nvPr/>
        </p:nvSpPr>
        <p:spPr bwMode="auto">
          <a:xfrm>
            <a:off x="7715272" y="221455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И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70" name="Rectangle 74"/>
          <p:cNvSpPr>
            <a:spLocks noChangeArrowheads="1"/>
          </p:cNvSpPr>
          <p:nvPr/>
        </p:nvSpPr>
        <p:spPr bwMode="auto">
          <a:xfrm>
            <a:off x="8572528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71" name="Rectangle 74"/>
          <p:cNvSpPr>
            <a:spLocks noChangeArrowheads="1"/>
          </p:cNvSpPr>
          <p:nvPr/>
        </p:nvSpPr>
        <p:spPr bwMode="auto">
          <a:xfrm>
            <a:off x="8143900" y="2643182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2800" dirty="0" smtClean="0">
                <a:solidFill>
                  <a:srgbClr val="361DEB"/>
                </a:solidFill>
              </a:rPr>
              <a:t>К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72" name="Rectangle 74"/>
          <p:cNvSpPr>
            <a:spLocks noChangeArrowheads="1"/>
          </p:cNvSpPr>
          <p:nvPr/>
        </p:nvSpPr>
        <p:spPr bwMode="auto">
          <a:xfrm>
            <a:off x="6000760" y="435769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6429388" y="435769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П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858016" y="435769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286644" y="435769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Х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7715272" y="435769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А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sp>
        <p:nvSpPr>
          <p:cNvPr id="81" name="Rectangle 74"/>
          <p:cNvSpPr>
            <a:spLocks noChangeArrowheads="1"/>
          </p:cNvSpPr>
          <p:nvPr/>
        </p:nvSpPr>
        <p:spPr bwMode="auto">
          <a:xfrm>
            <a:off x="5572132" y="4357694"/>
            <a:ext cx="431800" cy="4333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dirty="0" smtClean="0">
                <a:solidFill>
                  <a:srgbClr val="361DEB"/>
                </a:solidFill>
              </a:rPr>
              <a:t>П</a:t>
            </a:r>
            <a:endParaRPr kumimoji="1" lang="ru-RU" sz="2800" dirty="0">
              <a:solidFill>
                <a:srgbClr val="361DEB"/>
              </a:solidFill>
            </a:endParaRPr>
          </a:p>
        </p:txBody>
      </p:sp>
      <p:pic>
        <p:nvPicPr>
          <p:cNvPr id="82" name="Picture 95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92867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95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429132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95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95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95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95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86388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90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71736" y="500042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0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86711" y="1428736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596" y="1357298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0" descr="ar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43571" y="57148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" name="Picture 1" descr="C:\Documents and Settings\Irina\Рабочий стол\pr_4a008e8f85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071810"/>
            <a:ext cx="234315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58" name="Picture 2" descr="C:\Documents and Settings\Irina\Рабочий стол\x_6010d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928934"/>
            <a:ext cx="3059715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59" name="Picture 3" descr="C:\Documents and Settings\Irina\Рабочий стол\C2B12E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643050"/>
            <a:ext cx="2227268" cy="3453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0" name="Picture 4" descr="C:\Documents and Settings\Irina\Рабочий стол\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071678"/>
            <a:ext cx="2566995" cy="384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1" name="Picture 5" descr="C:\Documents and Settings\Irina\Рабочий стол\72478784_1300892547_K_Papaxa_na_vyro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286124"/>
            <a:ext cx="1785950" cy="3241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2" name="Picture 6" descr="C:\Documents and Settings\Irina\Рабочий стол\d0bad0bed182d0b5d0bbd0bed0b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3429000"/>
            <a:ext cx="2026777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3" name="Picture 7" descr="C:\Documents and Settings\Irina\Рабочий стол\del_20delhi_20-_20gurdwara_20bangla_20sahib_20sikh_20temple_20portrait_20with_20colourful_20turban_2001_203008x20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1857364"/>
            <a:ext cx="2401894" cy="3778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4" name="Picture 8" descr="C:\Documents and Settings\Irina\Рабочий стол\307CBC6CB8119A7630AB5981581FC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2357430"/>
            <a:ext cx="2000250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5" name="Picture 9" descr="C:\Documents and Settings\Irina\Рабочий стол\P113001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3214686"/>
            <a:ext cx="2679849" cy="3309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6" name="Picture 10" descr="C:\Documents and Settings\Irina\Рабочий стол\fcb3dace238c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428604"/>
            <a:ext cx="1943110" cy="3148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00"/>
                            </p:stCondLst>
                            <p:childTnLst>
                              <p:par>
                                <p:cTn id="2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500"/>
                            </p:stCondLst>
                            <p:childTnLst>
                              <p:par>
                                <p:cTn id="2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500"/>
                            </p:stCondLst>
                            <p:childTnLst>
                              <p:par>
                                <p:cTn id="2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500"/>
                            </p:stCondLst>
                            <p:childTnLst>
                              <p:par>
                                <p:cTn id="3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000"/>
                            </p:stCondLst>
                            <p:childTnLst>
                              <p:par>
                                <p:cTn id="3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00"/>
                            </p:stCondLst>
                            <p:childTnLst>
                              <p:par>
                                <p:cTn id="3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500"/>
                            </p:stCondLst>
                            <p:childTnLst>
                              <p:par>
                                <p:cTn id="3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00"/>
                            </p:stCondLst>
                            <p:childTnLst>
                              <p:par>
                                <p:cTn id="3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"/>
                            </p:stCondLst>
                            <p:childTnLst>
                              <p:par>
                                <p:cTn id="3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0" dur="5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00"/>
                            </p:stCondLst>
                            <p:childTnLst>
                              <p:par>
                                <p:cTn id="3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500"/>
                            </p:stCondLst>
                            <p:childTnLst>
                              <p:par>
                                <p:cTn id="4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00"/>
                            </p:stCondLst>
                            <p:childTnLst>
                              <p:par>
                                <p:cTn id="4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500"/>
                            </p:stCondLst>
                            <p:childTnLst>
                              <p:par>
                                <p:cTn id="4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500"/>
                            </p:stCondLst>
                            <p:childTnLst>
                              <p:par>
                                <p:cTn id="4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000"/>
                            </p:stCondLst>
                            <p:childTnLst>
                              <p:par>
                                <p:cTn id="4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2500"/>
                            </p:stCondLst>
                            <p:childTnLst>
                              <p:par>
                                <p:cTn id="4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3000"/>
                            </p:stCondLst>
                            <p:childTnLst>
                              <p:par>
                                <p:cTn id="4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00"/>
                            </p:stCondLst>
                            <p:childTnLst>
                              <p:par>
                                <p:cTn id="4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9" dur="5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000"/>
                            </p:stCondLst>
                            <p:childTnLst>
                              <p:par>
                                <p:cTn id="4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00"/>
                            </p:stCondLst>
                            <p:childTnLst>
                              <p:par>
                                <p:cTn id="4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00"/>
                            </p:stCondLst>
                            <p:childTnLst>
                              <p:par>
                                <p:cTn id="5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000"/>
                            </p:stCondLst>
                            <p:childTnLst>
                              <p:par>
                                <p:cTn id="5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00"/>
                            </p:stCondLst>
                            <p:childTnLst>
                              <p:par>
                                <p:cTn id="5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2000"/>
                            </p:stCondLst>
                            <p:childTnLst>
                              <p:par>
                                <p:cTn id="5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00"/>
                            </p:stCondLst>
                            <p:childTnLst>
                              <p:par>
                                <p:cTn id="5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7" dur="5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Irina\Рабочий стол\1003239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429552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   Добрый день, дорогие друзья!</a:t>
            </a:r>
            <a:b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Сегодня великолепный день, ярко светит солнце, </a:t>
            </a:r>
            <a:b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                                      </a:t>
            </a: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и встреча наша </a:t>
            </a: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не </a:t>
            </a: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случайна… </a:t>
            </a: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                              Как говорится: «Все дело в шляпе</a:t>
            </a: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»!</a:t>
            </a: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                                   А начнём мы, пожалуй, </a:t>
            </a:r>
            <a:b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                                           с «Шапочного знакомства». </a:t>
            </a:r>
            <a:b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  </a:t>
            </a:r>
            <a:b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                                   Как вы думаете, </a:t>
            </a:r>
            <a:b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361DEB"/>
                </a:solidFill>
                <a:latin typeface="Monotype Corsiva" pitchFamily="66" charset="0"/>
              </a:rPr>
              <a:t>                                                          когда так говорят?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5" name="Picture 1" descr="C:\Documents and Settings\Irina\Рабочий стол\л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3125" b="2543"/>
          <a:stretch>
            <a:fillRect/>
          </a:stretch>
        </p:blipFill>
        <p:spPr bwMode="auto">
          <a:xfrm>
            <a:off x="571472" y="2643182"/>
            <a:ext cx="3214710" cy="3878886"/>
          </a:xfrm>
          <a:prstGeom prst="rect">
            <a:avLst/>
          </a:prstGeom>
          <a:noFill/>
        </p:spPr>
      </p:pic>
      <p:pic>
        <p:nvPicPr>
          <p:cNvPr id="7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 l="35052" t="85537" r="52344" b="3099"/>
          <a:stretch>
            <a:fillRect/>
          </a:stretch>
        </p:blipFill>
        <p:spPr bwMode="auto">
          <a:xfrm>
            <a:off x="3143240" y="5929330"/>
            <a:ext cx="1152532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4900618" cy="52768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1C20FF"/>
                </a:solidFill>
                <a:latin typeface="Monotype Corsiva" pitchFamily="66" charset="0"/>
              </a:rPr>
              <a:t>     А сейчас я хочу проверить, </a:t>
            </a:r>
            <a:br>
              <a:rPr lang="ru-RU" sz="4000" b="1" dirty="0" smtClean="0">
                <a:solidFill>
                  <a:srgbClr val="1C20FF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1C20FF"/>
                </a:solidFill>
                <a:latin typeface="Monotype Corsiva" pitchFamily="66" charset="0"/>
              </a:rPr>
              <a:t>что вы знаете о головных уборах и что запомнили из того, о чём мы с вами сегодня говорили.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C:\Documents and Settings\Irina\Рабочий стол\667595753640155526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75" r="27535"/>
          <a:stretch>
            <a:fillRect/>
          </a:stretch>
        </p:blipFill>
        <p:spPr bwMode="auto">
          <a:xfrm>
            <a:off x="5929322" y="1000108"/>
            <a:ext cx="2167937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1C20FF"/>
                </a:solidFill>
                <a:latin typeface="Monotype Corsiva" pitchFamily="66" charset="0"/>
              </a:rPr>
              <a:t>      Героиня, какой детской популярной книжки была волшебницей, но работала няней в одной английской семье? Её шляпки всегда выглядели безукоризненно. Недаром она говорила сама о себе: «Полное совершенство во всех отношениях»?</a:t>
            </a:r>
            <a:endParaRPr lang="ru-RU" sz="40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Irina\Рабочий стол\screen_f9e88a35ff901e4f39d2492231d806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00438"/>
            <a:ext cx="3929090" cy="279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72132" y="4286256"/>
            <a:ext cx="2786082" cy="85725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Мери </a:t>
            </a:r>
            <a:r>
              <a:rPr kumimoji="0" lang="ru-RU" sz="42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Поппинс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C20FF"/>
                </a:solidFill>
                <a:latin typeface="Monotype Corsiva" pitchFamily="66" charset="0"/>
              </a:rPr>
              <a:t>   При изготовлении какого головного </a:t>
            </a:r>
            <a:br>
              <a:rPr lang="ru-RU" b="1" dirty="0" smtClean="0">
                <a:solidFill>
                  <a:srgbClr val="1C20FF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1C20FF"/>
                </a:solidFill>
                <a:latin typeface="Monotype Corsiva" pitchFamily="66" charset="0"/>
              </a:rPr>
              <a:t>убора для военных за основу был взят шлем, который носили русские богатыри?</a:t>
            </a:r>
            <a:endParaRPr lang="ru-RU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86446" y="2428868"/>
            <a:ext cx="2786082" cy="85725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Будёновка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0" name="Picture 2" descr="C:\Documents and Settings\Irina\Рабочий стол\skazka_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1" y="2428868"/>
            <a:ext cx="4385145" cy="3929090"/>
          </a:xfrm>
          <a:prstGeom prst="rect">
            <a:avLst/>
          </a:prstGeom>
          <a:noFill/>
        </p:spPr>
      </p:pic>
      <p:pic>
        <p:nvPicPr>
          <p:cNvPr id="2051" name="Picture 3" descr="C:\Documents and Settings\Irina\Рабочий стол\000159821_000163380_sizus1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5" t="4878" r="9756"/>
          <a:stretch>
            <a:fillRect/>
          </a:stretch>
        </p:blipFill>
        <p:spPr bwMode="auto">
          <a:xfrm>
            <a:off x="5643570" y="3357562"/>
            <a:ext cx="228601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1C20FF"/>
                </a:solidFill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rgbClr val="1C20FF"/>
                </a:solidFill>
                <a:latin typeface="Monotype Corsiva" pitchFamily="66" charset="0"/>
              </a:rPr>
              <a:t> </a:t>
            </a:r>
            <a:r>
              <a:rPr lang="ru-RU" sz="3100" b="1" dirty="0" smtClean="0">
                <a:solidFill>
                  <a:srgbClr val="1C20FF"/>
                </a:solidFill>
                <a:latin typeface="Monotype Corsiva" pitchFamily="66" charset="0"/>
              </a:rPr>
              <a:t>На Руси во время кулачных боёв с бойцовских голов слетали шапки. А после боя каждый принимался свою шапку отыскивать. С тех пор говорят выражение, которое обозначает – опоздал и пропустил что – то интересное. </a:t>
            </a:r>
            <a:br>
              <a:rPr lang="ru-RU" sz="3100" b="1" dirty="0" smtClean="0">
                <a:solidFill>
                  <a:srgbClr val="1C20FF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1C20FF"/>
                </a:solidFill>
                <a:latin typeface="Monotype Corsiva" pitchFamily="66" charset="0"/>
              </a:rPr>
              <a:t>Какое это выражение?</a:t>
            </a:r>
            <a:endParaRPr lang="ru-RU" sz="31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71736" y="2285992"/>
            <a:ext cx="5643602" cy="85725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Пришёл</a:t>
            </a:r>
            <a:r>
              <a:rPr kumimoji="0" lang="ru-RU" sz="32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к шапочному разбору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074" name="Picture 2" descr="C:\Documents and Settings\Irina\Рабочий стол\r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686"/>
            <a:ext cx="449899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1C20FF"/>
                </a:solidFill>
                <a:latin typeface="Monotype Corsiva" pitchFamily="66" charset="0"/>
              </a:rPr>
              <a:t>      </a:t>
            </a:r>
            <a:r>
              <a:rPr lang="ru-RU" sz="3100" b="1" dirty="0" smtClean="0">
                <a:solidFill>
                  <a:srgbClr val="1C20FF"/>
                </a:solidFill>
                <a:latin typeface="Monotype Corsiva" pitchFamily="66" charset="0"/>
              </a:rPr>
              <a:t>По преданию один человек, долго уговаривал односельчанина сознаться – кто ограбил его избу. Проходивший мимо него человек, решил ему помочь и сказал: «Вот вор не знает, а на нём сейчас шапка горит». Настоящий вор непроизвольно схватился за шапку, чем и выдал себя.  Какое выражение оттуда пошло?</a:t>
            </a:r>
            <a:endParaRPr lang="ru-RU" sz="31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3929066"/>
            <a:ext cx="3786214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На воре шапка горит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098" name="Picture 2" descr="C:\Documents and Settings\Irina\Рабочий стол\img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420123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5716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      Какими цветами была украшена соломенная шляпка из одноимённого музыкального телефильма «Соломенная шляпка»? 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Documents and Settings\Irina\Рабочий стол\f1cb74a865a48d7d2f50aba3c8bec7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27151"/>
            <a:ext cx="5429288" cy="3938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72132" y="1643050"/>
            <a:ext cx="2000264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2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Маками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     Эта шляпа, защищающая от жары, изготавливается в стране Эквадор. Но название свое она получила по имени другой страны, расположенной на Американском континенте. Что это за летняя шляпа?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72132" y="2071678"/>
            <a:ext cx="2000264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Панама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146" name="Picture 2" descr="C:\Documents and Settings\Irina\Рабочий стол\img.ph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64468"/>
            <a:ext cx="2500330" cy="3746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Irina\Рабочий стол\57546362_panama_ma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928934"/>
            <a:ext cx="4745213" cy="3230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C20FF"/>
                </a:solidFill>
                <a:latin typeface="Monotype Corsiva" pitchFamily="66" charset="0"/>
              </a:rPr>
              <a:t>   Какой головной убор носил Александр Сергеевич Пушкин?</a:t>
            </a:r>
            <a:endParaRPr lang="ru-RU" sz="36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1071546"/>
            <a:ext cx="3643338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2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Цилиндр - боливар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170" name="Picture 2" descr="C:\Documents and Settings\Irina\Рабочий стол\0_6d9ca_b5237600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4626886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      Какая шляпа похожа на цилиндр, но умеет складываться?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1071546"/>
            <a:ext cx="3643338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Шапокляк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194" name="Picture 2" descr="C:\Documents and Settings\Irina\Рабочий стол\x_8ab242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5786478" cy="4521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86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C20FF"/>
                </a:solidFill>
                <a:latin typeface="Monotype Corsiva" pitchFamily="66" charset="0"/>
              </a:rPr>
              <a:t>Назовите головной убор почтальона Печкина</a:t>
            </a:r>
            <a:endParaRPr lang="ru-RU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1214422"/>
            <a:ext cx="3643338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Шапка - ушанка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218" name="Picture 2" descr="C:\Documents and Settings\Irina\Рабочий стол\7435ea9012ccd86d78ea572f6ebdca234fa6c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7572428" cy="4056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3357586"/>
          </a:xfrm>
        </p:spPr>
        <p:txBody>
          <a:bodyPr>
            <a:normAutofit/>
          </a:bodyPr>
          <a:lstStyle/>
          <a:p>
            <a:pPr algn="r"/>
            <a:r>
              <a:rPr lang="ru-RU" sz="3100" dirty="0" smtClean="0">
                <a:solidFill>
                  <a:srgbClr val="361DEB"/>
                </a:solidFill>
                <a:effectLst/>
                <a:latin typeface="Monotype Corsiva" pitchFamily="66" charset="0"/>
              </a:rPr>
              <a:t>                                  В переносном значении это         </a:t>
            </a:r>
            <a:br>
              <a:rPr lang="ru-RU" sz="3100" dirty="0" smtClean="0">
                <a:solidFill>
                  <a:srgbClr val="361DEB"/>
                </a:solidFill>
                <a:effectLst/>
                <a:latin typeface="Monotype Corsiva" pitchFamily="66" charset="0"/>
              </a:rPr>
            </a:br>
            <a:r>
              <a:rPr lang="ru-RU" sz="3100" dirty="0" smtClean="0">
                <a:solidFill>
                  <a:srgbClr val="361DEB"/>
                </a:solidFill>
                <a:effectLst/>
                <a:latin typeface="Monotype Corsiva" pitchFamily="66" charset="0"/>
              </a:rPr>
              <a:t>                                     словосочетание означает мимолетное знакомство, поверхностное. </a:t>
            </a:r>
            <a:br>
              <a:rPr lang="ru-RU" sz="3100" dirty="0" smtClean="0">
                <a:solidFill>
                  <a:srgbClr val="361DEB"/>
                </a:solidFill>
                <a:effectLst/>
                <a:latin typeface="Monotype Corsiva" pitchFamily="66" charset="0"/>
              </a:rPr>
            </a:br>
            <a:r>
              <a:rPr lang="ru-RU" sz="3100" dirty="0" smtClean="0">
                <a:solidFill>
                  <a:srgbClr val="361DEB"/>
                </a:solidFill>
                <a:effectLst/>
                <a:latin typeface="Monotype Corsiva" pitchFamily="66" charset="0"/>
              </a:rPr>
              <a:t>А для нас оно имеет прямое значение – давайте поговорим о шляпах и шляпках.  Издавна считается, что шляпка – завершающий штрих в наряде человека. </a:t>
            </a:r>
            <a:endParaRPr lang="ru-RU" dirty="0">
              <a:solidFill>
                <a:srgbClr val="361DEB"/>
              </a:solidFill>
            </a:endParaRPr>
          </a:p>
        </p:txBody>
      </p:sp>
      <p:pic>
        <p:nvPicPr>
          <p:cNvPr id="29698" name="Picture 2" descr="C:\Documents and Settings\Irina\Рабочий стол\hand_shak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42918"/>
            <a:ext cx="2797805" cy="1428760"/>
          </a:xfrm>
          <a:prstGeom prst="rect">
            <a:avLst/>
          </a:prstGeom>
          <a:noFill/>
        </p:spPr>
      </p:pic>
      <p:pic>
        <p:nvPicPr>
          <p:cNvPr id="29699" name="Picture 3" descr="C:\Documents and Settings\Irina\Рабочий стол\db7c81231df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786322"/>
            <a:ext cx="2607635" cy="178592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786058"/>
            <a:ext cx="8229600" cy="342902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 А знаете ли Вы, что слова «шапка» - нерусское.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Произошло оно от французского «</a:t>
            </a:r>
            <a:r>
              <a:rPr kumimoji="0" lang="ru-RU" sz="31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шапо</a:t>
            </a: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 - «шляпа»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или от «</a:t>
            </a:r>
            <a:r>
              <a:rPr kumimoji="0" lang="ru-RU" sz="31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шап</a:t>
            </a: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 - «покрышка».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Так какие же «покрышки»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361DEB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люди носили и носят на голове?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b="1" dirty="0" smtClean="0"/>
              <a:t>    </a:t>
            </a:r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От чего зависела высота колпака - эннена у женщины в средневековье? 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7554" y="1643050"/>
            <a:ext cx="5214974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2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Чем богаче – тем выше колпак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42" name="Picture 2" descr="C:\Documents and Settings\Irina\Рабочий стол\4493241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85992"/>
            <a:ext cx="406068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     Как назывались головные уборы в Древнем Египте - платки, два конца которых свисали по бокам?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00826" y="1714488"/>
            <a:ext cx="1857388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200" b="1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Клафты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1266" name="Picture 2" descr="C:\Documents and Settings\Irina\Рабочий стол\23038_tribune_vse_neobyasnimoe_i_neobychn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649722" cy="3707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72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Что обозначает выражение «Шапочное знакомство»? 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1214422"/>
            <a:ext cx="6786610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Поверхностное , м</a:t>
            </a:r>
            <a:r>
              <a:rPr lang="ru-RU" sz="3800" b="1" spc="-10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имолётное</a:t>
            </a:r>
            <a:r>
              <a:rPr lang="ru-RU" sz="38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  знакомство</a:t>
            </a:r>
            <a:endParaRPr kumimoji="0" lang="ru-RU" sz="3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2290" name="Picture 2" descr="C:\Documents and Settings\Irina\Рабочий стол\1260978132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592317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Какую шапку нельзя нарисовать? 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4810" y="1214422"/>
            <a:ext cx="4357718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5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Шапку - невидимку</a:t>
            </a:r>
            <a:endParaRPr kumimoji="0" lang="ru-RU" sz="35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3314" name="Picture 2" descr="C:\Documents and Settings\Irina\Рабочий стол\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85926"/>
            <a:ext cx="5143536" cy="4488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286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Из чего папа Карло сделал шапку Буратино? 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86380" y="1285860"/>
            <a:ext cx="3143272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5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Из старого носка</a:t>
            </a:r>
            <a:endParaRPr kumimoji="0" lang="ru-RU" sz="35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4338" name="Picture 2" descr="C:\Documents and Settings\Irina\Рабочий стол\buratino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898" y="1857364"/>
            <a:ext cx="5650559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0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Головной убор Рассеянного с улицы Бассейной?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00826" y="1142984"/>
            <a:ext cx="2000264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5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Сковорода</a:t>
            </a:r>
            <a:endParaRPr kumimoji="0" lang="ru-RU" sz="35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5362" name="Picture 2" descr="C:\Documents and Settings\Irina\Рабочий стол\5c4e5b363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4994519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6500858" cy="6572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C20FF"/>
                </a:solidFill>
                <a:latin typeface="Monotype Corsiva" pitchFamily="66" charset="0"/>
              </a:rPr>
              <a:t>Враль в треуголке, кто это?</a:t>
            </a:r>
            <a:endParaRPr lang="ru-RU" sz="32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86314" y="857232"/>
            <a:ext cx="3857652" cy="5715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1C2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ru-RU" sz="35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Барон </a:t>
            </a:r>
            <a:r>
              <a:rPr lang="ru-RU" sz="3500" b="1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Мюнхаузен</a:t>
            </a:r>
            <a:endParaRPr kumimoji="0" lang="ru-RU" sz="35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6386" name="Picture 2" descr="C:\Documents and Settings\Irina\Рабочий стол\0_5545e_32e2b135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00174"/>
            <a:ext cx="5715040" cy="4638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6929486" cy="378621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  <a:t>     Ну, вот и пришла </a:t>
            </a:r>
            <a:b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  <a:t>            пора прощаться. </a:t>
            </a:r>
            <a:b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  <a:t>    Я надеюсь, </a:t>
            </a:r>
            <a:b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  <a:t>           что вам понравилось! </a:t>
            </a:r>
            <a:b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1C20FF"/>
                </a:solidFill>
                <a:latin typeface="Monotype Corsiva" pitchFamily="66" charset="0"/>
              </a:rPr>
              <a:t>     До новых встреч!!!</a:t>
            </a:r>
            <a:endParaRPr lang="ru-RU" sz="4400" dirty="0">
              <a:solidFill>
                <a:srgbClr val="1C20FF"/>
              </a:solidFill>
              <a:latin typeface="Monotype Corsiva" pitchFamily="66" charset="0"/>
            </a:endParaRPr>
          </a:p>
        </p:txBody>
      </p:sp>
      <p:pic>
        <p:nvPicPr>
          <p:cNvPr id="4" name="Picture 5" descr="C:\Documents and Settings\Irina\Рабочий стол\667595753640155526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75" r="27535"/>
          <a:stretch>
            <a:fillRect/>
          </a:stretch>
        </p:blipFill>
        <p:spPr bwMode="auto">
          <a:xfrm>
            <a:off x="5929322" y="1000108"/>
            <a:ext cx="2167937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Irina\Рабочий стол\a119a14b3d15.jpg"/>
          <p:cNvPicPr>
            <a:picLocks noChangeAspect="1" noChangeArrowheads="1"/>
          </p:cNvPicPr>
          <p:nvPr/>
        </p:nvPicPr>
        <p:blipFill>
          <a:blip r:embed="rId2" cstate="print"/>
          <a:srcRect t="3125" r="92827" b="7291"/>
          <a:stretch>
            <a:fillRect/>
          </a:stretch>
        </p:blipFill>
        <p:spPr bwMode="auto">
          <a:xfrm>
            <a:off x="0" y="0"/>
            <a:ext cx="571472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Irina\Рабочий стол\a119a14b3d15.jpg"/>
          <p:cNvPicPr>
            <a:picLocks noChangeAspect="1" noChangeArrowheads="1"/>
          </p:cNvPicPr>
          <p:nvPr/>
        </p:nvPicPr>
        <p:blipFill>
          <a:blip r:embed="rId2" cstate="print"/>
          <a:srcRect t="3125" b="7291"/>
          <a:stretch>
            <a:fillRect/>
          </a:stretch>
        </p:blipFill>
        <p:spPr bwMode="auto">
          <a:xfrm>
            <a:off x="571473" y="0"/>
            <a:ext cx="8572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858016" cy="20002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Есть истины, рожденные без споров,</a:t>
            </a:r>
            <a:b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Одну скажу  наверняка:</a:t>
            </a:r>
            <a:b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Происхожденье головных уборов</a:t>
            </a:r>
            <a:b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Уходит вглубь, в дремучие века…</a:t>
            </a:r>
            <a:endParaRPr lang="ru-RU" sz="3200" b="1" dirty="0">
              <a:solidFill>
                <a:schemeClr val="bg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483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361DEB"/>
                </a:solidFill>
                <a:latin typeface="Monotype Corsiva" pitchFamily="66" charset="0"/>
              </a:rPr>
              <a:t>История шляпки</a:t>
            </a:r>
            <a: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  <a:t> загадочна и уникальна </a:t>
            </a:r>
            <a:b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  <a:t>как пирамиды Хеопса.</a:t>
            </a:r>
            <a:b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  <a:t>Загадочность состоит в том, что до сих пор, ни кто не может точно сказать, когда и как появилась первая шляпка. Есть предположения, но так ли они правдивы? Чаще историки изобретение приписывают древнегреческим мастерам.</a:t>
            </a:r>
            <a:b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  <a:t>История шляп богата на события. С давних времен головной убор шляпы наделяли магическими свойствами и принимали за своего рода «двойника» головы. </a:t>
            </a:r>
            <a:b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361DEB"/>
                </a:solidFill>
                <a:latin typeface="Monotype Corsiva" pitchFamily="66" charset="0"/>
              </a:rPr>
              <a:t>Давайте поговорим о некоторых из них.</a:t>
            </a:r>
            <a:endParaRPr lang="ru-RU" sz="32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1746" name="Picture 2" descr="C:\Documents and Settings\Irina\Рабочий стол\blu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5357826"/>
            <a:ext cx="1500198" cy="12001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В древнем Египте носили так называемые </a:t>
            </a:r>
            <a:r>
              <a:rPr lang="ru-RU" sz="2800" b="1" dirty="0" err="1" smtClean="0">
                <a:solidFill>
                  <a:srgbClr val="361DEB"/>
                </a:solidFill>
                <a:latin typeface="Monotype Corsiva" pitchFamily="66" charset="0"/>
              </a:rPr>
              <a:t>клафты</a:t>
            </a: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 - платки, </a:t>
            </a:r>
            <a:b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два конца которых свисали по бокам.</a:t>
            </a:r>
            <a:endParaRPr lang="ru-RU" sz="2800" b="1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2770" name="Picture 2" descr="C:\Documents and Settings\Irina\Рабочий стол\amenophis2.jpg"/>
          <p:cNvPicPr>
            <a:picLocks noChangeAspect="1" noChangeArrowheads="1"/>
          </p:cNvPicPr>
          <p:nvPr/>
        </p:nvPicPr>
        <p:blipFill>
          <a:blip r:embed="rId3" cstate="print"/>
          <a:srcRect l="5000" r="5000"/>
          <a:stretch>
            <a:fillRect/>
          </a:stretch>
        </p:blipFill>
        <p:spPr bwMode="auto">
          <a:xfrm>
            <a:off x="1142976" y="1643050"/>
            <a:ext cx="3000396" cy="4508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3" name="Picture 5" descr="&amp;Kcy;&amp;acy;&amp;rcy;&amp;tcy;&amp;icy;&amp;ncy;&amp;kcy;&amp;acy; 45 &amp;icy;&amp;zcy; 147329"/>
          <p:cNvPicPr>
            <a:picLocks noChangeAspect="1" noChangeArrowheads="1"/>
          </p:cNvPicPr>
          <p:nvPr/>
        </p:nvPicPr>
        <p:blipFill>
          <a:blip r:embed="rId4" cstate="print"/>
          <a:srcRect l="5396" b="6249"/>
          <a:stretch>
            <a:fillRect/>
          </a:stretch>
        </p:blipFill>
        <p:spPr bwMode="auto">
          <a:xfrm>
            <a:off x="4786314" y="1643050"/>
            <a:ext cx="3156393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Фараоны считали свою голову подобием земного шара, поэтому их головные уборы имели такой же наклон назад, под которым располагалась воображаемая земная ось.</a:t>
            </a:r>
            <a:endParaRPr lang="ru-RU" sz="28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C:\Documents and Settings\Irina\Рабочий стол\1027176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14554"/>
            <a:ext cx="5000660" cy="4038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186238" cy="27146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Во времена Античности греки, а затем и римляне </a:t>
            </a:r>
            <a:b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носили венки из лавра, </a:t>
            </a:r>
            <a:b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причем головные уборы носили только свободные люди, </a:t>
            </a:r>
            <a:b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а не рабы.</a:t>
            </a:r>
            <a:endParaRPr lang="ru-RU" sz="28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C:\Documents and Settings\Irina\Рабочий стол\appo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3706962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Documents and Settings\Irina\Рабочий стол\ff3c9b6db77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286124"/>
            <a:ext cx="2972544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Irina\Рабочий стол\BlueLines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А в Средневековье голову женщины украшали престранные уборы – </a:t>
            </a:r>
            <a:r>
              <a:rPr lang="ru-RU" sz="2800" b="1" dirty="0" err="1" smtClean="0">
                <a:solidFill>
                  <a:srgbClr val="361DEB"/>
                </a:solidFill>
                <a:latin typeface="Monotype Corsiva" pitchFamily="66" charset="0"/>
              </a:rPr>
              <a:t>эннены</a:t>
            </a: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 (высокие колпаки с вуалью). </a:t>
            </a:r>
            <a:b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361DEB"/>
                </a:solidFill>
                <a:latin typeface="Monotype Corsiva" pitchFamily="66" charset="0"/>
              </a:rPr>
              <a:t>Чем выше был колпак, тем богаче, знатнее была женщина.</a:t>
            </a:r>
            <a:endParaRPr lang="ru-RU" sz="2800" dirty="0">
              <a:solidFill>
                <a:srgbClr val="361DEB"/>
              </a:solidFill>
              <a:latin typeface="Monotype Corsiva" pitchFamily="66" charset="0"/>
            </a:endParaRPr>
          </a:p>
        </p:txBody>
      </p:sp>
      <p:pic>
        <p:nvPicPr>
          <p:cNvPr id="34818" name="Picture 2" descr="C:\Documents and Settings\Irina\Рабочий стол\Headwear_f_XV_henn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5856328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587</TotalTime>
  <Words>648</Words>
  <Application>Microsoft Office PowerPoint</Application>
  <PresentationFormat>Экран (4:3)</PresentationFormat>
  <Paragraphs>123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Муниципальное бюджетное образовательное учреждение «Дом детского творчества» Знаменского муниципального района  Омской области</vt:lpstr>
      <vt:lpstr>   Добрый день, дорогие друзья! Сегодня великолепный день, ярко светит солнце,                                        и встреча наша не случайна…                                Как говорится: «Все дело в шляпе»!                                    А начнём мы, пожалуй,                                             с «Шапочного знакомства».                                        Как вы думаете,                                                            когда так говорят?  </vt:lpstr>
      <vt:lpstr>                                  В переносном значении это                                               словосочетание означает мимолетное знакомство, поверхностное.  А для нас оно имеет прямое значение – давайте поговорим о шляпах и шляпках.  Издавна считается, что шляпка – завершающий штрих в наряде человека. </vt:lpstr>
      <vt:lpstr>Есть истины, рожденные без споров, Одну скажу  наверняка: Происхожденье головных уборов Уходит вглубь, в дремучие века…</vt:lpstr>
      <vt:lpstr>История шляпки загадочна и уникальна  как пирамиды Хеопса. Загадочность состоит в том, что до сих пор, ни кто не может точно сказать, когда и как появилась первая шляпка. Есть предположения, но так ли они правдивы? Чаще историки изобретение приписывают древнегреческим мастерам. История шляп богата на события. С давних времен головной убор шляпы наделяли магическими свойствами и принимали за своего рода «двойника» головы.  Давайте поговорим о некоторых из них.</vt:lpstr>
      <vt:lpstr>В древнем Египте носили так называемые клафты - платки,  два конца которых свисали по бокам.</vt:lpstr>
      <vt:lpstr>Фараоны считали свою голову подобием земного шара, поэтому их головные уборы имели такой же наклон назад, под которым располагалась воображаемая земная ось.</vt:lpstr>
      <vt:lpstr>Во времена Античности греки, а затем и римляне  носили венки из лавра,  причем головные уборы носили только свободные люди,  а не рабы.</vt:lpstr>
      <vt:lpstr>А в Средневековье голову женщины украшали престранные уборы – эннены (высокие колпаки с вуалью).  Чем выше был колпак, тем богаче, знатнее была женщина.</vt:lpstr>
      <vt:lpstr>Принцессы, например, носили эннен высотой в один метр. </vt:lpstr>
      <vt:lpstr>А вот береты люди носят еще со Средневековья. Только тогда берет назывался не берет, а «баррет» и известен был с Византии. </vt:lpstr>
      <vt:lpstr>А вот головной убор, который не встретишь сейчас на улице – это «цилиндр».  Цилиндры – высокие головные уборы, блестящие шляпы с маленькими полями и носили их разные важные господа.</vt:lpstr>
      <vt:lpstr>Александр Сергеевич Пушкин тоже носил цилиндр,  только расширенный к верху  и назывался он - «боливар».</vt:lpstr>
      <vt:lpstr>А сейчас это любимый головной убор фокусников в цирке – сколько удивительных вещей можно вытянуть  из пустой шляпы!!!</vt:lpstr>
      <vt:lpstr>Есть еще разновидность цилиндра – «шапокляк».  Только тулья у него на пружинах  – хлопнешь по ней, цилиндр сложится.   Французское слово «кляк» означает «шлеп». </vt:lpstr>
      <vt:lpstr>Теперь ясно, почему старуха Шапокляк получила такое имя – стоит только вспомнить, что у нее надето на голове.</vt:lpstr>
      <vt:lpstr>А вообще- то в нашей жизни еще очень много  разных головных уборов.   Вы знаете, как они называются? Давайте проверим!</vt:lpstr>
      <vt:lpstr>Слайд 18</vt:lpstr>
      <vt:lpstr>Слайд 19</vt:lpstr>
      <vt:lpstr>     А сейчас я хочу проверить,  что вы знаете о головных уборах и что запомнили из того, о чём мы с вами сегодня говорили. </vt:lpstr>
      <vt:lpstr>      Героиня, какой детской популярной книжки была волшебницей, но работала няней в одной английской семье? Её шляпки всегда выглядели безукоризненно. Недаром она говорила сама о себе: «Полное совершенство во всех отношениях»?</vt:lpstr>
      <vt:lpstr>   При изготовлении какого головного  убора для военных за основу был взят шлем, который носили русские богатыри?</vt:lpstr>
      <vt:lpstr>   На Руси во время кулачных боёв с бойцовских голов слетали шапки. А после боя каждый принимался свою шапку отыскивать. С тех пор говорят выражение, которое обозначает – опоздал и пропустил что – то интересное.  Какое это выражение?</vt:lpstr>
      <vt:lpstr>      По преданию один человек, долго уговаривал односельчанина сознаться – кто ограбил его избу. Проходивший мимо него человек, решил ему помочь и сказал: «Вот вор не знает, а на нём сейчас шапка горит». Настоящий вор непроизвольно схватился за шапку, чем и выдал себя.  Какое выражение оттуда пошло?</vt:lpstr>
      <vt:lpstr>      Какими цветами была украшена соломенная шляпка из одноимённого музыкального телефильма «Соломенная шляпка»? </vt:lpstr>
      <vt:lpstr>     Эта шляпа, защищающая от жары, изготавливается в стране Эквадор. Но название свое она получила по имени другой страны, расположенной на Американском континенте. Что это за летняя шляпа?</vt:lpstr>
      <vt:lpstr>   Какой головной убор носил Александр Сергеевич Пушкин?</vt:lpstr>
      <vt:lpstr>      Какая шляпа похожа на цилиндр, но умеет складываться?</vt:lpstr>
      <vt:lpstr>Назовите головной убор почтальона Печкина</vt:lpstr>
      <vt:lpstr>    От чего зависела высота колпака - эннена у женщины в средневековье? </vt:lpstr>
      <vt:lpstr>     Как назывались головные уборы в Древнем Египте - платки, два конца которых свисали по бокам?</vt:lpstr>
      <vt:lpstr>Что обозначает выражение «Шапочное знакомство»? </vt:lpstr>
      <vt:lpstr> Какую шапку нельзя нарисовать? </vt:lpstr>
      <vt:lpstr>Из чего папа Карло сделал шапку Буратино? </vt:lpstr>
      <vt:lpstr>Головной убор Рассеянного с улицы Бассейной?</vt:lpstr>
      <vt:lpstr>Враль в треуголке, кто это?</vt:lpstr>
      <vt:lpstr>     Ну, вот и пришла              пора прощаться.      Я надеюсь,             что вам понравилось!       До новых встреч!!!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62</cp:revision>
  <dcterms:modified xsi:type="dcterms:W3CDTF">2012-05-23T05:36:14Z</dcterms:modified>
</cp:coreProperties>
</file>