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7" r:id="rId1"/>
  </p:sldMasterIdLst>
  <p:sldIdLst>
    <p:sldId id="256" r:id="rId2"/>
    <p:sldId id="261" r:id="rId3"/>
    <p:sldId id="257" r:id="rId4"/>
    <p:sldId id="258" r:id="rId5"/>
    <p:sldId id="259" r:id="rId6"/>
    <p:sldId id="260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1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0298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5158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415351545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202229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866004184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4389085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940384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2475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9899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63471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573280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8066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13026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238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873066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1406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6991E43-4F01-46F5-BB30-50A6B5CCDC5F}" type="datetimeFigureOut">
              <a:rPr lang="en-US" smtClean="0"/>
              <a:pPr/>
              <a:t>10/19/2014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5FB7E987-7572-4C58-A3B3-DF691C7FA3A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90992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11" r:id="rId4"/>
    <p:sldLayoutId id="2147483712" r:id="rId5"/>
    <p:sldLayoutId id="2147483713" r:id="rId6"/>
    <p:sldLayoutId id="2147483714" r:id="rId7"/>
    <p:sldLayoutId id="2147483715" r:id="rId8"/>
    <p:sldLayoutId id="2147483716" r:id="rId9"/>
    <p:sldLayoutId id="2147483717" r:id="rId10"/>
    <p:sldLayoutId id="2147483718" r:id="rId11"/>
    <p:sldLayoutId id="2147483719" r:id="rId12"/>
    <p:sldLayoutId id="2147483720" r:id="rId13"/>
    <p:sldLayoutId id="2147483721" r:id="rId14"/>
    <p:sldLayoutId id="2147483722" r:id="rId15"/>
    <p:sldLayoutId id="2147483723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10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.png"/><Relationship Id="rId3" Type="http://schemas.openxmlformats.org/officeDocument/2006/relationships/image" Target="../media/image10.png"/><Relationship Id="rId7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13.png"/><Relationship Id="rId11" Type="http://schemas.openxmlformats.org/officeDocument/2006/relationships/image" Target="../media/image18.png"/><Relationship Id="rId5" Type="http://schemas.openxmlformats.org/officeDocument/2006/relationships/image" Target="../media/image12.png"/><Relationship Id="rId10" Type="http://schemas.openxmlformats.org/officeDocument/2006/relationships/image" Target="../media/image17.png"/><Relationship Id="rId4" Type="http://schemas.openxmlformats.org/officeDocument/2006/relationships/image" Target="../media/image11.png"/><Relationship Id="rId9" Type="http://schemas.openxmlformats.org/officeDocument/2006/relationships/image" Target="../media/image16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31521" y="1111349"/>
            <a:ext cx="10773092" cy="1814731"/>
          </a:xfrm>
        </p:spPr>
        <p:txBody>
          <a:bodyPr>
            <a:normAutofit/>
          </a:bodyPr>
          <a:lstStyle/>
          <a:p>
            <a:r>
              <a:rPr lang="ru-RU" sz="4400" dirty="0" smtClean="0"/>
              <a:t>Сравнение, сложение и  вычитание</a:t>
            </a:r>
            <a:br>
              <a:rPr lang="ru-RU" sz="4400" dirty="0" smtClean="0"/>
            </a:br>
            <a:r>
              <a:rPr lang="ru-RU" sz="4400" dirty="0" smtClean="0"/>
              <a:t>            обыкновенных     дробей </a:t>
            </a:r>
            <a:endParaRPr lang="en-US" sz="44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609353"/>
          </a:xfrm>
        </p:spPr>
        <p:txBody>
          <a:bodyPr>
            <a:normAutofit/>
          </a:bodyPr>
          <a:lstStyle/>
          <a:p>
            <a:r>
              <a:rPr lang="ru-RU" dirty="0" smtClean="0"/>
              <a:t>                                      </a:t>
            </a:r>
            <a:r>
              <a:rPr lang="ru-RU" b="1" dirty="0" smtClean="0"/>
              <a:t>Урок математики в 6 классе</a:t>
            </a:r>
          </a:p>
          <a:p>
            <a:r>
              <a:rPr lang="ru-RU" b="1" dirty="0" smtClean="0"/>
              <a:t>                                                                                            Автор: Цветкова О.В.</a:t>
            </a:r>
          </a:p>
          <a:p>
            <a:r>
              <a:rPr lang="ru-RU" b="1" dirty="0" smtClean="0"/>
              <a:t>                                                                                            учитель математики</a:t>
            </a:r>
          </a:p>
          <a:p>
            <a:r>
              <a:rPr lang="ru-RU" b="1" dirty="0" smtClean="0"/>
              <a:t>                                                                                             ГБОУ СОШ №322</a:t>
            </a:r>
          </a:p>
          <a:p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9136939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Основное свойство дроби</a:t>
            </a:r>
            <a:endParaRPr lang="ru-RU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Объект 2"/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lvl="0">
                  <a:buClr>
                    <a:srgbClr val="A53010"/>
                  </a:buClr>
                </a:pP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𝑎𝑛</m:t>
                        </m:r>
                      </m:num>
                      <m:den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𝑏𝑛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  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num>
                      <m:den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 :</m:t>
                        </m:r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𝑛</m:t>
                        </m:r>
                      </m:den>
                    </m:f>
                  </m:oMath>
                </a14:m>
                <a:r>
                  <a:rPr lang="en-US" sz="4400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𝑎</m:t>
                        </m:r>
                      </m:num>
                      <m:den>
                        <m:r>
                          <a:rPr lang="en-US" sz="4400" i="1">
                            <a:solidFill>
                              <a:prstClr val="black"/>
                            </a:solidFill>
                            <a:latin typeface="Cambria Math" panose="02040503050406030204" pitchFamily="18" charset="0"/>
                          </a:rPr>
                          <m:t>𝑏</m:t>
                        </m:r>
                      </m:den>
                    </m:f>
                  </m:oMath>
                </a14:m>
                <a:r>
                  <a:rPr lang="en-US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    </a:t>
                </a:r>
                <a:endParaRPr lang="ru-RU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lvl="0">
                  <a:buClr>
                    <a:srgbClr val="A53010"/>
                  </a:buClr>
                </a:pPr>
                <a:endParaRPr lang="ru-RU" dirty="0">
                  <a:solidFill>
                    <a:prstClr val="black">
                      <a:lumMod val="75000"/>
                      <a:lumOff val="25000"/>
                    </a:prstClr>
                  </a:solidFill>
                </a:endParaRPr>
              </a:p>
              <a:p>
                <a:pPr lvl="0">
                  <a:buClr>
                    <a:srgbClr val="A53010"/>
                  </a:buClr>
                </a:pPr>
                <a:r>
                  <a:rPr lang="ru-RU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                          </a:t>
                </a:r>
                <a:r>
                  <a:rPr lang="en-US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n</a:t>
                </a:r>
                <a:r>
                  <a:rPr lang="ru-RU" dirty="0">
                    <a:solidFill>
                      <a:prstClr val="black">
                        <a:lumMod val="75000"/>
                        <a:lumOff val="25000"/>
                      </a:prstClr>
                    </a:solidFill>
                  </a:rPr>
                  <a:t> – натуральное число</a:t>
                </a:r>
              </a:p>
              <a:p>
                <a:endParaRPr lang="ru-RU" dirty="0"/>
              </a:p>
            </p:txBody>
          </p:sp>
        </mc:Choice>
        <mc:Fallback xmlns="">
          <p:sp>
            <p:nvSpPr>
              <p:cNvPr id="3" name="Объект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 rotWithShape="0">
                <a:blip r:embed="rId2"/>
                <a:stretch>
                  <a:fillRect l="-479" t="-145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371430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2214563" y="571500"/>
                <a:ext cx="8244565" cy="153234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u="sng" dirty="0" smtClean="0"/>
                  <a:t>Представьте частные в виде несократимых дробей:</a:t>
                </a:r>
                <a:endParaRPr lang="en-US" sz="2400" u="sng" dirty="0"/>
              </a:p>
              <a:p>
                <a:r>
                  <a:rPr lang="ru-RU" sz="2400" dirty="0" smtClean="0"/>
                  <a:t>8:12</a:t>
                </a:r>
                <a:r>
                  <a:rPr lang="en-US" sz="2400" dirty="0"/>
                  <a:t>;</a:t>
                </a:r>
                <a:r>
                  <a:rPr lang="ru-RU" sz="2400" dirty="0" smtClean="0"/>
                  <a:t> </a:t>
                </a:r>
                <a:r>
                  <a:rPr lang="en-US" sz="2400" dirty="0" smtClean="0"/>
                  <a:t>      </a:t>
                </a:r>
                <a:r>
                  <a:rPr lang="ru-RU" sz="2400" dirty="0" smtClean="0"/>
                  <a:t> 12:16</a:t>
                </a:r>
                <a:r>
                  <a:rPr lang="en-US" sz="2400" dirty="0"/>
                  <a:t>;</a:t>
                </a:r>
                <a:r>
                  <a:rPr lang="ru-RU" sz="2400" dirty="0" smtClean="0"/>
                  <a:t>  </a:t>
                </a:r>
                <a:r>
                  <a:rPr lang="en-US" sz="2400" dirty="0" smtClean="0"/>
                  <a:t>     </a:t>
                </a:r>
                <a:r>
                  <a:rPr lang="ru-RU" sz="2400" dirty="0" smtClean="0"/>
                  <a:t>16:20</a:t>
                </a:r>
                <a:r>
                  <a:rPr lang="en-US" sz="2400" dirty="0" smtClean="0"/>
                  <a:t>;       </a:t>
                </a:r>
                <a:r>
                  <a:rPr lang="ru-RU" sz="2400" dirty="0" smtClean="0"/>
                  <a:t>20:24       </a:t>
                </a:r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                 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               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               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</m:oMath>
                  </m:oMathPara>
                </a14:m>
                <a:endParaRPr lang="en-US" dirty="0"/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14563" y="571500"/>
                <a:ext cx="8244565" cy="1532343"/>
              </a:xfrm>
              <a:prstGeom prst="rect">
                <a:avLst/>
              </a:prstGeom>
              <a:blipFill rotWithShape="0">
                <a:blip r:embed="rId2"/>
                <a:stretch>
                  <a:fillRect l="-1109" t="-3187" r="-14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/>
              <p:cNvSpPr txBox="1"/>
              <p:nvPr/>
            </p:nvSpPr>
            <p:spPr>
              <a:xfrm>
                <a:off x="1471612" y="2103843"/>
                <a:ext cx="10402207" cy="1163011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u="sng" dirty="0" smtClean="0"/>
                  <a:t>Что  интересного вы заметили? Назовите следующие три дроби</a:t>
                </a:r>
                <a:endParaRPr lang="en-US" sz="2400" u="sng" dirty="0"/>
              </a:p>
              <a:p>
                <a:pPr/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ru-RU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  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  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  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5</m:t>
                          </m:r>
                        </m:num>
                        <m:den>
                          <m:r>
                            <a:rPr lang="en-US" sz="2400" b="0" i="1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  </m:t>
                      </m:r>
                      <m:f>
                        <m:fPr>
                          <m:ctrlP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𝟔</m:t>
                          </m:r>
                        </m:num>
                        <m:den>
                          <m:r>
                            <a:rPr lang="en-US" sz="2400" b="1" i="1" smtClean="0">
                              <a:solidFill>
                                <a:schemeClr val="tx1"/>
                              </a:solidFill>
                              <a:latin typeface="Cambria Math" panose="02040503050406030204" pitchFamily="18" charset="0"/>
                            </a:rPr>
                            <m:t>𝟕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 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𝟖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den>
                      </m:f>
                      <m:r>
                        <a:rPr lang="en-US" sz="2400" b="0" i="1" smtClean="0">
                          <a:latin typeface="Cambria Math" panose="02040503050406030204" pitchFamily="18" charset="0"/>
                        </a:rPr>
                        <m:t>;  </m:t>
                      </m:r>
                      <m:f>
                        <m:fPr>
                          <m:ctrlPr>
                            <a:rPr lang="en-US" sz="2400" b="1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𝟗</m:t>
                          </m:r>
                        </m:num>
                        <m:den>
                          <m:r>
                            <a:rPr lang="en-US" sz="2400" b="1" i="1" smtClean="0">
                              <a:latin typeface="Cambria Math" panose="02040503050406030204" pitchFamily="18" charset="0"/>
                            </a:rPr>
                            <m:t>𝟏𝟎</m:t>
                          </m:r>
                        </m:den>
                      </m:f>
                    </m:oMath>
                  </m:oMathPara>
                </a14:m>
                <a:endParaRPr lang="en-US" b="1" dirty="0"/>
              </a:p>
            </p:txBody>
          </p:sp>
        </mc:Choice>
        <mc:Fallback xmlns="">
          <p:sp>
            <p:nvSpPr>
              <p:cNvPr id="5" name="TextBox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612" y="2103843"/>
                <a:ext cx="10402207" cy="1163011"/>
              </a:xfrm>
              <a:prstGeom prst="rect">
                <a:avLst/>
              </a:prstGeom>
              <a:blipFill rotWithShape="0">
                <a:blip r:embed="rId3"/>
                <a:stretch>
                  <a:fillRect l="-879" t="-418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Box 5"/>
          <p:cNvSpPr txBox="1"/>
          <p:nvPr/>
        </p:nvSpPr>
        <p:spPr>
          <a:xfrm>
            <a:off x="1471612" y="3274015"/>
            <a:ext cx="837120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/>
              <a:t>Какая дробь будет стоять в этом ряду на  34 месте?</a:t>
            </a:r>
            <a:r>
              <a:rPr lang="en-US" sz="2400" dirty="0" smtClean="0"/>
              <a:t> 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1471612" y="3908141"/>
            <a:ext cx="854112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400" u="sng" dirty="0" smtClean="0"/>
              <a:t>Какая дробь будет стоять в этом ряду на  </a:t>
            </a:r>
            <a:r>
              <a:rPr lang="en-US" sz="2400" u="sng" dirty="0" smtClean="0"/>
              <a:t>999 </a:t>
            </a:r>
            <a:r>
              <a:rPr lang="ru-RU" sz="2400" u="sng" dirty="0" smtClean="0"/>
              <a:t>месте?</a:t>
            </a:r>
            <a:r>
              <a:rPr lang="en-US" sz="2400" dirty="0" smtClean="0"/>
              <a:t>  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Box 7"/>
              <p:cNvSpPr txBox="1"/>
              <p:nvPr/>
            </p:nvSpPr>
            <p:spPr>
              <a:xfrm>
                <a:off x="9535331" y="3107301"/>
                <a:ext cx="609461" cy="79367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35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36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8" name="TextBox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35331" y="3107301"/>
                <a:ext cx="609461" cy="793679"/>
              </a:xfrm>
              <a:prstGeom prst="rect">
                <a:avLst/>
              </a:prstGeom>
              <a:blipFill rotWithShape="0"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TextBox 8"/>
              <p:cNvSpPr txBox="1"/>
              <p:nvPr/>
            </p:nvSpPr>
            <p:spPr>
              <a:xfrm>
                <a:off x="10216233" y="3742133"/>
                <a:ext cx="949299" cy="7861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1000</m:t>
                          </m:r>
                        </m:num>
                        <m:den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1001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9" name="TextBox 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0216233" y="3742133"/>
                <a:ext cx="949299" cy="786177"/>
              </a:xfrm>
              <a:prstGeom prst="rect">
                <a:avLst/>
              </a:prstGeom>
              <a:blipFill rotWithShape="0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" name="TextBox 9"/>
              <p:cNvSpPr txBox="1"/>
              <p:nvPr/>
            </p:nvSpPr>
            <p:spPr>
              <a:xfrm>
                <a:off x="1471612" y="4639697"/>
                <a:ext cx="7883890" cy="71352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u="sng" dirty="0"/>
                  <a:t>Сравните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2800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280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en-US" sz="2400" u="sng" dirty="0" smtClean="0"/>
                  <a:t> </a:t>
                </a:r>
                <a:r>
                  <a:rPr lang="ru-RU" sz="2400" u="sng" dirty="0" smtClean="0"/>
                  <a:t>и</a:t>
                </a:r>
                <a:r>
                  <a:rPr lang="en-US" sz="2400" u="sng" dirty="0" smtClean="0"/>
                  <a:t>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>
                            <a:latin typeface="Cambria Math" panose="02040503050406030204" pitchFamily="18" charset="0"/>
                          </a:rPr>
                          <m:t>𝟒</m:t>
                        </m:r>
                      </m:num>
                      <m:den>
                        <m:r>
                          <a:rPr lang="ru-RU" sz="2800">
                            <a:latin typeface="Cambria Math" panose="02040503050406030204" pitchFamily="18" charset="0"/>
                          </a:rPr>
                          <m:t>𝟓</m:t>
                        </m:r>
                      </m:den>
                    </m:f>
                  </m:oMath>
                </a14:m>
                <a:r>
                  <a:rPr lang="ru-RU" sz="2400" dirty="0"/>
                  <a:t>, </a:t>
                </a:r>
                <a:r>
                  <a:rPr lang="ru-RU" sz="2400" u="sng" dirty="0"/>
                  <a:t>приведя их к общему числителю</a:t>
                </a:r>
                <a:endParaRPr lang="en-US" sz="2400" u="sng" dirty="0"/>
              </a:p>
            </p:txBody>
          </p:sp>
        </mc:Choice>
        <mc:Fallback xmlns="">
          <p:sp>
            <p:nvSpPr>
              <p:cNvPr id="10" name="TextBox 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71612" y="4639697"/>
                <a:ext cx="7883890" cy="713529"/>
              </a:xfrm>
              <a:prstGeom prst="rect">
                <a:avLst/>
              </a:prstGeom>
              <a:blipFill rotWithShape="0">
                <a:blip r:embed="rId6"/>
                <a:stretch>
                  <a:fillRect l="-1159" b="-25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1" name="TextBox 10"/>
              <p:cNvSpPr txBox="1"/>
              <p:nvPr/>
            </p:nvSpPr>
            <p:spPr>
              <a:xfrm>
                <a:off x="9365411" y="4604047"/>
                <a:ext cx="1937197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den>
                      </m:f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;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2</m:t>
                          </m:r>
                        </m:num>
                        <m:den>
                          <m:r>
                            <a:rPr lang="en-US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den>
                      </m:f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5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65411" y="4604047"/>
                <a:ext cx="1937197" cy="784830"/>
              </a:xfrm>
              <a:prstGeom prst="rect">
                <a:avLst/>
              </a:prstGeom>
              <a:blipFill rotWithShape="0"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2" name="TextBox 11"/>
              <p:cNvSpPr txBox="1"/>
              <p:nvPr/>
            </p:nvSpPr>
            <p:spPr>
              <a:xfrm>
                <a:off x="1481521" y="5471403"/>
                <a:ext cx="8416086" cy="714683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r>
                  <a:rPr lang="ru-RU" sz="2400" u="sng" dirty="0" smtClean="0"/>
                  <a:t>Сравните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 i="0" smtClean="0">
                            <a:latin typeface="Cambria Math" panose="02040503050406030204" pitchFamily="18" charset="0"/>
                          </a:rPr>
                          <m:t>𝟑</m:t>
                        </m:r>
                        <m:r>
                          <a:rPr lang="ru-RU" sz="2800" b="1">
                            <a:latin typeface="Cambria Math" panose="02040503050406030204" pitchFamily="18" charset="0"/>
                          </a:rPr>
                          <m:t> </m:t>
                        </m:r>
                      </m:num>
                      <m:den>
                        <m:r>
                          <a:rPr lang="ru-RU" sz="2800" b="1" i="0" smtClean="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en-US" sz="2400" u="sng" dirty="0" smtClean="0"/>
                  <a:t> </a:t>
                </a:r>
                <a:r>
                  <a:rPr lang="ru-RU" sz="2400" u="sng" dirty="0" smtClean="0"/>
                  <a:t>и</a:t>
                </a:r>
                <a:r>
                  <a:rPr lang="en-US" sz="2400" u="sng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800" b="1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800" b="1" i="0" smtClean="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2800" b="1" i="0" smtClean="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400" dirty="0"/>
                  <a:t>, </a:t>
                </a:r>
                <a:r>
                  <a:rPr lang="ru-RU" sz="2400" u="sng" dirty="0"/>
                  <a:t>приведя их к </a:t>
                </a:r>
                <a:r>
                  <a:rPr lang="ru-RU" sz="2400" u="sng" dirty="0" smtClean="0"/>
                  <a:t>общему знаменателю</a:t>
                </a:r>
                <a:endParaRPr lang="en-US" sz="2400" u="sng" dirty="0"/>
              </a:p>
            </p:txBody>
          </p:sp>
        </mc:Choice>
        <mc:Fallback xmlns="">
          <p:sp>
            <p:nvSpPr>
              <p:cNvPr id="12" name="TextBox 1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81521" y="5471403"/>
                <a:ext cx="8416086" cy="714683"/>
              </a:xfrm>
              <a:prstGeom prst="rect">
                <a:avLst/>
              </a:prstGeom>
              <a:blipFill rotWithShape="0">
                <a:blip r:embed="rId8"/>
                <a:stretch>
                  <a:fillRect l="-1086" b="-256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3" name="TextBox 12"/>
              <p:cNvSpPr txBox="1"/>
              <p:nvPr/>
            </p:nvSpPr>
            <p:spPr>
              <a:xfrm>
                <a:off x="9840061" y="5436329"/>
                <a:ext cx="1937197" cy="78483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6</m:t>
                          </m:r>
                        </m:num>
                        <m:den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  <m:r>
                        <a:rPr lang="en-US" sz="2400" b="0" i="0" smtClean="0">
                          <a:latin typeface="Cambria Math" panose="02040503050406030204" pitchFamily="18" charset="0"/>
                        </a:rPr>
                        <m:t>;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3</m:t>
                          </m:r>
                        </m:num>
                        <m:den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4</m:t>
                          </m:r>
                        </m:den>
                      </m:f>
                      <m:r>
                        <a:rPr lang="ru-RU" sz="2400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&lt;</m:t>
                      </m:r>
                      <m:f>
                        <m:fPr>
                          <m:ctrlPr>
                            <a:rPr lang="en-US" sz="240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7</m:t>
                          </m:r>
                        </m:num>
                        <m:den>
                          <m:r>
                            <a:rPr lang="ru-RU" sz="2400" b="0" i="0" smtClean="0">
                              <a:latin typeface="Cambria Math" panose="02040503050406030204" pitchFamily="18" charset="0"/>
                            </a:rPr>
                            <m:t>8</m:t>
                          </m:r>
                        </m:den>
                      </m:f>
                    </m:oMath>
                  </m:oMathPara>
                </a14:m>
                <a:endParaRPr lang="en-US" sz="1400" dirty="0"/>
              </a:p>
            </p:txBody>
          </p:sp>
        </mc:Choice>
        <mc:Fallback xmlns="">
          <p:sp>
            <p:nvSpPr>
              <p:cNvPr id="13" name="TextBox 1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40061" y="5436329"/>
                <a:ext cx="1937197" cy="784830"/>
              </a:xfrm>
              <a:prstGeom prst="rect">
                <a:avLst/>
              </a:prstGeom>
              <a:blipFill rotWithShape="0"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470268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1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128839" y="169912"/>
                <a:ext cx="9629774" cy="96282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sz="2000" u="sng" dirty="0" smtClean="0"/>
                  <a:t>Используя прием сравнения с 1, определите какая из дробей меньше</a:t>
                </a:r>
                <a:r>
                  <a:rPr lang="en-US" sz="2000" u="sng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𝟑𝟓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𝟑𝟔</m:t>
                        </m:r>
                      </m:den>
                    </m:f>
                    <m:r>
                      <a:rPr lang="ru-RU" sz="2000" b="0" i="0" smtClean="0">
                        <a:latin typeface="Cambria Math" panose="02040503050406030204" pitchFamily="18" charset="0"/>
                      </a:rPr>
                      <m:t>       </m:t>
                    </m:r>
                  </m:oMath>
                </a14:m>
                <a:r>
                  <a:rPr lang="ru-RU" sz="2000" u="sng" dirty="0" smtClean="0"/>
                  <a:t>или </a:t>
                </a:r>
                <a:r>
                  <a:rPr lang="ru-RU" sz="2000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𝟏𝟎𝟎𝟎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𝟏𝟎𝟎𝟏</m:t>
                        </m:r>
                      </m:den>
                    </m:f>
                  </m:oMath>
                </a14:m>
                <a:r>
                  <a:rPr lang="ru-RU" sz="2000" dirty="0"/>
                  <a:t> ?</a:t>
                </a:r>
                <a:endParaRPr lang="en-US" sz="20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28839" y="169912"/>
                <a:ext cx="9629774" cy="962828"/>
              </a:xfrm>
              <a:prstGeom prst="rect">
                <a:avLst/>
              </a:prstGeom>
              <a:blipFill rotWithShape="0">
                <a:blip r:embed="rId2"/>
                <a:stretch>
                  <a:fillRect l="-633" t="-2532" b="-253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2558577" y="1230275"/>
                <a:ext cx="7669664" cy="533929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dirty="0"/>
                  <a:t>Так  как  </a:t>
                </a:r>
                <a:r>
                  <a:rPr lang="ru-RU" sz="2000" dirty="0" smtClean="0"/>
                  <a:t>  1 </a:t>
                </a:r>
                <a:r>
                  <a:rPr lang="ru-RU" sz="2000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sz="2000" dirty="0"/>
                  <a:t>,  </a:t>
                </a:r>
                <a:r>
                  <a:rPr lang="ru-RU" sz="2000" dirty="0" smtClean="0"/>
                  <a:t> 1 </a:t>
                </a:r>
                <a:r>
                  <a:rPr lang="ru-RU" sz="2000" dirty="0"/>
                  <a:t>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1001</m:t>
                        </m:r>
                      </m:den>
                    </m:f>
                  </m:oMath>
                </a14:m>
                <a:r>
                  <a:rPr lang="ru-RU" sz="20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1001</m:t>
                        </m:r>
                      </m:den>
                    </m:f>
                  </m:oMath>
                </a14:m>
                <a:r>
                  <a:rPr lang="ru-RU" sz="2000" dirty="0"/>
                  <a:t> </a:t>
                </a:r>
                <a:r>
                  <a:rPr lang="ru-RU" sz="2000" dirty="0" smtClean="0"/>
                  <a:t>;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  <m:r>
                      <a:rPr lang="ru-RU" sz="2000">
                        <a:latin typeface="Cambria Math" panose="02040503050406030204" pitchFamily="18" charset="0"/>
                      </a:rPr>
                      <m:t>˃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1001</m:t>
                        </m:r>
                      </m:den>
                    </m:f>
                  </m:oMath>
                </a14:m>
                <a:r>
                  <a:rPr lang="ru-RU" sz="2000" dirty="0"/>
                  <a:t>, </a:t>
                </a:r>
                <a:r>
                  <a:rPr lang="ru-RU" sz="2000" dirty="0" smtClean="0"/>
                  <a:t>  то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35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36</m:t>
                        </m:r>
                      </m:den>
                    </m:f>
                  </m:oMath>
                </a14:m>
                <a:r>
                  <a:rPr lang="ru-RU" sz="2000" dirty="0" smtClean="0"/>
                  <a:t> </a:t>
                </a:r>
                <a:r>
                  <a:rPr lang="en-US" sz="2000" dirty="0" smtClean="0"/>
                  <a:t>&lt;</a:t>
                </a:r>
                <a:r>
                  <a:rPr lang="ru-RU" sz="2000" dirty="0" smtClean="0"/>
                  <a:t>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1000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1001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577" y="1230275"/>
                <a:ext cx="7669664" cy="533929"/>
              </a:xfrm>
              <a:prstGeom prst="rect">
                <a:avLst/>
              </a:prstGeom>
              <a:blipFill rotWithShape="0">
                <a:blip r:embed="rId3"/>
                <a:stretch>
                  <a:fillRect l="-874" b="-574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Прямоугольник 3"/>
              <p:cNvSpPr/>
              <p:nvPr/>
            </p:nvSpPr>
            <p:spPr>
              <a:xfrm>
                <a:off x="1614489" y="1903009"/>
                <a:ext cx="9344024" cy="316946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lnSpc>
                    <a:spcPct val="50000"/>
                  </a:lnSpc>
                  <a:spcAft>
                    <a:spcPts val="0"/>
                  </a:spcAft>
                </a:pPr>
                <a:r>
                  <a:rPr lang="ru-RU" sz="2000" u="sng" dirty="0" smtClean="0"/>
                  <a:t>Пользуясь перекрестным правилом, сравните</a:t>
                </a:r>
                <a:r>
                  <a:rPr lang="ru-RU" sz="2000" dirty="0" smtClean="0"/>
                  <a:t>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sz="2000" b="0" i="0" smtClean="0"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r>
                  <a:rPr lang="ru-RU" sz="2000" u="sng" dirty="0" smtClean="0"/>
                  <a:t>и</a:t>
                </a:r>
                <a:r>
                  <a:rPr lang="ru-RU" sz="20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𝟗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endParaRPr lang="en-US" sz="14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  <a:cs typeface="Times New Roman" panose="02020603050405020304" pitchFamily="18" charset="0"/>
                </a:endParaRPr>
              </a:p>
            </p:txBody>
          </p:sp>
        </mc:Choice>
        <mc:Fallback xmlns="">
          <p:sp>
            <p:nvSpPr>
              <p:cNvPr id="4" name="Прямоугольник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489" y="1903009"/>
                <a:ext cx="9344024" cy="316946"/>
              </a:xfrm>
              <a:prstGeom prst="rect">
                <a:avLst/>
              </a:prstGeom>
              <a:blipFill rotWithShape="0">
                <a:blip r:embed="rId4"/>
                <a:stretch>
                  <a:fillRect l="-718" t="-42308" b="-2692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Прямоугольник 4"/>
              <p:cNvSpPr/>
              <p:nvPr/>
            </p:nvSpPr>
            <p:spPr>
              <a:xfrm>
                <a:off x="2558577" y="2167641"/>
                <a:ext cx="4758034" cy="62222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dirty="0"/>
                  <a:t>Так как </a:t>
                </a:r>
                <a:r>
                  <a:rPr lang="ru-RU" sz="2000" dirty="0" smtClean="0"/>
                  <a:t>      5×10  ˂  6×9</a:t>
                </a:r>
                <a:r>
                  <a:rPr lang="ru-RU" sz="2000" dirty="0"/>
                  <a:t>, </a:t>
                </a:r>
                <a:r>
                  <a:rPr lang="ru-RU" sz="2000" dirty="0" smtClean="0"/>
                  <a:t>   то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>
                            <a:latin typeface="Cambria Math" panose="02040503050406030204" pitchFamily="18" charset="0"/>
                          </a:rPr>
                          <m:t>5</m:t>
                        </m:r>
                      </m:num>
                      <m:den>
                        <m:r>
                          <a:rPr lang="ru-RU" sz="2400" b="0" i="1">
                            <a:latin typeface="Cambria Math" panose="02040503050406030204" pitchFamily="18" charset="0"/>
                          </a:rPr>
                          <m:t>6</m:t>
                        </m:r>
                      </m:den>
                    </m:f>
                  </m:oMath>
                </a14:m>
                <a:r>
                  <a:rPr lang="ru-RU" sz="2400" dirty="0"/>
                  <a:t> ˂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>
                            <a:latin typeface="Cambria Math" panose="02040503050406030204" pitchFamily="18" charset="0"/>
                          </a:rPr>
                          <m:t>9</m:t>
                        </m:r>
                      </m:num>
                      <m:den>
                        <m:r>
                          <a:rPr lang="ru-RU" sz="2400" b="0" i="1">
                            <a:latin typeface="Cambria Math" panose="02040503050406030204" pitchFamily="18" charset="0"/>
                          </a:rPr>
                          <m:t>10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5" name="Прямоугольник 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58577" y="2167641"/>
                <a:ext cx="4758034" cy="622222"/>
              </a:xfrm>
              <a:prstGeom prst="rect">
                <a:avLst/>
              </a:prstGeom>
              <a:blipFill rotWithShape="0">
                <a:blip r:embed="rId5"/>
                <a:stretch>
                  <a:fillRect l="-1410" b="-8824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" name="Прямоугольник 5"/>
              <p:cNvSpPr/>
              <p:nvPr/>
            </p:nvSpPr>
            <p:spPr>
              <a:xfrm>
                <a:off x="1614489" y="2753528"/>
                <a:ext cx="6752169" cy="537006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000" u="sng" dirty="0" smtClean="0"/>
                  <a:t>Приведите дроб</a:t>
                </a:r>
                <a:r>
                  <a:rPr lang="ru-RU" sz="2000" u="sng" dirty="0"/>
                  <a:t>и</a:t>
                </a:r>
                <a:r>
                  <a:rPr lang="ru-RU" sz="2000" dirty="0" smtClean="0"/>
                  <a:t>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𝟖</m:t>
                        </m:r>
                      </m:den>
                    </m:f>
                  </m:oMath>
                </a14:m>
                <a:r>
                  <a:rPr lang="ru-RU" sz="2000" dirty="0"/>
                  <a:t>;</a:t>
                </a:r>
                <a14:m>
                  <m:oMath xmlns:m="http://schemas.openxmlformats.org/officeDocument/2006/math">
                    <m:r>
                      <a:rPr lang="ru-RU" sz="200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000" dirty="0"/>
                  <a:t>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2000" dirty="0"/>
                  <a:t>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𝟑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  <m:r>
                      <a:rPr lang="ru-RU" sz="2000" b="0" i="0">
                        <a:latin typeface="Cambria Math" panose="02040503050406030204" pitchFamily="18" charset="0"/>
                      </a:rPr>
                      <m:t>      </m:t>
                    </m:r>
                  </m:oMath>
                </a14:m>
                <a:r>
                  <a:rPr lang="ru-RU" sz="2000" u="sng" dirty="0" smtClean="0"/>
                  <a:t> к </a:t>
                </a:r>
                <a:r>
                  <a:rPr lang="ru-RU" sz="2000" u="sng" dirty="0"/>
                  <a:t>знаменателю  24</a:t>
                </a:r>
                <a:endParaRPr lang="en-US" sz="2000" u="sng" dirty="0"/>
              </a:p>
            </p:txBody>
          </p:sp>
        </mc:Choice>
        <mc:Fallback xmlns="">
          <p:sp>
            <p:nvSpPr>
              <p:cNvPr id="6" name="Прямоугольник 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4489" y="2753528"/>
                <a:ext cx="6752169" cy="537006"/>
              </a:xfrm>
              <a:prstGeom prst="rect">
                <a:avLst/>
              </a:prstGeom>
              <a:blipFill rotWithShape="0">
                <a:blip r:embed="rId6"/>
                <a:stretch>
                  <a:fillRect l="-994" r="-452" b="-5682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7" name="Прямоугольник 6"/>
              <p:cNvSpPr/>
              <p:nvPr/>
            </p:nvSpPr>
            <p:spPr>
              <a:xfrm>
                <a:off x="7856904" y="2709990"/>
                <a:ext cx="2972289" cy="614655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ru-RU" sz="2400" dirty="0" smtClean="0"/>
                  <a:t>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2400" b="0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ru-RU" sz="2400" dirty="0"/>
                  <a:t>;</a:t>
                </a:r>
                <a14:m>
                  <m:oMath xmlns:m="http://schemas.openxmlformats.org/officeDocument/2006/math">
                    <m:r>
                      <a:rPr lang="ru-RU" sz="2400" b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2400" b="0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ru-RU" sz="2400" dirty="0"/>
                  <a:t>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ru-RU" sz="2400" b="0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ru-RU" sz="2400" dirty="0"/>
                  <a:t>;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0" i="1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ru-RU" sz="2400" b="0" i="1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7" name="Прямоугольник 6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856904" y="2709990"/>
                <a:ext cx="2972289" cy="614655"/>
              </a:xfrm>
              <a:prstGeom prst="rect">
                <a:avLst/>
              </a:prstGeom>
              <a:blipFill rotWithShape="0">
                <a:blip r:embed="rId7"/>
                <a:stretch>
                  <a:fillRect b="-900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" name="Прямоугольник 8"/>
              <p:cNvSpPr/>
              <p:nvPr/>
            </p:nvSpPr>
            <p:spPr>
              <a:xfrm>
                <a:off x="3794079" y="3334072"/>
                <a:ext cx="4913194" cy="62408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3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ru-RU" sz="2400" dirty="0"/>
                  <a:t>;</a:t>
                </a:r>
                <a14:m>
                  <m:oMath xmlns:m="http://schemas.openxmlformats.org/officeDocument/2006/math">
                    <m:r>
                      <a:rPr lang="ru-RU" sz="2400">
                        <a:latin typeface="Cambria Math" panose="02040503050406030204" pitchFamily="18" charset="0"/>
                      </a:rPr>
                      <m:t>  </m:t>
                    </m:r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8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ru-RU" sz="2400" dirty="0"/>
                  <a:t>;  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13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ru-RU" sz="2400" dirty="0"/>
                  <a:t>;  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18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24</m:t>
                        </m:r>
                      </m:den>
                    </m:f>
                  </m:oMath>
                </a14:m>
                <a:r>
                  <a:rPr lang="ru-RU" sz="2400" dirty="0"/>
                  <a:t>;  </a:t>
                </a:r>
                <a14:m>
                  <m:oMath xmlns:m="http://schemas.openxmlformats.org/officeDocument/2006/math"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2400" dirty="0"/>
                  <a:t>;</a:t>
                </a:r>
                <a14:m>
                  <m:oMath xmlns:m="http://schemas.openxmlformats.org/officeDocument/2006/math">
                    <m:r>
                      <a:rPr lang="ru-RU" sz="2400">
                        <a:latin typeface="Cambria Math" panose="02040503050406030204" pitchFamily="18" charset="0"/>
                      </a:rPr>
                      <m:t> </m:t>
                    </m:r>
                    <m:r>
                      <a:rPr lang="ru-RU" sz="2400" b="0" i="0" smtClean="0">
                        <a:latin typeface="Cambria Math" panose="02040503050406030204" pitchFamily="18" charset="0"/>
                      </a:rPr>
                      <m:t>  </m:t>
                    </m:r>
                    <m:r>
                      <a:rPr lang="ru-RU" sz="2400">
                        <a:latin typeface="Cambria Math" panose="02040503050406030204" pitchFamily="18" charset="0"/>
                      </a:rPr>
                      <m:t>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𝟐𝟖</m:t>
                        </m:r>
                      </m:num>
                      <m:den>
                        <m:r>
                          <a:rPr lang="ru-RU" sz="2400" b="1" i="1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endParaRPr lang="en-US" sz="2800" dirty="0"/>
              </a:p>
            </p:txBody>
          </p:sp>
        </mc:Choice>
        <mc:Fallback xmlns="">
          <p:sp>
            <p:nvSpPr>
              <p:cNvPr id="9" name="Прямоугольник 8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794079" y="3334072"/>
                <a:ext cx="4913194" cy="624082"/>
              </a:xfrm>
              <a:prstGeom prst="rect">
                <a:avLst/>
              </a:prstGeom>
              <a:blipFill rotWithShape="0">
                <a:blip r:embed="rId8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1" name="Прямоугольник 10"/>
          <p:cNvSpPr/>
          <p:nvPr/>
        </p:nvSpPr>
        <p:spPr>
          <a:xfrm flipH="1">
            <a:off x="1270586" y="4067583"/>
            <a:ext cx="45719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Aft>
                <a:spcPts val="0"/>
              </a:spcAft>
            </a:pPr>
            <a:r>
              <a:rPr lang="ru-RU" u="sng" dirty="0" smtClean="0"/>
              <a:t> </a:t>
            </a:r>
            <a:endParaRPr lang="en-US" u="sng" dirty="0"/>
          </a:p>
        </p:txBody>
      </p:sp>
      <p:sp>
        <p:nvSpPr>
          <p:cNvPr id="12" name="Прямоугольник 11"/>
          <p:cNvSpPr/>
          <p:nvPr/>
        </p:nvSpPr>
        <p:spPr>
          <a:xfrm>
            <a:off x="1274103" y="4164037"/>
            <a:ext cx="8398634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u="sng" dirty="0"/>
              <a:t>Сократите неправильную дробь  и выделите из нее целую часть</a:t>
            </a:r>
            <a:endParaRPr lang="en-US" sz="2000" u="sng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3" name="Прямоугольник 12"/>
              <p:cNvSpPr/>
              <p:nvPr/>
            </p:nvSpPr>
            <p:spPr>
              <a:xfrm>
                <a:off x="5923128" y="4703260"/>
                <a:ext cx="1733266" cy="625812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𝟐𝟖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  <m:r>
                      <a:rPr lang="ru-RU" sz="2400">
                        <a:latin typeface="Cambria Math" panose="02040503050406030204" pitchFamily="18" charset="0"/>
                      </a:rPr>
                      <m:t>=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2400" dirty="0"/>
                  <a:t> = 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3" name="Прямоугольник 1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923128" y="4703260"/>
                <a:ext cx="1733266" cy="625812"/>
              </a:xfrm>
              <a:prstGeom prst="rect">
                <a:avLst/>
              </a:prstGeom>
              <a:blipFill rotWithShape="0">
                <a:blip r:embed="rId9"/>
                <a:stretch>
                  <a:fillRect b="-7843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4" name="Прямоугольник 13"/>
              <p:cNvSpPr/>
              <p:nvPr/>
            </p:nvSpPr>
            <p:spPr>
              <a:xfrm>
                <a:off x="1372576" y="5317844"/>
                <a:ext cx="10228873" cy="84324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000" u="sng" dirty="0" smtClean="0"/>
                  <a:t>Найдите сумму и разность дробей. Если потребуется, сократите и выделите из них целую часть:</a:t>
                </a:r>
                <a:r>
                  <a:rPr lang="ru-RU" sz="2000" dirty="0" smtClean="0"/>
                  <a:t>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2000" dirty="0"/>
                  <a:t> </a:t>
                </a:r>
                <a:r>
                  <a:rPr lang="ru-RU" sz="2000" dirty="0" smtClean="0"/>
                  <a:t> +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r>
                  <a:rPr lang="ru-RU" sz="2000" dirty="0" smtClean="0"/>
                  <a:t> </a:t>
                </a:r>
                <a:r>
                  <a:rPr lang="en-US" sz="2000" dirty="0" smtClean="0"/>
                  <a:t>;</a:t>
                </a:r>
                <a:r>
                  <a:rPr lang="ru-RU" sz="2000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𝟐𝟑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  <m:r>
                      <a:rPr lang="ru-RU" sz="2000" b="0" i="1" smtClean="0">
                        <a:latin typeface="Cambria Math" panose="02040503050406030204" pitchFamily="18" charset="0"/>
                      </a:rPr>
                      <m:t>  −  </m:t>
                    </m:r>
                  </m:oMath>
                </a14:m>
                <a:r>
                  <a:rPr lang="ru-RU" sz="2000" dirty="0"/>
                  <a:t>-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0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𝟏𝟑</m:t>
                        </m:r>
                      </m:num>
                      <m:den>
                        <m:r>
                          <a:rPr lang="ru-RU" sz="2000">
                            <a:latin typeface="Cambria Math" panose="02040503050406030204" pitchFamily="18" charset="0"/>
                          </a:rPr>
                          <m:t>𝟐𝟒</m:t>
                        </m:r>
                      </m:den>
                    </m:f>
                  </m:oMath>
                </a14:m>
                <a:endParaRPr lang="en-US" sz="2000" dirty="0"/>
              </a:p>
            </p:txBody>
          </p:sp>
        </mc:Choice>
        <mc:Fallback xmlns="">
          <p:sp>
            <p:nvSpPr>
              <p:cNvPr id="14" name="Прямоугольник 1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372576" y="5317844"/>
                <a:ext cx="10228873" cy="843244"/>
              </a:xfrm>
              <a:prstGeom prst="rect">
                <a:avLst/>
              </a:prstGeom>
              <a:blipFill rotWithShape="0">
                <a:blip r:embed="rId10"/>
                <a:stretch>
                  <a:fillRect l="-596" t="-3597" b="-2878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5" name="Прямоугольник 14"/>
              <p:cNvSpPr/>
              <p:nvPr/>
            </p:nvSpPr>
            <p:spPr>
              <a:xfrm>
                <a:off x="9062113" y="5739466"/>
                <a:ext cx="2033516" cy="629531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r>
                  <a:rPr lang="ru-RU" sz="2400" dirty="0"/>
                  <a:t>1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400" dirty="0" smtClean="0"/>
                  <a:t>  </a:t>
                </a:r>
                <a:r>
                  <a:rPr lang="en-US" sz="2400" dirty="0" smtClean="0"/>
                  <a:t>;</a:t>
                </a:r>
                <a:r>
                  <a:rPr lang="ru-RU" sz="2400" dirty="0" smtClean="0"/>
                  <a:t>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𝟓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𝟏𝟐</m:t>
                        </m:r>
                      </m:den>
                    </m:f>
                  </m:oMath>
                </a14:m>
                <a:endParaRPr lang="en-US" sz="2400" dirty="0"/>
              </a:p>
            </p:txBody>
          </p:sp>
        </mc:Choice>
        <mc:Fallback xmlns="">
          <p:sp>
            <p:nvSpPr>
              <p:cNvPr id="15" name="Прямоугольник 1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062113" y="5739466"/>
                <a:ext cx="2033516" cy="629531"/>
              </a:xfrm>
              <a:prstGeom prst="rect">
                <a:avLst/>
              </a:prstGeom>
              <a:blipFill rotWithShape="0">
                <a:blip r:embed="rId11"/>
                <a:stretch>
                  <a:fillRect l="-4805" b="-776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358105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>
                      <p:stCondLst>
                        <p:cond delay="indefinite"/>
                      </p:stCondLst>
                      <p:childTnLst>
                        <p:par>
                          <p:cTn id="57" fill="hold">
                            <p:stCondLst>
                              <p:cond delay="0"/>
                            </p:stCondLst>
                            <p:childTnLst>
                              <p:par>
                                <p:cTn id="58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0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7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0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5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6" dur="5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7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85" dur="1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  <p:bldP spid="11" grpId="0"/>
      <p:bldP spid="12" grpId="0"/>
      <p:bldP spid="13" grpId="0" animBg="1"/>
      <p:bldP spid="14" grpId="0" animBg="1"/>
      <p:bldP spid="15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Прямоугольник 1"/>
              <p:cNvSpPr/>
              <p:nvPr/>
            </p:nvSpPr>
            <p:spPr>
              <a:xfrm>
                <a:off x="2247901" y="921424"/>
                <a:ext cx="9139238" cy="1733808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>
                  <a:spcAft>
                    <a:spcPts val="0"/>
                  </a:spcAft>
                </a:pPr>
                <a:r>
                  <a:rPr lang="ru-RU" sz="2400" u="sng" dirty="0" smtClean="0"/>
                  <a:t>Можно ли утверждать, что вычисления выполнены верно?</a:t>
                </a:r>
                <a:endParaRPr lang="en-US" sz="2400" dirty="0"/>
              </a:p>
              <a:p>
                <a:pPr>
                  <a:spcAft>
                    <a:spcPts val="0"/>
                  </a:spcAft>
                </a:pPr>
                <a:r>
                  <a:rPr lang="ru-RU" sz="2400" dirty="0"/>
                  <a:t> </a:t>
                </a:r>
                <a:endParaRPr lang="en-US" sz="2400" dirty="0"/>
              </a:p>
              <a:p>
                <a:pPr>
                  <a:spcAft>
                    <a:spcPts val="0"/>
                  </a:spcAft>
                </a:pPr>
                <a:r>
                  <a:rPr lang="ru-RU" sz="2400" dirty="0" smtClean="0"/>
                  <a:t>              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𝟐</m:t>
                        </m:r>
                      </m:den>
                    </m:f>
                  </m:oMath>
                </a14:m>
                <a:r>
                  <a:rPr lang="ru-RU" sz="2400" dirty="0"/>
                  <a:t> +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𝟏</m:t>
                        </m:r>
                        <m:r>
                          <a:rPr lang="ru-RU" sz="2400">
                            <a:latin typeface="Cambria Math" panose="02040503050406030204" pitchFamily="18" charset="0"/>
                          </a:rPr>
                          <m:t>+</m:t>
                        </m:r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𝟐</m:t>
                        </m:r>
                        <m:r>
                          <a:rPr lang="ru-RU" sz="2400">
                            <a:latin typeface="Cambria Math" panose="02040503050406030204" pitchFamily="18" charset="0"/>
                          </a:rPr>
                          <m:t>×</m:t>
                        </m:r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𝟑</m:t>
                        </m:r>
                      </m:den>
                    </m:f>
                  </m:oMath>
                </a14:m>
                <a:r>
                  <a:rPr lang="ru-RU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𝟐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  <m:r>
                      <a:rPr lang="ru-RU" sz="2400" b="0" i="1" smtClean="0">
                        <a:latin typeface="Cambria Math" panose="02040503050406030204" pitchFamily="18" charset="0"/>
                      </a:rPr>
                      <m:t>               </m:t>
                    </m:r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𝟕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𝟏𝟎</m:t>
                        </m:r>
                      </m:den>
                    </m:f>
                  </m:oMath>
                </a14:m>
                <a:r>
                  <a:rPr lang="ru-RU" sz="2400" dirty="0"/>
                  <a:t> -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𝟕</m:t>
                        </m:r>
                        <m:r>
                          <a:rPr lang="ru-RU" sz="2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𝟏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𝟏𝟎</m:t>
                        </m:r>
                        <m:r>
                          <a:rPr lang="ru-RU" sz="2400">
                            <a:latin typeface="Cambria Math" panose="02040503050406030204" pitchFamily="18" charset="0"/>
                          </a:rPr>
                          <m:t>−</m:t>
                        </m:r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𝟒</m:t>
                        </m:r>
                      </m:den>
                    </m:f>
                  </m:oMath>
                </a14:m>
                <a:r>
                  <a:rPr lang="ru-RU" sz="2400" dirty="0"/>
                  <a:t> =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2400" i="1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𝟔</m:t>
                        </m:r>
                      </m:num>
                      <m:den>
                        <m:r>
                          <a:rPr lang="ru-RU" sz="2400">
                            <a:latin typeface="Cambria Math" panose="02040503050406030204" pitchFamily="18" charset="0"/>
                          </a:rPr>
                          <m:t>𝟔</m:t>
                        </m:r>
                      </m:den>
                    </m:f>
                  </m:oMath>
                </a14:m>
                <a:r>
                  <a:rPr lang="ru-RU" sz="2400" dirty="0"/>
                  <a:t> = </a:t>
                </a:r>
                <a:r>
                  <a:rPr lang="ru-RU" sz="2400" dirty="0" smtClean="0"/>
                  <a:t>1</a:t>
                </a:r>
              </a:p>
              <a:p>
                <a:pPr>
                  <a:spcAft>
                    <a:spcPts val="0"/>
                  </a:spcAft>
                </a:pPr>
                <a:endParaRPr lang="en-US" sz="2400" dirty="0"/>
              </a:p>
            </p:txBody>
          </p:sp>
        </mc:Choice>
        <mc:Fallback xmlns="">
          <p:sp>
            <p:nvSpPr>
              <p:cNvPr id="2" name="Прямоугольник 1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7901" y="921424"/>
                <a:ext cx="9139238" cy="1733808"/>
              </a:xfrm>
              <a:prstGeom prst="rect">
                <a:avLst/>
              </a:prstGeom>
              <a:blipFill rotWithShape="0">
                <a:blip r:embed="rId2"/>
                <a:stretch>
                  <a:fillRect l="-1067" t="-2807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" name="Прямоугольник 2"/>
              <p:cNvSpPr/>
              <p:nvPr/>
            </p:nvSpPr>
            <p:spPr>
              <a:xfrm>
                <a:off x="1460310" y="2767942"/>
                <a:ext cx="10317707" cy="2173224"/>
              </a:xfrm>
              <a:prstGeom prst="rect">
                <a:avLst/>
              </a:prstGeom>
            </p:spPr>
            <p:txBody>
              <a:bodyPr wrap="square">
                <a:spAutoFit/>
              </a:bodyPr>
              <a:lstStyle/>
              <a:p>
                <a:pPr indent="450215">
                  <a:lnSpc>
                    <a:spcPct val="115000"/>
                  </a:lnSpc>
                  <a:spcAft>
                    <a:spcPts val="0"/>
                  </a:spcAft>
                </a:pPr>
                <a:r>
                  <a:rPr lang="ru-RU" b="1" i="1" dirty="0" smtClean="0"/>
                  <a:t>Алгоритм сложения и вычитания дробей с разными знаменателями:</a:t>
                </a:r>
                <a:endParaRPr lang="en-US" b="1" i="1" dirty="0"/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b="1" i="1" dirty="0"/>
                  <a:t>Привести дроби к наименьшему общему знаменателю</a:t>
                </a:r>
                <a:endParaRPr lang="en-US" b="1" i="1" dirty="0"/>
              </a:p>
              <a:p>
                <a:pPr marL="342900" lvl="0" indent="-342900">
                  <a:lnSpc>
                    <a:spcPct val="115000"/>
                  </a:lnSpc>
                  <a:spcAft>
                    <a:spcPts val="0"/>
                  </a:spcAft>
                  <a:buFont typeface="+mj-lt"/>
                  <a:buAutoNum type="arabicPeriod"/>
                </a:pPr>
                <a:r>
                  <a:rPr lang="ru-RU" b="1" i="1" dirty="0"/>
                  <a:t>Выполнить действие с дробями по правилу сложения и вычитания дробей с одинаковыми </a:t>
                </a:r>
                <a:r>
                  <a:rPr lang="ru-RU" b="1" i="1" dirty="0" smtClean="0"/>
                  <a:t>знаменателями</a:t>
                </a:r>
                <a:endParaRPr lang="ru-RU" b="1" i="1" dirty="0"/>
              </a:p>
              <a:p>
                <a:pPr lvl="0">
                  <a:lnSpc>
                    <a:spcPct val="115000"/>
                  </a:lnSpc>
                  <a:spcAft>
                    <a:spcPts val="0"/>
                  </a:spcAft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ru-RU" sz="2400">
                          <a:latin typeface="Cambria Math" panose="02040503050406030204" pitchFamily="18" charset="0"/>
                        </a:rPr>
                        <m:t>+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ru-RU" sz="24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+</m:t>
                          </m:r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ru-RU" sz="2400" b="0" i="1" smtClean="0">
                          <a:latin typeface="Cambria Math" panose="02040503050406030204" pitchFamily="18" charset="0"/>
                        </a:rPr>
                        <m:t>           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2400">
                              <a:latin typeface="Cambria Math" panose="02040503050406030204" pitchFamily="18" charset="0"/>
                            </a:rPr>
                            <m:t>𝒂</m:t>
                          </m:r>
                        </m:num>
                        <m:den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ru-RU" sz="2400">
                          <a:latin typeface="Cambria Math" panose="02040503050406030204" pitchFamily="18" charset="0"/>
                        </a:rPr>
                        <m:t>−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  <m:r>
                        <a:rPr lang="ru-RU" sz="2400">
                          <a:latin typeface="Cambria Math" panose="02040503050406030204" pitchFamily="18" charset="0"/>
                        </a:rPr>
                        <m:t>= </m:t>
                      </m:r>
                      <m:f>
                        <m:fPr>
                          <m:ctrlPr>
                            <a:rPr lang="en-US" sz="2400" i="1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𝒂</m:t>
                          </m:r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−</m:t>
                          </m:r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𝒃</m:t>
                          </m:r>
                        </m:num>
                        <m:den>
                          <m:r>
                            <a:rPr lang="ru-RU" sz="2400">
                              <a:latin typeface="Cambria Math" panose="02040503050406030204" pitchFamily="18" charset="0"/>
                            </a:rPr>
                            <m:t>𝒄</m:t>
                          </m:r>
                        </m:den>
                      </m:f>
                    </m:oMath>
                  </m:oMathPara>
                </a14:m>
                <a:endParaRPr lang="en-US" sz="2400" dirty="0"/>
              </a:p>
            </p:txBody>
          </p:sp>
        </mc:Choice>
        <mc:Fallback xmlns="">
          <p:sp>
            <p:nvSpPr>
              <p:cNvPr id="3" name="Прямоугольник 2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60310" y="2767942"/>
                <a:ext cx="10317707" cy="2173224"/>
              </a:xfrm>
              <a:prstGeom prst="rect">
                <a:avLst/>
              </a:prstGeom>
              <a:blipFill rotWithShape="0">
                <a:blip r:embed="rId3"/>
                <a:stretch>
                  <a:fillRect l="-532" t="-840"/>
                </a:stretch>
              </a:blipFill>
            </p:spPr>
            <p:txBody>
              <a:bodyPr/>
              <a:lstStyle/>
              <a:p>
                <a:r>
                  <a:rPr lang="ru-RU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281150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2319337" y="647737"/>
            <a:ext cx="9258300" cy="20774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>
              <a:spcAft>
                <a:spcPts val="0"/>
              </a:spcAft>
            </a:pPr>
            <a:r>
              <a:rPr lang="en-US" b="1" dirty="0" smtClean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b="1" i="1" dirty="0"/>
              <a:t>Случаи затруднения при решении:</a:t>
            </a:r>
            <a:endParaRPr lang="en-US" sz="2000" b="1" i="1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/>
              <a:t>Использование свойств вычитания суммы из числа и числа из суммы</a:t>
            </a:r>
            <a:endParaRPr lang="en-US" sz="2000" b="1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/>
              <a:t>Правило нахождения неизвестного компонента действия</a:t>
            </a:r>
            <a:endParaRPr lang="en-US" sz="2000" b="1" dirty="0"/>
          </a:p>
          <a:p>
            <a:r>
              <a:rPr lang="ru-RU" sz="2000" b="1" dirty="0" smtClean="0"/>
              <a:t>3.  Сократить </a:t>
            </a:r>
            <a:r>
              <a:rPr lang="ru-RU" sz="2000" b="1" dirty="0"/>
              <a:t>при необходимости </a:t>
            </a:r>
            <a:r>
              <a:rPr lang="ru-RU" sz="2000" b="1" dirty="0" smtClean="0"/>
              <a:t>ответ</a:t>
            </a:r>
            <a:endParaRPr lang="en-US" sz="2000" b="1" dirty="0" smtClean="0"/>
          </a:p>
          <a:p>
            <a:endParaRPr lang="en-US" sz="2000" dirty="0"/>
          </a:p>
        </p:txBody>
      </p:sp>
      <p:sp>
        <p:nvSpPr>
          <p:cNvPr id="3" name="Прямоугольник 2"/>
          <p:cNvSpPr/>
          <p:nvPr/>
        </p:nvSpPr>
        <p:spPr>
          <a:xfrm>
            <a:off x="2319337" y="2872211"/>
            <a:ext cx="8110537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678815">
              <a:lnSpc>
                <a:spcPct val="115000"/>
              </a:lnSpc>
              <a:spcAft>
                <a:spcPts val="0"/>
              </a:spcAft>
            </a:pPr>
            <a:endParaRPr lang="ru-RU" sz="2000" b="1" i="1" dirty="0" smtClean="0"/>
          </a:p>
          <a:p>
            <a:pPr marL="678815">
              <a:lnSpc>
                <a:spcPct val="115000"/>
              </a:lnSpc>
              <a:spcAft>
                <a:spcPts val="0"/>
              </a:spcAft>
            </a:pPr>
            <a:endParaRPr lang="ru-RU" sz="2000" b="1" i="1" dirty="0" smtClean="0"/>
          </a:p>
          <a:p>
            <a:pPr marL="678815">
              <a:lnSpc>
                <a:spcPct val="115000"/>
              </a:lnSpc>
              <a:spcAft>
                <a:spcPts val="0"/>
              </a:spcAft>
            </a:pPr>
            <a:endParaRPr lang="ru-RU" sz="2000" b="1" i="1" dirty="0" smtClean="0"/>
          </a:p>
          <a:p>
            <a:pPr marL="678815">
              <a:lnSpc>
                <a:spcPct val="115000"/>
              </a:lnSpc>
              <a:spcAft>
                <a:spcPts val="0"/>
              </a:spcAft>
            </a:pPr>
            <a:r>
              <a:rPr lang="ru-RU" sz="2000" b="1" i="1" dirty="0" smtClean="0"/>
              <a:t>Алгоритм </a:t>
            </a:r>
            <a:r>
              <a:rPr lang="ru-RU" sz="2000" b="1" i="1" dirty="0"/>
              <a:t>решения:</a:t>
            </a:r>
            <a:endParaRPr lang="en-US" sz="2000" b="1" i="1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/>
              <a:t>Все расстояние между поездами принять за 1</a:t>
            </a:r>
            <a:endParaRPr lang="en-US" sz="2000" b="1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/>
              <a:t>Найти, какую часть расстояния </a:t>
            </a:r>
            <a:r>
              <a:rPr lang="ru-RU" sz="2000" b="1" dirty="0" smtClean="0"/>
              <a:t>пройдут </a:t>
            </a:r>
            <a:r>
              <a:rPr lang="ru-RU" sz="2000" b="1" dirty="0"/>
              <a:t>поезда за час вместе</a:t>
            </a:r>
            <a:endParaRPr lang="en-US" sz="2000" b="1" dirty="0"/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+mj-lt"/>
              <a:buAutoNum type="arabicPeriod"/>
            </a:pPr>
            <a:r>
              <a:rPr lang="ru-RU" sz="2000" b="1" dirty="0"/>
              <a:t>Какая часть расстояния будет между ними через час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31255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theme/theme1.xml><?xml version="1.0" encoding="utf-8"?>
<a:theme xmlns:a="http://schemas.openxmlformats.org/drawingml/2006/main" name="Легкий дым">
  <a:themeElements>
    <a:clrScheme name="Легкий дым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Легкий дым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Легкий дым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141</TotalTime>
  <Words>226</Words>
  <Application>Microsoft Office PowerPoint</Application>
  <PresentationFormat>Широкоэкранный</PresentationFormat>
  <Paragraphs>52</Paragraphs>
  <Slides>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13" baseType="lpstr">
      <vt:lpstr>Arial</vt:lpstr>
      <vt:lpstr>Calibri</vt:lpstr>
      <vt:lpstr>Cambria Math</vt:lpstr>
      <vt:lpstr>Century Gothic</vt:lpstr>
      <vt:lpstr>Times New Roman</vt:lpstr>
      <vt:lpstr>Wingdings 3</vt:lpstr>
      <vt:lpstr>Легкий дым</vt:lpstr>
      <vt:lpstr>Сравнение, сложение и  вычитание             обыкновенных     дробей </vt:lpstr>
      <vt:lpstr>Основное свойство дроби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Reanimator Extreme Edition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Сложение и умножение</dc:title>
  <dc:creator>Alexandr Smirnov</dc:creator>
  <cp:lastModifiedBy>Olga</cp:lastModifiedBy>
  <cp:revision>30</cp:revision>
  <dcterms:created xsi:type="dcterms:W3CDTF">2014-10-12T13:20:54Z</dcterms:created>
  <dcterms:modified xsi:type="dcterms:W3CDTF">2014-10-19T13:25:38Z</dcterms:modified>
</cp:coreProperties>
</file>