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23"/>
  </p:notesMasterIdLst>
  <p:sldIdLst>
    <p:sldId id="310" r:id="rId2"/>
    <p:sldId id="323" r:id="rId3"/>
    <p:sldId id="322" r:id="rId4"/>
    <p:sldId id="314" r:id="rId5"/>
    <p:sldId id="262" r:id="rId6"/>
    <p:sldId id="315" r:id="rId7"/>
    <p:sldId id="285" r:id="rId8"/>
    <p:sldId id="277" r:id="rId9"/>
    <p:sldId id="280" r:id="rId10"/>
    <p:sldId id="261" r:id="rId11"/>
    <p:sldId id="320" r:id="rId12"/>
    <p:sldId id="324" r:id="rId13"/>
    <p:sldId id="318" r:id="rId14"/>
    <p:sldId id="317" r:id="rId15"/>
    <p:sldId id="263" r:id="rId16"/>
    <p:sldId id="264" r:id="rId17"/>
    <p:sldId id="290" r:id="rId18"/>
    <p:sldId id="266" r:id="rId19"/>
    <p:sldId id="268" r:id="rId20"/>
    <p:sldId id="295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2" autoAdjust="0"/>
    <p:restoredTop sz="94681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F8B22-AAB2-46DF-BB2A-5AA0BAFF4D5F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3DD5F-3BCA-4D53-90EA-98D6E94DA5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6314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A284F3B-7A1E-4055-A081-DEADF3CF65C8}" type="slidenum">
              <a:rPr lang="ru-RU" smtClean="0"/>
              <a:pPr eaLnBrk="1" hangingPunct="1"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4CF5B-2208-4493-8BC0-CE7F120CE059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C2844D-0BE6-4901-A13A-06B5A20B9172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24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9DB2E9D-4929-4B58-8AAB-E5A205BB11CC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B56F8F8-095E-413D-A92F-31589696A37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214313"/>
            <a:ext cx="8158163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14313" y="2071688"/>
            <a:ext cx="8929687" cy="4311650"/>
          </a:xfrm>
        </p:spPr>
        <p:txBody>
          <a:bodyPr/>
          <a:lstStyle/>
          <a:p>
            <a:pPr eaLnBrk="1" hangingPunct="1"/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786063" y="1071563"/>
            <a:ext cx="3500437" cy="928687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Органы растения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14438" y="2214563"/>
            <a:ext cx="2214562" cy="7143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вегетативные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143625" y="2286000"/>
            <a:ext cx="2000250" cy="71437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генеративные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1500" y="3643313"/>
            <a:ext cx="1285875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корень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714625" y="3643313"/>
            <a:ext cx="1357313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побег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3500" y="3714750"/>
            <a:ext cx="1000125" cy="4286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цветок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72250" y="3714750"/>
            <a:ext cx="1000125" cy="4286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плод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001000" y="3714750"/>
            <a:ext cx="928688" cy="428625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семя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71563" y="5143500"/>
            <a:ext cx="1357312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стебель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14625" y="5143500"/>
            <a:ext cx="1214438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лист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286250" y="5143500"/>
            <a:ext cx="1214438" cy="571500"/>
          </a:xfrm>
          <a:prstGeom prst="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почка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 rot="5400000">
            <a:off x="1107282" y="3036093"/>
            <a:ext cx="571500" cy="500063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6200000" flipH="1">
            <a:off x="2571751" y="3071812"/>
            <a:ext cx="571500" cy="42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16200000" flipH="1">
            <a:off x="8072438" y="3143250"/>
            <a:ext cx="571500" cy="42862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6751638" y="3392488"/>
            <a:ext cx="642937" cy="1587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0800000" flipV="1">
            <a:off x="1928813" y="4357688"/>
            <a:ext cx="785812" cy="714375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3000375" y="4714876"/>
            <a:ext cx="714375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3964781" y="4393407"/>
            <a:ext cx="642937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 rot="5400000">
            <a:off x="5607844" y="3107532"/>
            <a:ext cx="571500" cy="50006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0800000" flipV="1">
            <a:off x="1928813" y="1500188"/>
            <a:ext cx="785812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>
            <a:off x="6429375" y="1500188"/>
            <a:ext cx="928688" cy="5715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79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1714488"/>
            <a:ext cx="6286512" cy="4714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653210"/>
          </a:xfrm>
        </p:spPr>
        <p:txBody>
          <a:bodyPr>
            <a:normAutofit/>
          </a:bodyPr>
          <a:lstStyle/>
          <a:p>
            <a:r>
              <a:rPr lang="ru-RU" sz="3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Comic Sans MS" pitchFamily="66" charset="0"/>
              </a:rPr>
              <a:t>Околоцветники бывают нескольких видов:</a:t>
            </a:r>
            <a:endParaRPr lang="ru-RU" sz="3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572164" cy="92868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Голые цветы-</a:t>
            </a:r>
            <a:b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это цветы без околоцветников.</a:t>
            </a:r>
            <a:endParaRPr lang="ru-RU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3" name="Picture 2" descr="D:\Работа\новая попытка\40537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3200400" cy="4862509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D:\Работа\новая попытка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428736"/>
            <a:ext cx="3810000" cy="2500330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Работа\новая попытка\тыч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400000">
            <a:off x="6024568" y="3619506"/>
            <a:ext cx="2381250" cy="3571875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2960066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http://www.gdefon.ru/wallpapers/53141_cvetok_liliya_belaya_kapelki-rosy_1600x1200_(www.GdeFon.ru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033118" cy="302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 descr="http://s47.radikal.ru/i116/0902/c4/16fe7de0bc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367240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www.gandex.ru/upl/oboi/g203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830" y="3140968"/>
            <a:ext cx="2808312" cy="331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002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1928794" y="71414"/>
            <a:ext cx="5072098" cy="1071570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Тычинка и пестик - главные генеративные части цветка!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1026" name="Picture 2" descr="D:\Иришка!=)\Разное\для презинтации\моё скаченное\Пестик и тычи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039911">
            <a:off x="464050" y="3227268"/>
            <a:ext cx="2182797" cy="3257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Иришка!=)\Разное\для презинтации\моё скаченное\по моему тычин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1214422"/>
            <a:ext cx="3652881" cy="27647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9" name="Picture 5" descr="D:\Иришка!=)\Разное\для презинтации\моё скаченное\красный тюльпан с ярковыраженным пестиком.jpg"/>
          <p:cNvPicPr>
            <a:picLocks noChangeAspect="1" noChangeArrowheads="1"/>
          </p:cNvPicPr>
          <p:nvPr/>
        </p:nvPicPr>
        <p:blipFill>
          <a:blip r:embed="rId4"/>
          <a:srcRect t="12568" b="8436"/>
          <a:stretch>
            <a:fillRect/>
          </a:stretch>
        </p:blipFill>
        <p:spPr bwMode="auto">
          <a:xfrm rot="624472">
            <a:off x="6330483" y="3357562"/>
            <a:ext cx="2428892" cy="3143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00674133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684213" y="0"/>
            <a:ext cx="7772400" cy="908050"/>
          </a:xfrm>
        </p:spPr>
        <p:txBody>
          <a:bodyPr/>
          <a:lstStyle/>
          <a:p>
            <a:r>
              <a:rPr lang="ru-RU" b="0">
                <a:solidFill>
                  <a:srgbClr val="009900"/>
                </a:solidFill>
              </a:rPr>
              <a:t>Главные части цветка.</a:t>
            </a:r>
          </a:p>
        </p:txBody>
      </p:sp>
      <p:sp>
        <p:nvSpPr>
          <p:cNvPr id="17417" name="Rectangle 9"/>
          <p:cNvSpPr>
            <a:spLocks noGrp="1" noChangeArrowheads="1" noTextEdit="1"/>
          </p:cNvSpPr>
          <p:nvPr>
            <p:ph type="tbl" idx="1"/>
          </p:nvPr>
        </p:nvSpPr>
        <p:spPr>
          <a:xfrm>
            <a:off x="611188" y="1484313"/>
            <a:ext cx="7847012" cy="4611687"/>
          </a:xfrm>
        </p:spPr>
      </p:sp>
      <p:graphicFrame>
        <p:nvGraphicFramePr>
          <p:cNvPr id="17455" name="Group 47"/>
          <p:cNvGraphicFramePr>
            <a:graphicFrameLocks noGrp="1"/>
          </p:cNvGraphicFramePr>
          <p:nvPr/>
        </p:nvGraphicFramePr>
        <p:xfrm>
          <a:off x="611188" y="836613"/>
          <a:ext cx="7921625" cy="5280660"/>
        </p:xfrm>
        <a:graphic>
          <a:graphicData uri="http://schemas.openxmlformats.org/drawingml/2006/table">
            <a:tbl>
              <a:tblPr/>
              <a:tblGrid>
                <a:gridCol w="3962400"/>
                <a:gridCol w="3959225"/>
              </a:tblGrid>
              <a:tr h="3460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Пестик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Тычинки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 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5873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располагается в центре, это женская часть цветка (     )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окружают пестик, это мужская часть цветка (      )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2863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Строение пестика: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Рыльце (выделяет липкое вещество для удерживания пыльцы)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Столбик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Завязь (внутри находится один или несколько семязачатков).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Из семязачатков образуются семена.</a:t>
                      </a:r>
                      <a:b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</a:b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Из завязи развивается плод.</a:t>
                      </a:r>
                      <a:endParaRPr kumimoji="0" 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Garamond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Строение тычинки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Тычиночная нить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Char char="n"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Garamond" pitchFamily="18" charset="0"/>
                          <a:cs typeface="Arial" pitchFamily="34" charset="0"/>
                        </a:rPr>
                        <a:t>Пыльник(в нём созревает пыльца). 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                     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</a:b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Рис. 1. Пестик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                               </a:t>
                      </a:r>
                      <a:b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</a:b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555555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Verdan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55555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Verdana" pitchFamily="34" charset="0"/>
                          <a:cs typeface="Arial" pitchFamily="34" charset="0"/>
                        </a:rPr>
                        <a:t>Рис. 2. Тычинки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2"/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17422" name="Picture 14" descr="resD7A08759-29AF-4590-8678-0007DC1398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557338"/>
            <a:ext cx="1333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4" name="Picture 16" descr="res64CF6ACD-D38A-4129-B5F2-4311781ACC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557338"/>
            <a:ext cx="17145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8" name="Picture 20" descr="resFA971F70-9405-46B8-8A10-1E8E649F585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644900"/>
            <a:ext cx="1085850" cy="1905000"/>
          </a:xfrm>
          <a:prstGeom prst="rect">
            <a:avLst/>
          </a:prstGeom>
          <a:solidFill>
            <a:srgbClr val="CCE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30" name="Picture 22" descr="res5557BCE6-68F9-4031-B758-832A857781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500438"/>
            <a:ext cx="160972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9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643050"/>
            <a:ext cx="6286512" cy="47148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ятно 1 3"/>
          <p:cNvSpPr/>
          <p:nvPr/>
        </p:nvSpPr>
        <p:spPr>
          <a:xfrm>
            <a:off x="2143108" y="0"/>
            <a:ext cx="4500594" cy="1571636"/>
          </a:xfrm>
          <a:prstGeom prst="irregularSeal1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Виды цветков.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D:\Работа\новая попытка\Слева пестичный - справа тычиночн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90"/>
            <a:ext cx="2503176" cy="2000264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261968">
            <a:off x="339071" y="1160486"/>
            <a:ext cx="4401952" cy="3301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Иришка!=)\Разное\для презинтации\моё скаченное\огуре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36547">
            <a:off x="4994200" y="1679060"/>
            <a:ext cx="3595686" cy="479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382344">
            <a:off x="6245017" y="958322"/>
            <a:ext cx="1857388" cy="642942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Comic Sans MS" pitchFamily="66" charset="0"/>
              </a:rPr>
              <a:t>Огурец:</a:t>
            </a:r>
            <a:endParaRPr lang="ru-RU" sz="3200" dirty="0">
              <a:latin typeface="Comic Sans MS" pitchFamily="66" charset="0"/>
            </a:endParaRPr>
          </a:p>
        </p:txBody>
      </p:sp>
      <p:pic>
        <p:nvPicPr>
          <p:cNvPr id="1027" name="Picture 3" descr="D:\Иришка!=)\Разное\для презинтации\моё скаченное\огурцы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16884">
            <a:off x="1579136" y="4595814"/>
            <a:ext cx="2143140" cy="2023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Овал 5"/>
          <p:cNvSpPr/>
          <p:nvPr/>
        </p:nvSpPr>
        <p:spPr>
          <a:xfrm>
            <a:off x="1285852" y="285728"/>
            <a:ext cx="4500594" cy="57150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Раздельнополые однодомные растения.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500166" y="214290"/>
            <a:ext cx="4071966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just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          Раздельнополые однодомные растения.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Облако 4"/>
          <p:cNvSpPr/>
          <p:nvPr/>
        </p:nvSpPr>
        <p:spPr>
          <a:xfrm flipH="1">
            <a:off x="357158" y="1500174"/>
            <a:ext cx="2357454" cy="1011902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Ольха.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Облако 5"/>
          <p:cNvSpPr/>
          <p:nvPr/>
        </p:nvSpPr>
        <p:spPr>
          <a:xfrm flipH="1">
            <a:off x="6286512" y="785794"/>
            <a:ext cx="2510328" cy="1083340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Кукуруза.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7" name="Picture 2" descr="C:\Users\Нина\Documents\Цветы\275px-Tagalder8139.jpg"/>
          <p:cNvPicPr>
            <a:picLocks noChangeAspect="1" noChangeArrowheads="1"/>
          </p:cNvPicPr>
          <p:nvPr/>
        </p:nvPicPr>
        <p:blipFill>
          <a:blip r:embed="rId2"/>
          <a:srcRect t="18111" b="18111"/>
          <a:stretch>
            <a:fillRect/>
          </a:stretch>
        </p:blipFill>
        <p:spPr bwMode="auto">
          <a:xfrm>
            <a:off x="214282" y="2857496"/>
            <a:ext cx="3618993" cy="3072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D:\Работа\новая попытка\004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000240"/>
            <a:ext cx="2500330" cy="4643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3553242" cy="2409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D:\Иришка!=)\Разное\для презинтации\моё скаченное\тополь красные серёж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442180">
            <a:off x="5594190" y="1171028"/>
            <a:ext cx="2357454" cy="2696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D:\Иришка!=)\Разное\для презинтации\моё скаченное\тополиный пух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301563">
            <a:off x="5380658" y="4442879"/>
            <a:ext cx="30480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 descr="D:\Иришка!=)\Разное\для презинтации\моё скаченное\тополь чёрн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40637">
            <a:off x="400585" y="3709868"/>
            <a:ext cx="2357454" cy="2791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>
          <a:xfrm>
            <a:off x="2428860" y="357166"/>
            <a:ext cx="4143404" cy="64294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Раздельнополые двудомные растения.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Облако 7"/>
          <p:cNvSpPr/>
          <p:nvPr/>
        </p:nvSpPr>
        <p:spPr>
          <a:xfrm>
            <a:off x="3000364" y="3643314"/>
            <a:ext cx="2714644" cy="785818"/>
          </a:xfrm>
          <a:prstGeom prst="cloud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Тополь чёрный.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на\Documents\Цветы\10040303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000240"/>
            <a:ext cx="7215238" cy="4505716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2285984" y="142852"/>
            <a:ext cx="4143404" cy="571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Повторим строение цветка.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" name="Блок-схема: знак завершения 4"/>
          <p:cNvSpPr/>
          <p:nvPr/>
        </p:nvSpPr>
        <p:spPr>
          <a:xfrm>
            <a:off x="1214414" y="857232"/>
            <a:ext cx="6215106" cy="1000132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Цветок –это видоизменённый побег с ограниченным ростом ,приспособленным для полового размножения.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6" name="Левая фигурная скобка 5"/>
          <p:cNvSpPr/>
          <p:nvPr/>
        </p:nvSpPr>
        <p:spPr>
          <a:xfrm>
            <a:off x="714348" y="2071678"/>
            <a:ext cx="571504" cy="1214446"/>
          </a:xfrm>
          <a:prstGeom prst="lef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85720" y="1857364"/>
            <a:ext cx="357190" cy="164307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пестик</a:t>
            </a:r>
            <a:endParaRPr lang="ru-RU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ChangeArrowheads="1"/>
          </p:cNvSpPr>
          <p:nvPr/>
        </p:nvSpPr>
        <p:spPr bwMode="auto">
          <a:xfrm>
            <a:off x="179388" y="333375"/>
            <a:ext cx="4464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ru-RU" sz="2000"/>
              <a:t>Ярко-синий, пушистый </a:t>
            </a:r>
            <a:br>
              <a:rPr lang="ru-RU" sz="2000"/>
            </a:br>
            <a:r>
              <a:rPr lang="ru-RU" sz="2000"/>
              <a:t>Он в хлебе родится, в еду не годится</a:t>
            </a:r>
            <a:r>
              <a:rPr lang="ru-RU" sz="2000" b="1"/>
              <a:t> </a:t>
            </a:r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r>
              <a:rPr lang="ru-RU" sz="2000"/>
              <a:t>Белая корзинка</a:t>
            </a:r>
            <a:br>
              <a:rPr lang="ru-RU" sz="2000"/>
            </a:br>
            <a:r>
              <a:rPr lang="ru-RU" sz="2000"/>
              <a:t>Золотое донце,</a:t>
            </a:r>
            <a:br>
              <a:rPr lang="ru-RU" sz="2000"/>
            </a:br>
            <a:r>
              <a:rPr lang="ru-RU" sz="2000"/>
              <a:t>В ней лежит росинка</a:t>
            </a:r>
            <a:br>
              <a:rPr lang="ru-RU" sz="2000"/>
            </a:br>
            <a:r>
              <a:rPr lang="ru-RU" sz="2000"/>
              <a:t>И сверкает солнце</a:t>
            </a:r>
            <a:r>
              <a:rPr lang="ru-RU" sz="2000" i="1"/>
              <a:t>.</a:t>
            </a:r>
            <a:br>
              <a:rPr lang="ru-RU" sz="2000" i="1"/>
            </a:br>
            <a:endParaRPr lang="ru-RU" sz="2000" i="1"/>
          </a:p>
          <a:p>
            <a:endParaRPr lang="ru-RU" sz="2000"/>
          </a:p>
          <a:p>
            <a:endParaRPr lang="ru-RU" sz="2000"/>
          </a:p>
          <a:p>
            <a:endParaRPr lang="ru-RU" sz="2000"/>
          </a:p>
          <a:p>
            <a:r>
              <a:rPr lang="ru-RU" sz="2000"/>
              <a:t>Держит девочка в руке</a:t>
            </a:r>
          </a:p>
          <a:p>
            <a:r>
              <a:rPr lang="ru-RU" sz="2000"/>
              <a:t>Облачко на стебельке.</a:t>
            </a:r>
          </a:p>
          <a:p>
            <a:r>
              <a:rPr lang="ru-RU" sz="2000"/>
              <a:t>Стоит дунуть на него –</a:t>
            </a:r>
          </a:p>
          <a:p>
            <a:r>
              <a:rPr lang="ru-RU" sz="2000"/>
              <a:t>И не будет ничего </a:t>
            </a:r>
          </a:p>
          <a:p>
            <a:endParaRPr lang="ru-RU" sz="2000"/>
          </a:p>
        </p:txBody>
      </p:sp>
      <p:pic>
        <p:nvPicPr>
          <p:cNvPr id="2057" name="Picture 9" descr="sm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989138"/>
            <a:ext cx="194310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 descr="dscf78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33375"/>
            <a:ext cx="1944687" cy="200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 descr="одуванчик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05263"/>
            <a:ext cx="2128838" cy="205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111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альтернативный процесс 3"/>
          <p:cNvSpPr/>
          <p:nvPr/>
        </p:nvSpPr>
        <p:spPr>
          <a:xfrm>
            <a:off x="2000232" y="571480"/>
            <a:ext cx="4857784" cy="612648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Итак: назовите, пожалуйста, части цветка.  </a:t>
            </a:r>
            <a:endParaRPr lang="ru-RU" dirty="0"/>
          </a:p>
        </p:txBody>
      </p:sp>
      <p:pic>
        <p:nvPicPr>
          <p:cNvPr id="3074" name="Picture 2" descr="D:\Работа\новая попытка\m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1643050"/>
            <a:ext cx="4857784" cy="4500594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Работа\новая попытка\m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3000396" cy="2857520"/>
          </a:xfrm>
          <a:prstGeom prst="flowChartAlternateProcess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Вертикальный свиток 3"/>
          <p:cNvSpPr/>
          <p:nvPr/>
        </p:nvSpPr>
        <p:spPr>
          <a:xfrm>
            <a:off x="2714612" y="785794"/>
            <a:ext cx="6286512" cy="5643602"/>
          </a:xfrm>
          <a:prstGeom prst="vertic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>
              <a:buAutoNum type="arabicPeriod"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Цветоложе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 Чашелистик (чашечка)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Лепесток (венчик)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Тычинка (пыльник + тычиночная нить)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Пестик (рыльце, столбик, завязь)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Цветоножка</a:t>
            </a:r>
          </a:p>
          <a:p>
            <a:pPr marL="342900" indent="-342900"/>
            <a:endParaRPr lang="ru-RU" sz="24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pPr marL="342900" indent="-342900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2 и 3.  Двойной околоцветник</a:t>
            </a:r>
          </a:p>
          <a:p>
            <a:pPr marL="342900" indent="-342900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4 и 5  Генеративные органы</a:t>
            </a: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4357686" y="857232"/>
            <a:ext cx="3500462" cy="571504"/>
          </a:xfrm>
          <a:prstGeom prst="flowChartTerminato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400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Проверь себя:</a:t>
            </a:r>
            <a:endParaRPr lang="ru-RU" sz="2400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85720" y="285728"/>
            <a:ext cx="8358246" cy="142876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Цветок и его строение. </a:t>
            </a:r>
          </a:p>
          <a:p>
            <a:pPr algn="ctr"/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11" descr="D:\Иришка!=)\Разное\для презинтации\моё скаченное\соцветия\Ромашка белая-корзин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9" y="1844824"/>
            <a:ext cx="7488832" cy="4495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7447129"/>
      </p:ext>
    </p:extLst>
  </p:cSld>
  <p:clrMapOvr>
    <a:masterClrMapping/>
  </p:clrMapOvr>
  <p:transition spd="med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55" name="Picture 19" descr="631409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1125538"/>
            <a:ext cx="1512887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DSC0149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420938"/>
            <a:ext cx="2017712" cy="167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 descr="DSC015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2420938"/>
            <a:ext cx="18716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DSC0150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420938"/>
            <a:ext cx="176688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DSC015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420938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DSC0149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1871663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DSC0095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581525"/>
            <a:ext cx="171608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10" descr="DSC0154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4652963"/>
            <a:ext cx="2519362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11" descr="DSC0044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4652963"/>
            <a:ext cx="13017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9" name="Rectangle 12"/>
          <p:cNvSpPr>
            <a:spLocks noChangeArrowheads="1"/>
          </p:cNvSpPr>
          <p:nvPr/>
        </p:nvSpPr>
        <p:spPr bwMode="auto">
          <a:xfrm>
            <a:off x="0" y="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Разнообразие цветков</a:t>
            </a:r>
          </a:p>
        </p:txBody>
      </p:sp>
      <p:sp>
        <p:nvSpPr>
          <p:cNvPr id="7180" name="Text Box 13"/>
          <p:cNvSpPr txBox="1">
            <a:spLocks noChangeArrowheads="1"/>
          </p:cNvSpPr>
          <p:nvPr/>
        </p:nvSpPr>
        <p:spPr bwMode="auto">
          <a:xfrm>
            <a:off x="1835150" y="692150"/>
            <a:ext cx="61928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1900"/>
              <a:t>Форме         Окраске          Размерам          Строению </a:t>
            </a:r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 flipH="1">
            <a:off x="2339975" y="476250"/>
            <a:ext cx="360363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6372225" y="476250"/>
            <a:ext cx="360363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 flipH="1">
            <a:off x="3563938" y="476250"/>
            <a:ext cx="360362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5219700" y="476250"/>
            <a:ext cx="2889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54" name="Picture 18" descr="cveti4s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052513"/>
            <a:ext cx="1727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20" descr="flowersall50_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052513"/>
            <a:ext cx="12969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21" descr="DSC0152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1052513"/>
            <a:ext cx="12065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56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5" dur="5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58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7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1" grpId="0" animBg="1"/>
      <p:bldP spid="7182" grpId="0" animBg="1"/>
      <p:bldP spid="7183" grpId="0" animBg="1"/>
      <p:bldP spid="718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285984" y="142852"/>
            <a:ext cx="4143404" cy="5715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Схема строения цветка.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Блок-схема: знак завершения 6"/>
          <p:cNvSpPr/>
          <p:nvPr/>
        </p:nvSpPr>
        <p:spPr>
          <a:xfrm>
            <a:off x="1643042" y="928670"/>
            <a:ext cx="5429288" cy="571504"/>
          </a:xfrm>
          <a:prstGeom prst="flowChartTerminato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Цветок - это генеративный орган семенного размножения.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2050" name="Picture 2" descr="D:\Работа\новая попытка\biol0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819274"/>
            <a:ext cx="7143800" cy="461012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980728"/>
            <a:ext cx="7293496" cy="78296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Цветоножка-тонкий боковой побег с междоузлием, в узле которого находится цветок.</a:t>
            </a:r>
            <a:endParaRPr lang="ru-RU" sz="3200" dirty="0"/>
          </a:p>
        </p:txBody>
      </p:sp>
      <p:pic>
        <p:nvPicPr>
          <p:cNvPr id="4" name="Picture 2" descr="D:\Иришка!=)\Разное\для презинтации\моё скаченное\красная роз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2710114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D:\Работа\От Иришки\моё скаченное\цветущая сакур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12315" r="16259" b="7407"/>
          <a:stretch>
            <a:fillRect/>
          </a:stretch>
        </p:blipFill>
        <p:spPr bwMode="auto">
          <a:xfrm>
            <a:off x="3779912" y="1700808"/>
            <a:ext cx="5091730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D:\Иришка!=)\Разное\для презинтации\моё скаченное\глоксиния ала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7" y="3429000"/>
            <a:ext cx="3821021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458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071802" y="214290"/>
            <a:ext cx="2833098" cy="57150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Цветоложе.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" name="Блок-схема: альтернативный процесс 2"/>
          <p:cNvSpPr/>
          <p:nvPr/>
        </p:nvSpPr>
        <p:spPr>
          <a:xfrm>
            <a:off x="1000100" y="928670"/>
            <a:ext cx="7143800" cy="642942"/>
          </a:xfrm>
          <a:prstGeom prst="flowChartAlternate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Цветоложе – это верхняя расширенная часть цветоножки, на которой располагаются все органы цветка. 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6" name="Picture 2" descr="D:\Иришка!=)\Разное\для презинтации\моё скаченное\лютик полураскрыт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071810"/>
            <a:ext cx="3022411" cy="22668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ятно 1 5"/>
          <p:cNvSpPr/>
          <p:nvPr/>
        </p:nvSpPr>
        <p:spPr>
          <a:xfrm>
            <a:off x="357158" y="1857364"/>
            <a:ext cx="2714644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Выпуклое.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7" name="Пятно 1 6"/>
          <p:cNvSpPr/>
          <p:nvPr/>
        </p:nvSpPr>
        <p:spPr>
          <a:xfrm>
            <a:off x="3357554" y="2428868"/>
            <a:ext cx="2714644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Плоское.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6147" name="Picture 3" descr="D:\Иришка!=)\Разное\для презинтации\моё скаченное\просто пи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3714752"/>
            <a:ext cx="2738438" cy="23320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Пятно 1 8"/>
          <p:cNvSpPr/>
          <p:nvPr/>
        </p:nvSpPr>
        <p:spPr>
          <a:xfrm>
            <a:off x="6143636" y="1928802"/>
            <a:ext cx="2714644" cy="1143008"/>
          </a:xfrm>
          <a:prstGeom prst="irregularSeal1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Вогнутое.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48" y="5643578"/>
            <a:ext cx="164307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Лютик.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857620" y="6286520"/>
            <a:ext cx="164307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Пион.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929454" y="5572140"/>
            <a:ext cx="1643074" cy="35719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Шиповник.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pic>
        <p:nvPicPr>
          <p:cNvPr id="4" name="Picture 2" descr="D:\Работа\От Иришки\Цветы\20080612_dscf7781.jpg"/>
          <p:cNvPicPr>
            <a:picLocks noChangeAspect="1" noChangeArrowheads="1"/>
          </p:cNvPicPr>
          <p:nvPr/>
        </p:nvPicPr>
        <p:blipFill>
          <a:blip r:embed="rId4"/>
          <a:srcRect l="33784"/>
          <a:stretch>
            <a:fillRect/>
          </a:stretch>
        </p:blipFill>
        <p:spPr bwMode="auto">
          <a:xfrm>
            <a:off x="6357950" y="3214686"/>
            <a:ext cx="2643174" cy="2214578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334404" cy="1632798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latin typeface="Comic Sans MS" pitchFamily="66" charset="0"/>
              </a:rPr>
              <a:t>Чашечка</a:t>
            </a:r>
            <a:r>
              <a:rPr lang="ru-RU" sz="3600" b="1" dirty="0" smtClean="0">
                <a:ln/>
                <a:solidFill>
                  <a:schemeClr val="accent3"/>
                </a:solidFill>
              </a:rPr>
              <a:t>. </a:t>
            </a:r>
            <a:br>
              <a:rPr lang="ru-RU" sz="3600" b="1" dirty="0" smtClean="0">
                <a:ln/>
                <a:solidFill>
                  <a:schemeClr val="accent3"/>
                </a:solidFill>
              </a:rPr>
            </a:br>
            <a:r>
              <a:rPr lang="ru-RU" sz="3200" b="1" dirty="0" smtClean="0">
                <a:ln/>
                <a:solidFill>
                  <a:schemeClr val="accent3"/>
                </a:solidFill>
              </a:rPr>
              <a:t>Главная функция-защита. Бывает: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сростнолистая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         и        </a:t>
            </a:r>
            <a:r>
              <a:rPr lang="ru-RU" sz="3200" b="1" dirty="0" err="1" smtClean="0">
                <a:ln/>
                <a:solidFill>
                  <a:schemeClr val="accent3"/>
                </a:solidFill>
              </a:rPr>
              <a:t>раздельнолистная</a:t>
            </a:r>
            <a:r>
              <a:rPr lang="ru-RU" sz="3200" b="1" dirty="0" smtClean="0">
                <a:ln/>
                <a:solidFill>
                  <a:schemeClr val="accent3"/>
                </a:solidFill>
              </a:rPr>
              <a:t>.  </a:t>
            </a:r>
            <a:endParaRPr lang="ru-RU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6" name="Picture 2" descr="D:\Иришка!=)\Разное\для презинтации\моё скаченное\глоксиния маленькая красна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143116"/>
            <a:ext cx="3913561" cy="3857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8" name="Picture 4" descr="D:\Иришка!=)\Разное\для презинтации\моё скаченное\primula жёлта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2214554"/>
            <a:ext cx="4476782" cy="3357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305800" cy="1234529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Венчик. </a:t>
            </a: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Главная функция-привлечение опылителей. Бывает: </a:t>
            </a:r>
            <a:b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раздельнолепестный    и    сростнолепестный.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0" name="Picture 2" descr="D:\Работа\От Иришки\моё скаченное\красный тюльпан с ярковыраженным пестиком.jpg"/>
          <p:cNvPicPr>
            <a:picLocks noChangeAspect="1" noChangeArrowheads="1"/>
          </p:cNvPicPr>
          <p:nvPr/>
        </p:nvPicPr>
        <p:blipFill>
          <a:blip r:embed="rId2"/>
          <a:srcRect t="15625" r="6250" b="12500"/>
          <a:stretch>
            <a:fillRect/>
          </a:stretch>
        </p:blipFill>
        <p:spPr bwMode="auto">
          <a:xfrm>
            <a:off x="214282" y="2000240"/>
            <a:ext cx="4000528" cy="4000528"/>
          </a:xfrm>
          <a:prstGeom prst="flowChartAlternateProcess">
            <a:avLst/>
          </a:prstGeom>
          <a:noFill/>
          <a:effectLst>
            <a:innerShdw blurRad="114300">
              <a:prstClr val="black"/>
            </a:innerShdw>
          </a:effectLst>
        </p:spPr>
      </p:pic>
      <p:pic>
        <p:nvPicPr>
          <p:cNvPr id="2051" name="Picture 3" descr="D:\Работа\От Иришки\моё скаченное\розовый вьюнок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928802"/>
            <a:ext cx="4071966" cy="4071966"/>
          </a:xfrm>
          <a:prstGeom prst="flowChartAlternateProcess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4">
      <a:dk1>
        <a:srgbClr val="0C5834"/>
      </a:dk1>
      <a:lt1>
        <a:srgbClr val="6DAA2D"/>
      </a:lt1>
      <a:dk2>
        <a:srgbClr val="577746"/>
      </a:dk2>
      <a:lt2>
        <a:srgbClr val="DFCE04"/>
      </a:lt2>
      <a:accent1>
        <a:srgbClr val="7C9263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5260</TotalTime>
  <Words>256</Words>
  <Application>Microsoft Office PowerPoint</Application>
  <PresentationFormat>Экран (4:3)</PresentationFormat>
  <Paragraphs>87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Цветоножка-тонкий боковой побег с междоузлием, в узле которого находится цветок.</vt:lpstr>
      <vt:lpstr>Презентация PowerPoint</vt:lpstr>
      <vt:lpstr>Чашечка.  Главная функция-защита. Бывает: сростнолистая         и        раздельнолистная.  </vt:lpstr>
      <vt:lpstr>Венчик.  Главная функция-привлечение опылителей. Бывает:       раздельнолепестный    и    сростнолепестный.</vt:lpstr>
      <vt:lpstr>Околоцветники бывают нескольких видов:</vt:lpstr>
      <vt:lpstr>Голые цветы- это цветы без околоцветников.</vt:lpstr>
      <vt:lpstr>Презентация PowerPoint</vt:lpstr>
      <vt:lpstr>Презентация PowerPoint</vt:lpstr>
      <vt:lpstr>Главные части цветка.</vt:lpstr>
      <vt:lpstr>Презентация PowerPoint</vt:lpstr>
      <vt:lpstr>Огурец: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Нина</dc:creator>
  <cp:lastModifiedBy>Шапкина</cp:lastModifiedBy>
  <cp:revision>176</cp:revision>
  <dcterms:created xsi:type="dcterms:W3CDTF">2009-07-16T09:09:29Z</dcterms:created>
  <dcterms:modified xsi:type="dcterms:W3CDTF">2014-12-14T12:11:12Z</dcterms:modified>
</cp:coreProperties>
</file>