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81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3783" autoAdjust="0"/>
  </p:normalViewPr>
  <p:slideViewPr>
    <p:cSldViewPr>
      <p:cViewPr varScale="1">
        <p:scale>
          <a:sx n="88" d="100"/>
          <a:sy n="8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52706-EF40-4863-BA47-B0917F7072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7D4440-677D-4876-9F30-B1940A36CBC0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ru-RU" b="1" baseline="0" dirty="0" smtClean="0"/>
            <a:t>               Биология </a:t>
          </a:r>
          <a:br>
            <a:rPr lang="ru-RU" b="1" baseline="0" dirty="0" smtClean="0"/>
          </a:br>
          <a:r>
            <a:rPr lang="ru-RU" b="1" baseline="0" dirty="0" smtClean="0"/>
            <a:t>                    6класс</a:t>
          </a:r>
          <a:br>
            <a:rPr lang="ru-RU" b="1" baseline="0" dirty="0" smtClean="0"/>
          </a:br>
          <a:r>
            <a:rPr lang="ru-RU" b="1" baseline="0" dirty="0" smtClean="0"/>
            <a:t>          Тема: Грибы</a:t>
          </a:r>
          <a:endParaRPr lang="ru-RU" b="1" baseline="0" dirty="0"/>
        </a:p>
      </dgm:t>
    </dgm:pt>
    <dgm:pt modelId="{5E1D77B1-BF2E-46AE-B43D-49B22F66B3CC}" type="parTrans" cxnId="{01CFFE70-7E8E-41FD-A1A0-7EAC85FC3565}">
      <dgm:prSet/>
      <dgm:spPr/>
      <dgm:t>
        <a:bodyPr/>
        <a:lstStyle/>
        <a:p>
          <a:endParaRPr lang="ru-RU"/>
        </a:p>
      </dgm:t>
    </dgm:pt>
    <dgm:pt modelId="{333E9C1F-71A4-4FEF-BE5B-FD0B5694763B}" type="sibTrans" cxnId="{01CFFE70-7E8E-41FD-A1A0-7EAC85FC3565}">
      <dgm:prSet/>
      <dgm:spPr/>
      <dgm:t>
        <a:bodyPr/>
        <a:lstStyle/>
        <a:p>
          <a:endParaRPr lang="ru-RU"/>
        </a:p>
      </dgm:t>
    </dgm:pt>
    <dgm:pt modelId="{FE1B0EC5-15FD-44B6-84EF-F934DF6FFE10}" type="pres">
      <dgm:prSet presAssocID="{4F852706-EF40-4863-BA47-B0917F7072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3AC911-708E-4AD7-8AB5-A6D7ECCD62A4}" type="pres">
      <dgm:prSet presAssocID="{327D4440-677D-4876-9F30-B1940A36CBC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FFE70-7E8E-41FD-A1A0-7EAC85FC3565}" srcId="{4F852706-EF40-4863-BA47-B0917F707232}" destId="{327D4440-677D-4876-9F30-B1940A36CBC0}" srcOrd="0" destOrd="0" parTransId="{5E1D77B1-BF2E-46AE-B43D-49B22F66B3CC}" sibTransId="{333E9C1F-71A4-4FEF-BE5B-FD0B5694763B}"/>
    <dgm:cxn modelId="{641C2842-C3B2-4549-9CEE-823331AAF25C}" type="presOf" srcId="{4F852706-EF40-4863-BA47-B0917F707232}" destId="{FE1B0EC5-15FD-44B6-84EF-F934DF6FFE10}" srcOrd="0" destOrd="0" presId="urn:microsoft.com/office/officeart/2005/8/layout/vList2"/>
    <dgm:cxn modelId="{6B3F3A11-B4DE-4639-8B9C-BA6A06A286DD}" type="presOf" srcId="{327D4440-677D-4876-9F30-B1940A36CBC0}" destId="{0F3AC911-708E-4AD7-8AB5-A6D7ECCD62A4}" srcOrd="0" destOrd="0" presId="urn:microsoft.com/office/officeart/2005/8/layout/vList2"/>
    <dgm:cxn modelId="{E9E81848-5842-44C6-B0EC-A6CC1E10B797}" type="presParOf" srcId="{FE1B0EC5-15FD-44B6-84EF-F934DF6FFE10}" destId="{0F3AC911-708E-4AD7-8AB5-A6D7ECCD62A4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50C09D-B675-48AA-9868-3E9D32DE3BE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48E491-7D24-4921-8DD2-7F3742DCF142}">
      <dgm:prSet phldrT="[Текст]" custT="1"/>
      <dgm:spPr/>
      <dgm:t>
        <a:bodyPr/>
        <a:lstStyle/>
        <a:p>
          <a:r>
            <a:rPr lang="ru-RU" sz="6000" b="1" dirty="0" smtClean="0"/>
            <a:t>Гифы</a:t>
          </a:r>
          <a:endParaRPr lang="ru-RU" sz="6000" b="1" dirty="0"/>
        </a:p>
      </dgm:t>
    </dgm:pt>
    <dgm:pt modelId="{2F76E007-F961-4EAC-A6E1-31283C79FC16}" type="parTrans" cxnId="{9018DF74-D9B1-4F39-B67E-43C8C9983B5D}">
      <dgm:prSet/>
      <dgm:spPr/>
      <dgm:t>
        <a:bodyPr/>
        <a:lstStyle/>
        <a:p>
          <a:endParaRPr lang="ru-RU"/>
        </a:p>
      </dgm:t>
    </dgm:pt>
    <dgm:pt modelId="{FD4F2CA9-D44C-4E60-9026-779BFB458622}" type="sibTrans" cxnId="{9018DF74-D9B1-4F39-B67E-43C8C9983B5D}">
      <dgm:prSet/>
      <dgm:spPr/>
      <dgm:t>
        <a:bodyPr/>
        <a:lstStyle/>
        <a:p>
          <a:endParaRPr lang="ru-RU"/>
        </a:p>
      </dgm:t>
    </dgm:pt>
    <dgm:pt modelId="{6C4A0EA4-87E7-4114-AB11-93800395F354}">
      <dgm:prSet phldrT="[Текст]" custT="1"/>
      <dgm:spPr/>
      <dgm:t>
        <a:bodyPr/>
        <a:lstStyle/>
        <a:p>
          <a:r>
            <a:rPr lang="ru-RU" sz="4000" b="1" dirty="0" smtClean="0"/>
            <a:t>МИЦЕЛИЙ</a:t>
          </a:r>
          <a:endParaRPr lang="ru-RU" sz="4000" b="1" dirty="0"/>
        </a:p>
      </dgm:t>
    </dgm:pt>
    <dgm:pt modelId="{9D22AD92-9A8F-4498-AB06-44EB60D863DA}" type="parTrans" cxnId="{E5763C0E-47A4-4FDD-A977-85DD0091920B}">
      <dgm:prSet/>
      <dgm:spPr/>
      <dgm:t>
        <a:bodyPr/>
        <a:lstStyle/>
        <a:p>
          <a:endParaRPr lang="ru-RU"/>
        </a:p>
      </dgm:t>
    </dgm:pt>
    <dgm:pt modelId="{4432DA95-87D3-40CE-BDD0-E22AF85B9C64}" type="sibTrans" cxnId="{E5763C0E-47A4-4FDD-A977-85DD0091920B}">
      <dgm:prSet/>
      <dgm:spPr/>
      <dgm:t>
        <a:bodyPr/>
        <a:lstStyle/>
        <a:p>
          <a:endParaRPr lang="ru-RU"/>
        </a:p>
      </dgm:t>
    </dgm:pt>
    <dgm:pt modelId="{961A9C92-08B7-48F7-BC81-8369B616A8A6}">
      <dgm:prSet phldrT="[Текст]" custT="1"/>
      <dgm:spPr/>
      <dgm:t>
        <a:bodyPr/>
        <a:lstStyle/>
        <a:p>
          <a:r>
            <a:rPr lang="ru-RU" sz="4400" b="1" dirty="0" smtClean="0"/>
            <a:t>ГРИБНИЦА</a:t>
          </a:r>
          <a:endParaRPr lang="ru-RU" sz="4400" b="1" dirty="0"/>
        </a:p>
      </dgm:t>
    </dgm:pt>
    <dgm:pt modelId="{B3D0FC1C-B7B7-4237-8E30-0B9AF72F83AF}" type="parTrans" cxnId="{E2AF2B03-AF9D-44BA-B5A2-3FD55271C395}">
      <dgm:prSet/>
      <dgm:spPr/>
      <dgm:t>
        <a:bodyPr/>
        <a:lstStyle/>
        <a:p>
          <a:endParaRPr lang="ru-RU"/>
        </a:p>
      </dgm:t>
    </dgm:pt>
    <dgm:pt modelId="{01ABD71C-F6BF-45E1-A73D-9FA60E8D12D8}" type="sibTrans" cxnId="{E2AF2B03-AF9D-44BA-B5A2-3FD55271C395}">
      <dgm:prSet/>
      <dgm:spPr/>
      <dgm:t>
        <a:bodyPr/>
        <a:lstStyle/>
        <a:p>
          <a:endParaRPr lang="ru-RU"/>
        </a:p>
      </dgm:t>
    </dgm:pt>
    <dgm:pt modelId="{C8054201-059F-4CEE-A291-6B59EE1B4B37}" type="pres">
      <dgm:prSet presAssocID="{8E50C09D-B675-48AA-9868-3E9D32DE3B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86C8CA-4379-499D-BBA6-93C7EE165418}" type="pres">
      <dgm:prSet presAssocID="{1448E491-7D24-4921-8DD2-7F3742DCF142}" presName="parentLin" presStyleCnt="0"/>
      <dgm:spPr/>
    </dgm:pt>
    <dgm:pt modelId="{D70BAEBC-1F6C-488B-AFCF-B40AA66C838D}" type="pres">
      <dgm:prSet presAssocID="{1448E491-7D24-4921-8DD2-7F3742DCF14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6034C81-535E-4D67-BFBC-45AF6F4FA116}" type="pres">
      <dgm:prSet presAssocID="{1448E491-7D24-4921-8DD2-7F3742DCF14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746CF-BD73-46A1-B7EC-930A0844ED63}" type="pres">
      <dgm:prSet presAssocID="{1448E491-7D24-4921-8DD2-7F3742DCF142}" presName="negativeSpace" presStyleCnt="0"/>
      <dgm:spPr/>
    </dgm:pt>
    <dgm:pt modelId="{212D38FA-E726-473A-AB80-B04F731CE1C7}" type="pres">
      <dgm:prSet presAssocID="{1448E491-7D24-4921-8DD2-7F3742DCF142}" presName="childText" presStyleLbl="conFgAcc1" presStyleIdx="0" presStyleCnt="3">
        <dgm:presLayoutVars>
          <dgm:bulletEnabled val="1"/>
        </dgm:presLayoutVars>
      </dgm:prSet>
      <dgm:spPr/>
    </dgm:pt>
    <dgm:pt modelId="{EE837895-960B-4B1A-96FB-9F060BC92D0F}" type="pres">
      <dgm:prSet presAssocID="{FD4F2CA9-D44C-4E60-9026-779BFB458622}" presName="spaceBetweenRectangles" presStyleCnt="0"/>
      <dgm:spPr/>
    </dgm:pt>
    <dgm:pt modelId="{E06EDA40-F1DE-4E94-8B6F-025DD7D5F403}" type="pres">
      <dgm:prSet presAssocID="{6C4A0EA4-87E7-4114-AB11-93800395F354}" presName="parentLin" presStyleCnt="0"/>
      <dgm:spPr/>
    </dgm:pt>
    <dgm:pt modelId="{7143DA05-8629-4AC1-8612-F11EA5E02438}" type="pres">
      <dgm:prSet presAssocID="{6C4A0EA4-87E7-4114-AB11-93800395F35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C9AF285-EAA0-450C-B430-D1733E29E296}" type="pres">
      <dgm:prSet presAssocID="{6C4A0EA4-87E7-4114-AB11-93800395F354}" presName="parentText" presStyleLbl="node1" presStyleIdx="1" presStyleCnt="3" custLinFactNeighborX="-37507" custLinFactNeighborY="-19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0BBDD-99B6-4A0F-B2BE-7FDAEE5701F3}" type="pres">
      <dgm:prSet presAssocID="{6C4A0EA4-87E7-4114-AB11-93800395F354}" presName="negativeSpace" presStyleCnt="0"/>
      <dgm:spPr/>
    </dgm:pt>
    <dgm:pt modelId="{0573CEE1-856A-49A0-8F8B-6FE792687E53}" type="pres">
      <dgm:prSet presAssocID="{6C4A0EA4-87E7-4114-AB11-93800395F354}" presName="childText" presStyleLbl="conFgAcc1" presStyleIdx="1" presStyleCnt="3">
        <dgm:presLayoutVars>
          <dgm:bulletEnabled val="1"/>
        </dgm:presLayoutVars>
      </dgm:prSet>
      <dgm:spPr/>
    </dgm:pt>
    <dgm:pt modelId="{142A9D54-907C-46C4-A4EA-9780CC016746}" type="pres">
      <dgm:prSet presAssocID="{4432DA95-87D3-40CE-BDD0-E22AF85B9C64}" presName="spaceBetweenRectangles" presStyleCnt="0"/>
      <dgm:spPr/>
    </dgm:pt>
    <dgm:pt modelId="{9CAB4D58-9E3E-43E0-9CB6-9C9F6D10FBA5}" type="pres">
      <dgm:prSet presAssocID="{961A9C92-08B7-48F7-BC81-8369B616A8A6}" presName="parentLin" presStyleCnt="0"/>
      <dgm:spPr/>
    </dgm:pt>
    <dgm:pt modelId="{208A64A4-B745-4524-A6E8-6E69C8EDE064}" type="pres">
      <dgm:prSet presAssocID="{961A9C92-08B7-48F7-BC81-8369B616A8A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814C47E-F866-4077-93D8-9EC866B44E14}" type="pres">
      <dgm:prSet presAssocID="{961A9C92-08B7-48F7-BC81-8369B616A8A6}" presName="parentText" presStyleLbl="node1" presStyleIdx="2" presStyleCnt="3" custLinFactNeighborX="-37507" custLinFactNeighborY="-9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F9D4-44AE-4E1E-8A13-E4BE8BEA39F4}" type="pres">
      <dgm:prSet presAssocID="{961A9C92-08B7-48F7-BC81-8369B616A8A6}" presName="negativeSpace" presStyleCnt="0"/>
      <dgm:spPr/>
    </dgm:pt>
    <dgm:pt modelId="{5F6D6B48-2DE5-48AC-AD4C-56D66083662A}" type="pres">
      <dgm:prSet presAssocID="{961A9C92-08B7-48F7-BC81-8369B616A8A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048005E-B83A-4C6C-8933-E9E0219BDAF2}" type="presOf" srcId="{8E50C09D-B675-48AA-9868-3E9D32DE3BE5}" destId="{C8054201-059F-4CEE-A291-6B59EE1B4B37}" srcOrd="0" destOrd="0" presId="urn:microsoft.com/office/officeart/2005/8/layout/list1"/>
    <dgm:cxn modelId="{E5763C0E-47A4-4FDD-A977-85DD0091920B}" srcId="{8E50C09D-B675-48AA-9868-3E9D32DE3BE5}" destId="{6C4A0EA4-87E7-4114-AB11-93800395F354}" srcOrd="1" destOrd="0" parTransId="{9D22AD92-9A8F-4498-AB06-44EB60D863DA}" sibTransId="{4432DA95-87D3-40CE-BDD0-E22AF85B9C64}"/>
    <dgm:cxn modelId="{77DCE65A-2D85-4371-BD40-BC1F4CF703D4}" type="presOf" srcId="{961A9C92-08B7-48F7-BC81-8369B616A8A6}" destId="{208A64A4-B745-4524-A6E8-6E69C8EDE064}" srcOrd="0" destOrd="0" presId="urn:microsoft.com/office/officeart/2005/8/layout/list1"/>
    <dgm:cxn modelId="{2EEDA50C-7C1E-454F-8C15-9ADD6BFCE1A0}" type="presOf" srcId="{6C4A0EA4-87E7-4114-AB11-93800395F354}" destId="{4C9AF285-EAA0-450C-B430-D1733E29E296}" srcOrd="1" destOrd="0" presId="urn:microsoft.com/office/officeart/2005/8/layout/list1"/>
    <dgm:cxn modelId="{C7A7C940-DC1C-4183-8BC1-271DA0DD8E97}" type="presOf" srcId="{961A9C92-08B7-48F7-BC81-8369B616A8A6}" destId="{7814C47E-F866-4077-93D8-9EC866B44E14}" srcOrd="1" destOrd="0" presId="urn:microsoft.com/office/officeart/2005/8/layout/list1"/>
    <dgm:cxn modelId="{E2AF2B03-AF9D-44BA-B5A2-3FD55271C395}" srcId="{8E50C09D-B675-48AA-9868-3E9D32DE3BE5}" destId="{961A9C92-08B7-48F7-BC81-8369B616A8A6}" srcOrd="2" destOrd="0" parTransId="{B3D0FC1C-B7B7-4237-8E30-0B9AF72F83AF}" sibTransId="{01ABD71C-F6BF-45E1-A73D-9FA60E8D12D8}"/>
    <dgm:cxn modelId="{462D2474-A0FF-464A-B876-AAAD13434FD3}" type="presOf" srcId="{1448E491-7D24-4921-8DD2-7F3742DCF142}" destId="{D70BAEBC-1F6C-488B-AFCF-B40AA66C838D}" srcOrd="0" destOrd="0" presId="urn:microsoft.com/office/officeart/2005/8/layout/list1"/>
    <dgm:cxn modelId="{0ED1D0C4-9A59-402C-B2AD-F20B749DC924}" type="presOf" srcId="{1448E491-7D24-4921-8DD2-7F3742DCF142}" destId="{F6034C81-535E-4D67-BFBC-45AF6F4FA116}" srcOrd="1" destOrd="0" presId="urn:microsoft.com/office/officeart/2005/8/layout/list1"/>
    <dgm:cxn modelId="{8B4387D9-C84D-4C49-9717-73D3D7497705}" type="presOf" srcId="{6C4A0EA4-87E7-4114-AB11-93800395F354}" destId="{7143DA05-8629-4AC1-8612-F11EA5E02438}" srcOrd="0" destOrd="0" presId="urn:microsoft.com/office/officeart/2005/8/layout/list1"/>
    <dgm:cxn modelId="{9018DF74-D9B1-4F39-B67E-43C8C9983B5D}" srcId="{8E50C09D-B675-48AA-9868-3E9D32DE3BE5}" destId="{1448E491-7D24-4921-8DD2-7F3742DCF142}" srcOrd="0" destOrd="0" parTransId="{2F76E007-F961-4EAC-A6E1-31283C79FC16}" sibTransId="{FD4F2CA9-D44C-4E60-9026-779BFB458622}"/>
    <dgm:cxn modelId="{67E5F1F1-AC37-4882-B85A-088AE5D7D687}" type="presParOf" srcId="{C8054201-059F-4CEE-A291-6B59EE1B4B37}" destId="{5F86C8CA-4379-499D-BBA6-93C7EE165418}" srcOrd="0" destOrd="0" presId="urn:microsoft.com/office/officeart/2005/8/layout/list1"/>
    <dgm:cxn modelId="{B78058A0-16C5-4D3C-A42C-676F5B00C9EB}" type="presParOf" srcId="{5F86C8CA-4379-499D-BBA6-93C7EE165418}" destId="{D70BAEBC-1F6C-488B-AFCF-B40AA66C838D}" srcOrd="0" destOrd="0" presId="urn:microsoft.com/office/officeart/2005/8/layout/list1"/>
    <dgm:cxn modelId="{4001D1CD-DE3D-4B11-8B3E-BF6F2FFB2BDC}" type="presParOf" srcId="{5F86C8CA-4379-499D-BBA6-93C7EE165418}" destId="{F6034C81-535E-4D67-BFBC-45AF6F4FA116}" srcOrd="1" destOrd="0" presId="urn:microsoft.com/office/officeart/2005/8/layout/list1"/>
    <dgm:cxn modelId="{CD5DAE24-22AA-4BF8-985E-901FD0CA20CC}" type="presParOf" srcId="{C8054201-059F-4CEE-A291-6B59EE1B4B37}" destId="{0CA746CF-BD73-46A1-B7EC-930A0844ED63}" srcOrd="1" destOrd="0" presId="urn:microsoft.com/office/officeart/2005/8/layout/list1"/>
    <dgm:cxn modelId="{2F4E9494-D165-4D29-A50D-2DE66DF385ED}" type="presParOf" srcId="{C8054201-059F-4CEE-A291-6B59EE1B4B37}" destId="{212D38FA-E726-473A-AB80-B04F731CE1C7}" srcOrd="2" destOrd="0" presId="urn:microsoft.com/office/officeart/2005/8/layout/list1"/>
    <dgm:cxn modelId="{E93454D7-963E-40E9-8A79-784D3D6E5433}" type="presParOf" srcId="{C8054201-059F-4CEE-A291-6B59EE1B4B37}" destId="{EE837895-960B-4B1A-96FB-9F060BC92D0F}" srcOrd="3" destOrd="0" presId="urn:microsoft.com/office/officeart/2005/8/layout/list1"/>
    <dgm:cxn modelId="{1F566ACC-4BCC-4278-B0F3-3D468C074E17}" type="presParOf" srcId="{C8054201-059F-4CEE-A291-6B59EE1B4B37}" destId="{E06EDA40-F1DE-4E94-8B6F-025DD7D5F403}" srcOrd="4" destOrd="0" presId="urn:microsoft.com/office/officeart/2005/8/layout/list1"/>
    <dgm:cxn modelId="{630DA703-605B-4BD2-91C1-2FCC2C37B4CC}" type="presParOf" srcId="{E06EDA40-F1DE-4E94-8B6F-025DD7D5F403}" destId="{7143DA05-8629-4AC1-8612-F11EA5E02438}" srcOrd="0" destOrd="0" presId="urn:microsoft.com/office/officeart/2005/8/layout/list1"/>
    <dgm:cxn modelId="{489BCEFC-2CEB-49AB-AA6C-6309497843E1}" type="presParOf" srcId="{E06EDA40-F1DE-4E94-8B6F-025DD7D5F403}" destId="{4C9AF285-EAA0-450C-B430-D1733E29E296}" srcOrd="1" destOrd="0" presId="urn:microsoft.com/office/officeart/2005/8/layout/list1"/>
    <dgm:cxn modelId="{5FB02BFA-703F-4089-AA35-61A83DC1A5EB}" type="presParOf" srcId="{C8054201-059F-4CEE-A291-6B59EE1B4B37}" destId="{F960BBDD-99B6-4A0F-B2BE-7FDAEE5701F3}" srcOrd="5" destOrd="0" presId="urn:microsoft.com/office/officeart/2005/8/layout/list1"/>
    <dgm:cxn modelId="{ECB36875-45FF-4854-BC2B-072C7E9FA923}" type="presParOf" srcId="{C8054201-059F-4CEE-A291-6B59EE1B4B37}" destId="{0573CEE1-856A-49A0-8F8B-6FE792687E53}" srcOrd="6" destOrd="0" presId="urn:microsoft.com/office/officeart/2005/8/layout/list1"/>
    <dgm:cxn modelId="{B7DB93F4-E90D-4D7D-B4D1-00245E9D4910}" type="presParOf" srcId="{C8054201-059F-4CEE-A291-6B59EE1B4B37}" destId="{142A9D54-907C-46C4-A4EA-9780CC016746}" srcOrd="7" destOrd="0" presId="urn:microsoft.com/office/officeart/2005/8/layout/list1"/>
    <dgm:cxn modelId="{0B218D17-F74D-4398-8194-9144DB162547}" type="presParOf" srcId="{C8054201-059F-4CEE-A291-6B59EE1B4B37}" destId="{9CAB4D58-9E3E-43E0-9CB6-9C9F6D10FBA5}" srcOrd="8" destOrd="0" presId="urn:microsoft.com/office/officeart/2005/8/layout/list1"/>
    <dgm:cxn modelId="{D3278F9D-9BA9-4CAC-87A0-8F416533872B}" type="presParOf" srcId="{9CAB4D58-9E3E-43E0-9CB6-9C9F6D10FBA5}" destId="{208A64A4-B745-4524-A6E8-6E69C8EDE064}" srcOrd="0" destOrd="0" presId="urn:microsoft.com/office/officeart/2005/8/layout/list1"/>
    <dgm:cxn modelId="{CE8F646D-6003-4A66-A841-649A2087BD20}" type="presParOf" srcId="{9CAB4D58-9E3E-43E0-9CB6-9C9F6D10FBA5}" destId="{7814C47E-F866-4077-93D8-9EC866B44E14}" srcOrd="1" destOrd="0" presId="urn:microsoft.com/office/officeart/2005/8/layout/list1"/>
    <dgm:cxn modelId="{4B5FE030-E36F-431A-BA59-4685062A31F1}" type="presParOf" srcId="{C8054201-059F-4CEE-A291-6B59EE1B4B37}" destId="{2357F9D4-44AE-4E1E-8A13-E4BE8BEA39F4}" srcOrd="9" destOrd="0" presId="urn:microsoft.com/office/officeart/2005/8/layout/list1"/>
    <dgm:cxn modelId="{C2E1785B-D71B-4466-824E-5CDFF49D5697}" type="presParOf" srcId="{C8054201-059F-4CEE-A291-6B59EE1B4B37}" destId="{5F6D6B48-2DE5-48AC-AD4C-56D66083662A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707C6-1286-4034-ACDD-FD7D20443D19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4BD7D-F26E-4672-98D9-5BECB4A24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4BD7D-F26E-4672-98D9-5BECB4A2451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4BD7D-F26E-4672-98D9-5BECB4A24517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4BD7D-F26E-4672-98D9-5BECB4A24517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666B-1CCA-4E2C-B543-D15B4881860B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D0B3-C92A-417C-84B6-38C84C90E487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CF80-55AC-4361-B4B5-2C833DA5F8B1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4EBA-9C8C-475D-BF5F-3705CA35493D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B7BA-11D0-4740-85C5-28D29DA7C54F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20EC-4063-4F80-8A1D-5F9EBD89F45E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9194-7D7C-47EC-8E3F-A581EAF8F1BA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5D12-30BB-44ED-8FF4-C583CE833933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B9BF4-A486-410C-9573-3C03237D8968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F678-8287-4080-AFED-0F00BF0A2291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4C00-1B70-42A4-AAB8-B633F1430C46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46E512-2D9C-4EE7-B077-6154F84C3677}" type="datetime1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3E2B7D-4CB9-4464-9AA8-7E1992332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428596" y="214290"/>
          <a:ext cx="8229600" cy="2986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3500439"/>
            <a:ext cx="285752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4214810" y="3286124"/>
            <a:ext cx="4071966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/>
              <a:t>Выполнила :</a:t>
            </a:r>
            <a:r>
              <a:rPr lang="ru-RU" dirty="0" smtClean="0"/>
              <a:t> учитель биологии </a:t>
            </a:r>
            <a:r>
              <a:rPr lang="ru-RU" smtClean="0"/>
              <a:t>МОУ </a:t>
            </a:r>
            <a:r>
              <a:rPr lang="ru-RU" smtClean="0"/>
              <a:t>О</a:t>
            </a:r>
            <a:r>
              <a:rPr lang="ru-RU" smtClean="0"/>
              <a:t>ОШ                  </a:t>
            </a:r>
            <a:r>
              <a:rPr lang="ru-RU" dirty="0" smtClean="0"/>
              <a:t>с. Комаровка              </a:t>
            </a:r>
            <a:r>
              <a:rPr lang="ru-RU" sz="2800" b="1" dirty="0" smtClean="0"/>
              <a:t>Нестеренко Н.Л.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5" y="428604"/>
            <a:ext cx="7913188" cy="720197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marL="0" marR="0" lvl="0" indent="2190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2. Тестовое задание.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7513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Выберите номера с правильными суждениями.</a:t>
            </a:r>
            <a:r>
              <a:rPr lang="ru-RU" sz="14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</a:rPr>
              <a:t>                     1.1.1……….1…                                                                                                 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Бактерии - одноклеточные растения.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2.Бактерии встречаются всюду.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3.Многие бактерии благодаря наличию жгутиков подвижны.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4.Все бактерии имеют форму палочек.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5.У бактерий отсутствует ядро.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6.Большинство видов бактерий питаются готовыми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органиче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­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скими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веществами.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7.Все бактерии - паразиты растений, животных, грибов, человека.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8.Бактерии имеют плотную оболочку.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9.Бактерии могут жить только во влажной среде.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10.Солнечный свет благоприятен для жизни бактерий.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11.Все бактерии при неблагоприятных условиях образуют споры.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12.Все бактерии не могут жить без доступа кислорода.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13.Капусту можно квасить благодаря жизнедеятельности мо­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лочнокислых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бактерий.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14.Молочнокислые бактерии создают среду, неблагоприятную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для жизни гнилостных бактерий.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15.Природе и хозяйственной деятельности человека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гнилост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­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бактерии наносят только вред.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16.Сахар, поваренная соль, уксус угнетают деятельность гни­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лостных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бактерий.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17.Без бактерий в природе не происходило бы   разложение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растительных и животных остатков и превращение их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неоргани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­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ческие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вещества.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18.Некоторые виды бактерий используются для накопления в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почве солей азота.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19.При благоприятных условиях деление бактерий происходит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каждые сутки.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20.Туберкулез у человека и животных — бактериальное заболевание.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21Бактерии - первые живые организмы, появившиеся на Земле.</a:t>
            </a:r>
          </a:p>
          <a:p>
            <a:pPr marL="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751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22.Гнойничковые заболевания кожи вызываются бактериями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2030" y="714356"/>
            <a:ext cx="8229600" cy="1571636"/>
          </a:xfrm>
        </p:spPr>
        <p:txBody>
          <a:bodyPr/>
          <a:lstStyle/>
          <a:p>
            <a:r>
              <a:rPr lang="ru-RU" dirty="0" smtClean="0"/>
              <a:t>Правильные суждения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000" dirty="0" smtClean="0"/>
              <a:t>2.3.5.6.8.9.13.14.16.18.20.22.23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/>
          <a:lstStyle/>
          <a:p>
            <a:r>
              <a:rPr lang="ru-RU" u="sng" dirty="0" smtClean="0"/>
              <a:t>Изучение нового материала: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Загадка.</a:t>
            </a:r>
          </a:p>
          <a:p>
            <a:r>
              <a:rPr lang="ru-RU" b="1" dirty="0" smtClean="0"/>
              <a:t>Пока мы детки- каждый в берете , повзрослели- шляпы надели. О чём идёт речь?</a:t>
            </a:r>
          </a:p>
          <a:p>
            <a:r>
              <a:rPr lang="ru-RU" b="1" u="sng" dirty="0" smtClean="0"/>
              <a:t>Задачи урока</a:t>
            </a:r>
            <a:r>
              <a:rPr lang="ru-RU" b="1" dirty="0" smtClean="0"/>
              <a:t>: мы познакомимся с царством грибов.                                                             Среди них есть не только шляпочные, многоклеточные, но и микроскопические одноклеточные грибы.</a:t>
            </a:r>
          </a:p>
          <a:p>
            <a:r>
              <a:rPr lang="ru-RU" b="1" dirty="0" smtClean="0"/>
              <a:t>Наша задача: познакомиться со строением грибов, особенностями жизни , их многообразием.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69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/>
              <a:t>Грибы - это довольно многочисленная группа живых организмов, насчитывающая около 100 тысяч видов. В настоящие время грибы выделены в отдельное - третье - царство живых организмов. Грибы сочетают в себе признаки как растений, так и животных. Основное отличие грибов от растений состоит в том, что они не способны к фотосинтезу. Это гетеротрофные организмы. Грибы лишены хлорофилла и необходимый для жизнедеятельности углерод получают из готовых органических веществ, развиваясь как сапрофиты или как паразиты.</a:t>
            </a:r>
          </a:p>
          <a:p>
            <a:r>
              <a:rPr lang="ru-RU" sz="2900" dirty="0" smtClean="0"/>
              <a:t>-	Собрались мы с вами, ребята, в лес за грибами. Нашли грибную полянку, срезали грибы,</a:t>
            </a:r>
            <a:br>
              <a:rPr lang="ru-RU" sz="2900" dirty="0" smtClean="0"/>
            </a:br>
            <a:r>
              <a:rPr lang="ru-RU" sz="2900" dirty="0" smtClean="0"/>
              <a:t>а через неделю пришли опять на это же место. Найдём мы здесь грибы?</a:t>
            </a:r>
          </a:p>
          <a:p>
            <a:r>
              <a:rPr lang="ru-RU" sz="2900" dirty="0" smtClean="0"/>
              <a:t>-Да.</a:t>
            </a:r>
          </a:p>
          <a:p>
            <a:endParaRPr lang="ru-RU" sz="2900" dirty="0" smtClean="0"/>
          </a:p>
          <a:p>
            <a:r>
              <a:rPr lang="ru-RU" sz="2900" dirty="0" smtClean="0"/>
              <a:t>-	А теперь мы грибы (плодовые тела) срежем, снимем слой грибницы, положим в</a:t>
            </a:r>
            <a:br>
              <a:rPr lang="ru-RU" sz="2900" dirty="0" smtClean="0"/>
            </a:br>
            <a:r>
              <a:rPr lang="ru-RU" sz="2900" dirty="0" smtClean="0"/>
              <a:t>корзину, а грибы поставим как они стояли, в землю. Через неделю опять придем сюда же.</a:t>
            </a:r>
            <a:br>
              <a:rPr lang="ru-RU" sz="2900" dirty="0" smtClean="0"/>
            </a:br>
            <a:r>
              <a:rPr lang="ru-RU" sz="2900" dirty="0" smtClean="0"/>
              <a:t>Что мы увидим?</a:t>
            </a:r>
          </a:p>
          <a:p>
            <a:r>
              <a:rPr lang="ru-RU" sz="2900" dirty="0" smtClean="0"/>
              <a:t>Ничего, а точнее, сгнившие плодовые тела. А что такое плодовое тело?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Строение гриба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24000" y="2762250"/>
          <a:ext cx="6096000" cy="13335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333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Arial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24000" y="2876550"/>
          <a:ext cx="6096000" cy="11049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104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Arial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24000" y="3307080"/>
          <a:ext cx="6096000" cy="1219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09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spc="-1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Шляпка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4130" marR="241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7158" y="1857364"/>
            <a:ext cx="4500594" cy="478634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пенек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Грибница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Плодовое тело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2071678"/>
            <a:ext cx="278608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Шляпка</a:t>
            </a:r>
          </a:p>
          <a:p>
            <a:endParaRPr lang="ru-RU" sz="2800" dirty="0" smtClean="0"/>
          </a:p>
          <a:p>
            <a:r>
              <a:rPr lang="ru-RU" sz="2800" dirty="0" smtClean="0"/>
              <a:t>Пенек</a:t>
            </a:r>
          </a:p>
          <a:p>
            <a:endParaRPr lang="ru-RU" sz="2800" dirty="0" smtClean="0"/>
          </a:p>
          <a:p>
            <a:r>
              <a:rPr lang="ru-RU" sz="2800" dirty="0" smtClean="0"/>
              <a:t>Грибница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Плодовое тело</a:t>
            </a:r>
          </a:p>
          <a:p>
            <a:pPr lvl="8"/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Что является основными частями гриба?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Рис. Учебника№18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 большинства  грибов клетки, стремясь увеличить свою поверхность , вытягиваются в длинные ветвящиеся нити 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sz="4000" b="1" u="sng" dirty="0" smtClean="0"/>
              <a:t>гифы</a:t>
            </a:r>
          </a:p>
          <a:p>
            <a:r>
              <a:rPr lang="ru-RU" dirty="0" smtClean="0"/>
              <a:t>Совокупность гифов называется </a:t>
            </a:r>
            <a:r>
              <a:rPr lang="ru-RU" b="1" dirty="0" smtClean="0"/>
              <a:t> </a:t>
            </a:r>
            <a:r>
              <a:rPr lang="ru-RU" sz="4000" u="sng" dirty="0" smtClean="0"/>
              <a:t>мицелием</a:t>
            </a:r>
            <a:r>
              <a:rPr lang="ru-RU" sz="4000" dirty="0" smtClean="0"/>
              <a:t>. (грибницей)</a:t>
            </a:r>
          </a:p>
          <a:p>
            <a:endParaRPr lang="ru-RU" sz="4000" dirty="0" smtClean="0"/>
          </a:p>
          <a:p>
            <a:r>
              <a:rPr lang="ru-RU" sz="3600" dirty="0" smtClean="0"/>
              <a:t>Сколько  же лет потребуется на восстановление  грибницы?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235745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от 5 до 15 лет. </a:t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357430"/>
            <a:ext cx="72866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Плодовые тела образуются из сплетения гифов, мицелий разрастается посредством удлинения и ветвления тех же гифов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У низших грибов мицелий лишён перегородок и представляет собой одну гигантскую  разветвлённую клетку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</a:t>
            </a:r>
          </a:p>
          <a:p>
            <a:r>
              <a:rPr lang="ru-RU" dirty="0" smtClean="0"/>
              <a:t>       </a:t>
            </a:r>
          </a:p>
          <a:p>
            <a:endParaRPr lang="ru-RU" dirty="0" smtClean="0"/>
          </a:p>
          <a:p>
            <a:endParaRPr lang="ru-RU" dirty="0" smtClean="0"/>
          </a:p>
          <a:p>
            <a:pPr lvl="8"/>
            <a:endParaRPr lang="ru-RU" dirty="0" smtClean="0"/>
          </a:p>
          <a:p>
            <a:pPr lvl="8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282" y="1714488"/>
            <a:ext cx="4357718" cy="4786346"/>
          </a:xfrm>
          <a:prstGeom prst="rect">
            <a:avLst/>
          </a:prstGeom>
          <a:noFill/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-95250" y="457200"/>
            <a:ext cx="1562100" cy="0"/>
          </a:xfrm>
          <a:prstGeom prst="lin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143372" y="5072074"/>
            <a:ext cx="1566863" cy="0"/>
          </a:xfrm>
          <a:prstGeom prst="lin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Пеницилл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581150"/>
            <a:ext cx="9144000" cy="457200"/>
          </a:xfrm>
          <a:prstGeom prst="rect">
            <a:avLst/>
          </a:prstGeom>
          <a:blipFill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4876" y="1785926"/>
            <a:ext cx="421484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У высших грибов мицелий многоклеточный, а плотно сплетённые гифы образуют плодовое тело, в котором созревают споры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2343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6572296" cy="5143512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53975" y="457200"/>
            <a:ext cx="1938338" cy="0"/>
          </a:xfrm>
          <a:prstGeom prst="lin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285720" y="5857892"/>
            <a:ext cx="1938338" cy="0"/>
          </a:xfrm>
          <a:prstGeom prst="line">
            <a:avLst/>
          </a:prstGeom>
          <a:noFill/>
          <a:ln w="889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-53975" y="457200"/>
            <a:ext cx="0" cy="31321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2143140"/>
          </a:xfrm>
          <a:prstGeom prst="rect">
            <a:avLst/>
          </a:prstGeom>
          <a:solidFill>
            <a:srgbClr val="00B050"/>
          </a:solidFill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u="sng" dirty="0" smtClean="0"/>
              <a:t>Тема урока </a:t>
            </a:r>
            <a:r>
              <a:rPr lang="ru-RU" dirty="0" smtClean="0"/>
              <a:t>:                                            Общая характеристика грибов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Рисунок 2" descr="j03052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5413" y="4144963"/>
            <a:ext cx="22288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общего у этих грибов?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Клетки грибов не содержат  хлорофилла;</a:t>
            </a:r>
          </a:p>
          <a:p>
            <a:r>
              <a:rPr lang="ru-RU" dirty="0" smtClean="0"/>
              <a:t>Оболочка клеток грибов по химическому составу сходна  с оболочкой клеток животных содержит  хитин;</a:t>
            </a:r>
          </a:p>
          <a:p>
            <a:r>
              <a:rPr lang="ru-RU" dirty="0" smtClean="0"/>
              <a:t>Питаются готовыми органическими веществами;</a:t>
            </a:r>
          </a:p>
          <a:p>
            <a:r>
              <a:rPr lang="ru-RU" dirty="0" smtClean="0"/>
              <a:t>Грибы не передвигаются; </a:t>
            </a:r>
          </a:p>
          <a:p>
            <a:r>
              <a:rPr lang="ru-RU" dirty="0" smtClean="0"/>
              <a:t> Растут в течение всей жизни; питаются путём всасывания, а не заглатывания пищи, что роднит их с растениями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Питание.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Готовыми органическими веществами.</a:t>
            </a:r>
          </a:p>
          <a:p>
            <a:r>
              <a:rPr lang="ru-RU" sz="3600" b="1" u="sng" dirty="0" smtClean="0"/>
              <a:t>По способу питания :</a:t>
            </a:r>
          </a:p>
          <a:p>
            <a:r>
              <a:rPr lang="ru-RU" sz="3200" dirty="0" smtClean="0"/>
              <a:t>                 Грибы –сапрофиты</a:t>
            </a:r>
          </a:p>
          <a:p>
            <a:r>
              <a:rPr lang="ru-RU" sz="3200" dirty="0" smtClean="0"/>
              <a:t>                  Грибы -паразиты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Многообразие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/>
              <a:t>Сапрофиты</a:t>
            </a:r>
          </a:p>
          <a:p>
            <a:r>
              <a:rPr lang="ru-RU" dirty="0" smtClean="0"/>
              <a:t>1. масленок</a:t>
            </a:r>
          </a:p>
          <a:p>
            <a:r>
              <a:rPr lang="ru-RU" dirty="0" smtClean="0"/>
              <a:t>2.подберёзовик</a:t>
            </a:r>
          </a:p>
          <a:p>
            <a:r>
              <a:rPr lang="ru-RU" dirty="0" smtClean="0"/>
              <a:t>3.подосиновик</a:t>
            </a:r>
          </a:p>
          <a:p>
            <a:r>
              <a:rPr lang="ru-RU" dirty="0" smtClean="0"/>
              <a:t>4.сыроежка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 smtClean="0"/>
              <a:t>Паразиты</a:t>
            </a:r>
          </a:p>
          <a:p>
            <a:r>
              <a:rPr lang="ru-RU" dirty="0" smtClean="0"/>
              <a:t>1.трутовик</a:t>
            </a:r>
          </a:p>
          <a:p>
            <a:r>
              <a:rPr lang="ru-RU" dirty="0" smtClean="0"/>
              <a:t>2.спорынья</a:t>
            </a:r>
          </a:p>
          <a:p>
            <a:r>
              <a:rPr lang="ru-RU" dirty="0" smtClean="0"/>
              <a:t>3. ржавчинные грибы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Размножение.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   </a:t>
            </a:r>
            <a:r>
              <a:rPr lang="ru-RU" u="sng" dirty="0" smtClean="0"/>
              <a:t>Бесполое                размножение</a:t>
            </a:r>
            <a:endParaRPr lang="ru-RU" u="sng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5026" y="1500173"/>
            <a:ext cx="4041775" cy="785827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Половое  размножение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2357430"/>
            <a:ext cx="4111626" cy="3763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вегетативно или почкованием</a:t>
            </a:r>
          </a:p>
          <a:p>
            <a:pPr>
              <a:buNone/>
            </a:pPr>
            <a:r>
              <a:rPr lang="ru-RU" dirty="0" smtClean="0"/>
              <a:t> 2.спорами </a:t>
            </a:r>
          </a:p>
          <a:p>
            <a:pPr>
              <a:buNone/>
            </a:pPr>
            <a:r>
              <a:rPr lang="ru-RU" dirty="0" smtClean="0"/>
              <a:t>           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1.Слияние специализированных клеток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Цикл развития гриба: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8680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грибов в природе.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разрушение органических остатков,</a:t>
            </a:r>
          </a:p>
          <a:p>
            <a:r>
              <a:rPr lang="ru-RU" dirty="0" smtClean="0"/>
              <a:t>2. участие в круговороте веществ,</a:t>
            </a:r>
          </a:p>
          <a:p>
            <a:r>
              <a:rPr lang="ru-RU" dirty="0" smtClean="0"/>
              <a:t>3. почвообразование,</a:t>
            </a:r>
          </a:p>
          <a:p>
            <a:r>
              <a:rPr lang="ru-RU" dirty="0" smtClean="0"/>
              <a:t>4.улучшение плодородия почв.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для человека.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источник витаминов и микроэлементов,</a:t>
            </a:r>
          </a:p>
          <a:p>
            <a:r>
              <a:rPr lang="ru-RU" dirty="0" smtClean="0"/>
              <a:t>2.получение лекарств,</a:t>
            </a:r>
          </a:p>
          <a:p>
            <a:r>
              <a:rPr lang="ru-RU" dirty="0" smtClean="0"/>
              <a:t>3.для получения кормового белка, дрожжей, лизина –кормовой добавки.</a:t>
            </a:r>
          </a:p>
          <a:p>
            <a:r>
              <a:rPr lang="ru-RU" dirty="0" smtClean="0"/>
              <a:t>4.дрожжи в хлебопечении</a:t>
            </a:r>
          </a:p>
          <a:p>
            <a:r>
              <a:rPr lang="ru-RU" dirty="0" smtClean="0"/>
              <a:t>5.придают особый вкус деликатным сортам сыра.</a:t>
            </a:r>
          </a:p>
          <a:p>
            <a:r>
              <a:rPr lang="ru-RU" dirty="0" smtClean="0"/>
              <a:t>Отдельные виды дрожжей участвуют в очистке сточных вод  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</a:t>
            </a:r>
            <a:r>
              <a:rPr lang="ru-RU" dirty="0" err="1" smtClean="0"/>
              <a:t>з</a:t>
            </a:r>
            <a:r>
              <a:rPr lang="ru-RU" dirty="0" smtClean="0"/>
              <a:t> . § 7.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 сообщение о шляпочных грибах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1142985"/>
            <a:ext cx="7500990" cy="4031873"/>
          </a:xfrm>
          <a:prstGeom prst="rect">
            <a:avLst/>
          </a:prstGeom>
          <a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19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Почему грибы выделяют в особое царство живой природы?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19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Какое строение имеет грибная клетка?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19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 осуществляется питание грибов?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19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Какие способы размножения свойственны грибам?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19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Что такое спора?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Отличительные особенности водорослей и грибов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6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Признаки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Водоросли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Грибы</a:t>
                      </a:r>
                      <a:endParaRPr lang="ru-RU" sz="2800" b="1" dirty="0"/>
                    </a:p>
                  </a:txBody>
                  <a:tcPr/>
                </a:tc>
              </a:tr>
              <a:tr h="1029332">
                <a:tc>
                  <a:txBody>
                    <a:bodyPr/>
                    <a:lstStyle/>
                    <a:p>
                      <a:r>
                        <a:rPr lang="ru-RU" dirty="0" smtClean="0"/>
                        <a:t>1. Способ питания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5682">
                <a:tc>
                  <a:txBody>
                    <a:bodyPr/>
                    <a:lstStyle/>
                    <a:p>
                      <a:r>
                        <a:rPr lang="ru-RU" dirty="0" smtClean="0"/>
                        <a:t>2.Наличие хлорофилла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6346">
                <a:tc>
                  <a:txBody>
                    <a:bodyPr/>
                    <a:lstStyle/>
                    <a:p>
                      <a:r>
                        <a:rPr lang="ru-RU" dirty="0" smtClean="0"/>
                        <a:t>3.Запасной продукт в клетке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96996">
                <a:tc>
                  <a:txBody>
                    <a:bodyPr/>
                    <a:lstStyle/>
                    <a:p>
                      <a:r>
                        <a:rPr lang="ru-RU" dirty="0" smtClean="0"/>
                        <a:t>4. Оболочка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/>
              <a:t>                        Задачи: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подчеркнуть особое положение грибов в системе органического мира,</a:t>
            </a:r>
          </a:p>
          <a:p>
            <a:pPr>
              <a:buNone/>
            </a:pPr>
            <a:r>
              <a:rPr lang="ru-RU" dirty="0" smtClean="0"/>
              <a:t>Выделить характерные признаки грибов, особенности их строения , питания, </a:t>
            </a:r>
            <a:r>
              <a:rPr lang="ru-RU" dirty="0" err="1" smtClean="0"/>
              <a:t>размно</a:t>
            </a:r>
            <a:r>
              <a:rPr lang="ru-RU" dirty="0" smtClean="0"/>
              <a:t> –</a:t>
            </a:r>
            <a:r>
              <a:rPr lang="ru-RU" dirty="0" err="1" smtClean="0"/>
              <a:t>жения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определить их роль  в природе и жизни человека.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428604"/>
          <a:ext cx="8229600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Признаки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Водоросли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Грибы</a:t>
                      </a:r>
                      <a:endParaRPr lang="ru-RU" sz="2800" b="1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1. Способ питания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Автотрофный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Гетеротрофный</a:t>
                      </a:r>
                      <a:endParaRPr lang="ru-RU" dirty="0"/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ru-RU" dirty="0" smtClean="0"/>
                        <a:t>2.Наличие хлорофилла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dirty="0" smtClean="0"/>
                        <a:t>3.Запасной продукт в клетке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крахмал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Гликоген,масло</a:t>
                      </a:r>
                      <a:r>
                        <a:rPr lang="ru-RU" dirty="0" smtClean="0"/>
                        <a:t> ,</a:t>
                      </a:r>
                      <a:endParaRPr lang="ru-RU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ru-RU" dirty="0" smtClean="0"/>
                        <a:t>4. Оболочка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целлюлозная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Целлюлозная, хитин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Дополнительный материал: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929058" y="1600200"/>
            <a:ext cx="377019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sz="3600" dirty="0" smtClean="0"/>
              <a:t>Чайнворд « Гриб 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1. «Под березой старичок, на нем бурый колпачок. И пиджак с </a:t>
            </a:r>
            <a:r>
              <a:rPr lang="ru-RU" dirty="0" err="1" smtClean="0"/>
              <a:t>пестринкой</a:t>
            </a:r>
            <a:r>
              <a:rPr lang="ru-RU" dirty="0" smtClean="0"/>
              <a:t> и сапожки с глинкой. »</a:t>
            </a:r>
          </a:p>
          <a:p>
            <a:pPr lvl="0"/>
            <a:r>
              <a:rPr lang="ru-RU" dirty="0" smtClean="0"/>
              <a:t>Корзина для грибов.</a:t>
            </a:r>
          </a:p>
          <a:p>
            <a:pPr lvl="0"/>
            <a:r>
              <a:rPr lang="ru-RU" dirty="0" smtClean="0"/>
              <a:t>Дьявольское кольцо из грибов.</a:t>
            </a:r>
          </a:p>
          <a:p>
            <a:pPr lvl="0"/>
            <a:r>
              <a:rPr lang="ru-RU" dirty="0" smtClean="0"/>
              <a:t>«Что за гриб бедовый', влез на пень дубовый?»</a:t>
            </a:r>
          </a:p>
          <a:p>
            <a:pPr lvl="0"/>
            <a:r>
              <a:rPr lang="ru-RU" dirty="0" smtClean="0"/>
              <a:t>Гриб, поселяющийся на мертвой древесине.</a:t>
            </a:r>
          </a:p>
          <a:p>
            <a:pPr lvl="0"/>
            <a:r>
              <a:rPr lang="ru-RU" dirty="0" smtClean="0"/>
              <a:t>Опасный двойник дождевика.</a:t>
            </a:r>
          </a:p>
          <a:p>
            <a:pPr lvl="0"/>
            <a:r>
              <a:rPr lang="ru-RU" dirty="0" smtClean="0"/>
              <a:t>Гриб - рогатик.</a:t>
            </a:r>
          </a:p>
          <a:p>
            <a:pPr lvl="0"/>
            <a:r>
              <a:rPr lang="ru-RU" dirty="0" smtClean="0"/>
              <a:t>Основная часть клетки гриба.</a:t>
            </a:r>
          </a:p>
          <a:p>
            <a:pPr lvl="0"/>
            <a:r>
              <a:rPr lang="ru-RU" dirty="0" smtClean="0"/>
              <a:t>Народное название подберезовика.</a:t>
            </a:r>
          </a:p>
          <a:p>
            <a:pPr lvl="0"/>
            <a:r>
              <a:rPr lang="ru-RU" dirty="0" smtClean="0"/>
              <a:t>Носитель конидий.</a:t>
            </a:r>
          </a:p>
          <a:p>
            <a:pPr lvl="0"/>
            <a:r>
              <a:rPr lang="ru-RU" dirty="0" smtClean="0"/>
              <a:t>Жидкая часть клетки гриба.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31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2910" y="1428736"/>
            <a:ext cx="341947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166508"/>
          </a:xfrm>
          <a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u="heavy" dirty="0" smtClean="0"/>
              <a:t>Развивающие : </a:t>
            </a:r>
            <a:r>
              <a:rPr lang="ru-RU" dirty="0" smtClean="0"/>
              <a:t>развивать умение работать с текстом, выделять главное, анализировать, делать выводы,; продолжить формирование умений изображать биологические объекты.</a:t>
            </a:r>
          </a:p>
          <a:p>
            <a:r>
              <a:rPr lang="ru-RU" u="heavy" dirty="0" smtClean="0"/>
              <a:t>Воспитательные:  </a:t>
            </a:r>
            <a:r>
              <a:rPr lang="ru-RU" dirty="0" smtClean="0"/>
              <a:t> воспитывать ответственное отношение к своему здоровью, соблюдению правил личной гигиены,;  воспитывать доброжелательное ,  уважительное отношение к одноклассникам; воспитывать чувство ответственности за свою жизнь и здоровье, воспитывать бережное отношение к родной природе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6023632"/>
          </a:xfrm>
          <a:blipFill>
            <a:blip r:embed="rId2"/>
            <a:tile tx="0" ty="0" sx="100000" sy="100000" flip="none" algn="tl"/>
          </a:blipFill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b="1" u="sng" dirty="0" smtClean="0"/>
              <a:t>Оборудование: </a:t>
            </a:r>
            <a:r>
              <a:rPr lang="ru-RU" dirty="0" smtClean="0"/>
              <a:t>муляжи шляпочных грибов ,хлеб с плесневыми грибами  , т/б « Шляпочные грибы», «Плесневые грибы</a:t>
            </a:r>
          </a:p>
          <a:p>
            <a:r>
              <a:rPr lang="ru-RU" dirty="0" smtClean="0"/>
              <a:t>», « Грибы –паразиты</a:t>
            </a:r>
          </a:p>
          <a:p>
            <a:pPr lvl="4"/>
            <a:endParaRPr lang="ru-RU" dirty="0" smtClean="0"/>
          </a:p>
          <a:p>
            <a:pPr lvl="4"/>
            <a:endParaRPr lang="ru-RU" dirty="0" smtClean="0"/>
          </a:p>
          <a:p>
            <a:pPr lvl="4"/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500307"/>
            <a:ext cx="4643471" cy="3571900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dirty="0" smtClean="0"/>
              <a:t>Средства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ru-RU" u="sng" dirty="0" smtClean="0"/>
              <a:t>Методы</a:t>
            </a:r>
            <a:r>
              <a:rPr lang="ru-RU" dirty="0" smtClean="0"/>
              <a:t>: </a:t>
            </a:r>
            <a:r>
              <a:rPr lang="en-US" dirty="0" smtClean="0"/>
              <a:t>l</a:t>
            </a:r>
            <a:r>
              <a:rPr lang="ru-RU" dirty="0" smtClean="0"/>
              <a:t>.</a:t>
            </a:r>
            <a:r>
              <a:rPr lang="en-US" dirty="0" smtClean="0"/>
              <a:t>no </a:t>
            </a:r>
            <a:r>
              <a:rPr lang="ru-RU" dirty="0" smtClean="0"/>
              <a:t>источнику передачи и восприятия информации: словесные, наглядные, практические;</a:t>
            </a:r>
          </a:p>
          <a:p>
            <a:r>
              <a:rPr lang="ru-RU" dirty="0" smtClean="0"/>
              <a:t>2.	по   степени   самостоятельности  мышления   обучающихся:   проблемно-поисковые;</a:t>
            </a:r>
          </a:p>
          <a:p>
            <a:r>
              <a:rPr lang="ru-RU" dirty="0" smtClean="0"/>
              <a:t>3.	по стимулированию интереса к учению: опережающие задания, создание ситуации занимательности через использование </a:t>
            </a:r>
            <a:r>
              <a:rPr lang="ru-RU" dirty="0" err="1" smtClean="0"/>
              <a:t>мультимедийной</a:t>
            </a:r>
            <a:r>
              <a:rPr lang="ru-RU" dirty="0" smtClean="0"/>
              <a:t> презентации;</a:t>
            </a:r>
          </a:p>
          <a:p>
            <a:r>
              <a:rPr lang="ru-RU" dirty="0" smtClean="0"/>
              <a:t>4.	методы контроля: взаимоконтроль.</a:t>
            </a:r>
          </a:p>
          <a:p>
            <a:r>
              <a:rPr lang="ru-RU" u="sng" dirty="0" smtClean="0"/>
              <a:t>Приемы</a:t>
            </a:r>
            <a:r>
              <a:rPr lang="ru-RU" dirty="0" smtClean="0"/>
              <a:t>:   беседа,   создание   ситуаций   занимательности,   работа   с   компьютерной презентацией,     выполнение     заданий     в     тетради     с     печатной     основой, выполнение рисунков в рабочей тетради.                         </a:t>
            </a:r>
            <a:r>
              <a:rPr lang="ru-RU" u="sng" dirty="0" smtClean="0"/>
              <a:t>Формы</a:t>
            </a:r>
            <a:r>
              <a:rPr lang="ru-RU" dirty="0" smtClean="0"/>
              <a:t>: фронтальная, индивидуальная. 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Учащиеся должны знать:</a:t>
            </a:r>
          </a:p>
          <a:p>
            <a:r>
              <a:rPr lang="ru-RU" dirty="0" smtClean="0"/>
              <a:t>-особенности строения грибов;                                                                                                                                                                                                            -способы питания грибов;                                                                                                                                                                                                                          -значение грибов в жизни человека и их роль  в природе;                                                                                                                                                             -  значение слов спора, мицелий, микориза , симбиоз  ;   </a:t>
            </a:r>
          </a:p>
          <a:p>
            <a:r>
              <a:rPr lang="ru-RU" dirty="0" smtClean="0"/>
              <a:t> Учащиеся должны уметь:</a:t>
            </a:r>
          </a:p>
          <a:p>
            <a:r>
              <a:rPr lang="ru-RU" dirty="0" smtClean="0"/>
              <a:t>                                                                                    - различать грибы сапрофиты и грибы паразиты;                                                                                                                                                                                       - выделять признаки грибов как представителей самостоятельного царства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Ход урока:</a:t>
            </a:r>
            <a:br>
              <a:rPr lang="ru-RU" dirty="0" smtClean="0"/>
            </a:br>
            <a:r>
              <a:rPr lang="ru-RU" dirty="0" smtClean="0"/>
              <a:t>1. Проверка знаний.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Фронтальный опрос.</a:t>
            </a:r>
          </a:p>
          <a:p>
            <a:pPr lvl="0"/>
            <a:r>
              <a:rPr lang="ru-RU" dirty="0" smtClean="0"/>
              <a:t>Назовите основные формы бактериальных клеток и объясните, какая особенность строения позволяет им сохранять постоянную форму.</a:t>
            </a:r>
          </a:p>
          <a:p>
            <a:pPr lvl="0"/>
            <a:r>
              <a:rPr lang="ru-RU" dirty="0" smtClean="0"/>
              <a:t>Какие характерные признаки бактерий вам известны?</a:t>
            </a:r>
          </a:p>
          <a:p>
            <a:pPr lvl="0"/>
            <a:r>
              <a:rPr lang="ru-RU" dirty="0" smtClean="0"/>
              <a:t>Какие бактерии-сапрофиты вам знакомы? Их значение в</a:t>
            </a:r>
            <a:br>
              <a:rPr lang="ru-RU" dirty="0" smtClean="0"/>
            </a:br>
            <a:r>
              <a:rPr lang="ru-RU" dirty="0" smtClean="0"/>
              <a:t>природе.</a:t>
            </a:r>
          </a:p>
          <a:p>
            <a:pPr lvl="0"/>
            <a:r>
              <a:rPr lang="ru-RU" dirty="0" smtClean="0"/>
              <a:t>Как человек использует бактерии-сапрофиты в пищевой</a:t>
            </a:r>
            <a:br>
              <a:rPr lang="ru-RU" dirty="0" smtClean="0"/>
            </a:br>
            <a:r>
              <a:rPr lang="ru-RU" dirty="0" smtClean="0"/>
              <a:t>промышленности?</a:t>
            </a:r>
          </a:p>
          <a:p>
            <a:pPr lvl="0"/>
            <a:r>
              <a:rPr lang="ru-RU" dirty="0" smtClean="0"/>
              <a:t>Почему нельзя пользоваться одной и той же разделочной</a:t>
            </a:r>
            <a:br>
              <a:rPr lang="ru-RU" dirty="0" smtClean="0"/>
            </a:br>
            <a:r>
              <a:rPr lang="ru-RU" dirty="0" smtClean="0"/>
              <a:t>доской для резки мяса, хлеба, сырых овощей?</a:t>
            </a:r>
          </a:p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28598" y="285729"/>
            <a:ext cx="5072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6</a:t>
            </a:r>
            <a:r>
              <a:rPr lang="ru-RU" sz="2400" dirty="0"/>
              <a:t>) Какие заболевания вызывают бактерии?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596" y="4500570"/>
            <a:ext cx="821537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7D-4CB9-4464-9AA8-7E19923327EE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3" y="1000108"/>
            <a:ext cx="607223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961</Words>
  <Application>Microsoft Office PowerPoint</Application>
  <PresentationFormat>Экран (4:3)</PresentationFormat>
  <Paragraphs>233</Paragraphs>
  <Slides>31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Апекс</vt:lpstr>
      <vt:lpstr>Слайд 1</vt:lpstr>
      <vt:lpstr>Слайд 2</vt:lpstr>
      <vt:lpstr>Слайд 3</vt:lpstr>
      <vt:lpstr>Слайд 4</vt:lpstr>
      <vt:lpstr> </vt:lpstr>
      <vt:lpstr>Средства</vt:lpstr>
      <vt:lpstr>Планируемые результата:</vt:lpstr>
      <vt:lpstr>Ход урока: 1. Проверка знаний.</vt:lpstr>
      <vt:lpstr>Слайд 9</vt:lpstr>
      <vt:lpstr>Слайд 10</vt:lpstr>
      <vt:lpstr>Правильные суждения</vt:lpstr>
      <vt:lpstr>Изучение нового материала:</vt:lpstr>
      <vt:lpstr>Слайд 13</vt:lpstr>
      <vt:lpstr>Строение гриба</vt:lpstr>
      <vt:lpstr>Что является основными частями гриба?</vt:lpstr>
      <vt:lpstr>Рис. Учебника№18</vt:lpstr>
      <vt:lpstr> от 5 до 15 лет.  </vt:lpstr>
      <vt:lpstr>У низших грибов мицелий лишён перегородок и представляет собой одну гигантскую  разветвлённую клетку</vt:lpstr>
      <vt:lpstr>У высших грибов мицелий многоклеточный, а плотно сплетённые гифы образуют плодовое тело, в котором созревают споры.</vt:lpstr>
      <vt:lpstr>Что общего у этих грибов?</vt:lpstr>
      <vt:lpstr>Питание.</vt:lpstr>
      <vt:lpstr>Многообразие</vt:lpstr>
      <vt:lpstr>Размножение. </vt:lpstr>
      <vt:lpstr>Цикл развития гриба: </vt:lpstr>
      <vt:lpstr>Роль грибов в природе.</vt:lpstr>
      <vt:lpstr>Значение для человека.</vt:lpstr>
      <vt:lpstr>Д/з . § 7.</vt:lpstr>
      <vt:lpstr>Закрепление.</vt:lpstr>
      <vt:lpstr>Отличительные особенности водорослей и грибов</vt:lpstr>
      <vt:lpstr>Слайд 30</vt:lpstr>
      <vt:lpstr>Дополнительный материал: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  6класс Тема: Грибы</dc:title>
  <dc:creator>XTreme</dc:creator>
  <cp:lastModifiedBy>Admin</cp:lastModifiedBy>
  <cp:revision>43</cp:revision>
  <dcterms:created xsi:type="dcterms:W3CDTF">2010-01-13T12:12:39Z</dcterms:created>
  <dcterms:modified xsi:type="dcterms:W3CDTF">2014-12-18T10:33:02Z</dcterms:modified>
</cp:coreProperties>
</file>