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21"/>
  </p:notesMasterIdLst>
  <p:handoutMasterIdLst>
    <p:handoutMasterId r:id="rId22"/>
  </p:handoutMasterIdLst>
  <p:sldIdLst>
    <p:sldId id="533" r:id="rId3"/>
    <p:sldId id="747" r:id="rId4"/>
    <p:sldId id="748" r:id="rId5"/>
    <p:sldId id="749" r:id="rId6"/>
    <p:sldId id="750" r:id="rId7"/>
    <p:sldId id="751" r:id="rId8"/>
    <p:sldId id="752" r:id="rId9"/>
    <p:sldId id="753" r:id="rId10"/>
    <p:sldId id="754" r:id="rId11"/>
    <p:sldId id="755" r:id="rId12"/>
    <p:sldId id="756" r:id="rId13"/>
    <p:sldId id="757" r:id="rId14"/>
    <p:sldId id="758" r:id="rId15"/>
    <p:sldId id="759" r:id="rId16"/>
    <p:sldId id="760" r:id="rId17"/>
    <p:sldId id="761" r:id="rId18"/>
    <p:sldId id="762" r:id="rId19"/>
    <p:sldId id="763" r:id="rId20"/>
  </p:sldIdLst>
  <p:sldSz cx="9144000" cy="6858000" type="screen4x3"/>
  <p:notesSz cx="6858000" cy="9144000"/>
  <p:defaultTextStyle>
    <a:defPPr>
      <a:defRPr lang="ru-RU"/>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CBE"/>
    <a:srgbClr val="0066B3"/>
    <a:srgbClr val="004274"/>
    <a:srgbClr val="FF9B9B"/>
    <a:srgbClr val="A80000"/>
    <a:srgbClr val="D1D1D1"/>
    <a:srgbClr val="FFC1C1"/>
    <a:srgbClr val="FFA3A3"/>
    <a:srgbClr val="8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15" autoAdjust="0"/>
    <p:restoredTop sz="91667" autoAdjust="0"/>
  </p:normalViewPr>
  <p:slideViewPr>
    <p:cSldViewPr snapToGrid="0">
      <p:cViewPr>
        <p:scale>
          <a:sx n="66" d="100"/>
          <a:sy n="66" d="100"/>
        </p:scale>
        <p:origin x="-2934" y="-990"/>
      </p:cViewPr>
      <p:guideLst>
        <p:guide orient="horz"/>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354"/>
    </p:cViewPr>
  </p:sorterViewPr>
  <p:notesViewPr>
    <p:cSldViewPr snapToGrid="0">
      <p:cViewPr varScale="1">
        <p:scale>
          <a:sx n="62" d="100"/>
          <a:sy n="62" d="100"/>
        </p:scale>
        <p:origin x="-266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B4F1A2-6D9B-486D-B8CB-3F918DFFE160}" type="datetimeFigureOut">
              <a:rPr lang="ru-RU" smtClean="0"/>
              <a:t>12.04.2014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E6A28C-3EB2-4F44-91D0-168C8452B168}" type="slidenum">
              <a:rPr lang="ru-RU" smtClean="0"/>
              <a:t>‹#›</a:t>
            </a:fld>
            <a:endParaRPr lang="ru-RU"/>
          </a:p>
        </p:txBody>
      </p:sp>
    </p:spTree>
    <p:extLst>
      <p:ext uri="{BB962C8B-B14F-4D97-AF65-F5344CB8AC3E}">
        <p14:creationId xmlns:p14="http://schemas.microsoft.com/office/powerpoint/2010/main" val="2371340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ru-RU"/>
          </a:p>
        </p:txBody>
      </p:sp>
      <p:sp>
        <p:nvSpPr>
          <p:cNvPr id="2129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ru-RU"/>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129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ru-RU"/>
          </a:p>
        </p:txBody>
      </p:sp>
      <p:sp>
        <p:nvSpPr>
          <p:cNvPr id="2129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9A98DDF3-B8AE-4476-B92C-D0AC533948ED}" type="slidenum">
              <a:rPr lang="ru-RU"/>
              <a:pPr>
                <a:defRPr/>
              </a:pPr>
              <a:t>‹#›</a:t>
            </a:fld>
            <a:endParaRPr lang="ru-RU"/>
          </a:p>
        </p:txBody>
      </p:sp>
    </p:spTree>
    <p:extLst>
      <p:ext uri="{BB962C8B-B14F-4D97-AF65-F5344CB8AC3E}">
        <p14:creationId xmlns:p14="http://schemas.microsoft.com/office/powerpoint/2010/main" val="2406453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7576DB2-E8CE-464C-B768-59E0833E466E}" type="slidenum">
              <a:rPr lang="ru-RU"/>
              <a:pPr>
                <a:defRPr/>
              </a:pPr>
              <a:t>‹#›</a:t>
            </a:fld>
            <a:endParaRPr lang="ru-RU"/>
          </a:p>
        </p:txBody>
      </p:sp>
    </p:spTree>
    <p:extLst>
      <p:ext uri="{BB962C8B-B14F-4D97-AF65-F5344CB8AC3E}">
        <p14:creationId xmlns:p14="http://schemas.microsoft.com/office/powerpoint/2010/main" val="3260687930"/>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E34F967-40B8-47D8-AE36-B4DA223AE03B}" type="slidenum">
              <a:rPr lang="ru-RU"/>
              <a:pPr>
                <a:defRPr/>
              </a:pPr>
              <a:t>‹#›</a:t>
            </a:fld>
            <a:endParaRPr lang="ru-RU"/>
          </a:p>
        </p:txBody>
      </p:sp>
    </p:spTree>
    <p:extLst>
      <p:ext uri="{BB962C8B-B14F-4D97-AF65-F5344CB8AC3E}">
        <p14:creationId xmlns:p14="http://schemas.microsoft.com/office/powerpoint/2010/main" val="2714023275"/>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43688"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71488"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36FA1BD-2885-4639-9099-B84EE075E324}" type="slidenum">
              <a:rPr lang="ru-RU"/>
              <a:pPr>
                <a:defRPr/>
              </a:pPr>
              <a:t>‹#›</a:t>
            </a:fld>
            <a:endParaRPr lang="ru-RU"/>
          </a:p>
        </p:txBody>
      </p:sp>
    </p:spTree>
    <p:extLst>
      <p:ext uri="{BB962C8B-B14F-4D97-AF65-F5344CB8AC3E}">
        <p14:creationId xmlns:p14="http://schemas.microsoft.com/office/powerpoint/2010/main" val="2509064511"/>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28850" y="274638"/>
            <a:ext cx="645795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71488" y="1804988"/>
            <a:ext cx="4038600" cy="4321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62488" y="1804988"/>
            <a:ext cx="4038600" cy="4321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35EEF62-88A7-4AC1-A1D9-E20F87C64C2B}" type="slidenum">
              <a:rPr lang="ru-RU"/>
              <a:pPr>
                <a:defRPr/>
              </a:pPr>
              <a:t>‹#›</a:t>
            </a:fld>
            <a:endParaRPr lang="ru-RU"/>
          </a:p>
        </p:txBody>
      </p:sp>
    </p:spTree>
    <p:extLst>
      <p:ext uri="{BB962C8B-B14F-4D97-AF65-F5344CB8AC3E}">
        <p14:creationId xmlns:p14="http://schemas.microsoft.com/office/powerpoint/2010/main" val="1481349254"/>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28850" y="274638"/>
            <a:ext cx="645795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71488" y="1804988"/>
            <a:ext cx="8229600" cy="2084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71488" y="4041775"/>
            <a:ext cx="8229600" cy="20843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745F0FA-902D-406F-9882-8D36316F1A17}" type="slidenum">
              <a:rPr lang="ru-RU"/>
              <a:pPr>
                <a:defRPr/>
              </a:pPr>
              <a:t>‹#›</a:t>
            </a:fld>
            <a:endParaRPr lang="ru-RU"/>
          </a:p>
        </p:txBody>
      </p:sp>
    </p:spTree>
    <p:extLst>
      <p:ext uri="{BB962C8B-B14F-4D97-AF65-F5344CB8AC3E}">
        <p14:creationId xmlns:p14="http://schemas.microsoft.com/office/powerpoint/2010/main" val="2912949042"/>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71488"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6FEFC431-00A9-4859-AB67-DB2B843B0DAE}" type="slidenum">
              <a:rPr lang="ru-RU"/>
              <a:pPr>
                <a:defRPr/>
              </a:pPr>
              <a:t>‹#›</a:t>
            </a:fld>
            <a:endParaRPr lang="ru-RU"/>
          </a:p>
        </p:txBody>
      </p:sp>
    </p:spTree>
    <p:extLst>
      <p:ext uri="{BB962C8B-B14F-4D97-AF65-F5344CB8AC3E}">
        <p14:creationId xmlns:p14="http://schemas.microsoft.com/office/powerpoint/2010/main" val="2997106947"/>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D17667B-3C09-4E82-AC01-469C800D0C13}" type="slidenum">
              <a:rPr lang="ru-RU"/>
              <a:pPr>
                <a:defRPr/>
              </a:pPr>
              <a:t>‹#›</a:t>
            </a:fld>
            <a:endParaRPr lang="ru-RU"/>
          </a:p>
        </p:txBody>
      </p:sp>
    </p:spTree>
    <p:extLst>
      <p:ext uri="{BB962C8B-B14F-4D97-AF65-F5344CB8AC3E}">
        <p14:creationId xmlns:p14="http://schemas.microsoft.com/office/powerpoint/2010/main" val="2415647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0B5E7FF-0C2E-439C-8078-1877C963EC6B}" type="slidenum">
              <a:rPr lang="ru-RU"/>
              <a:pPr>
                <a:defRPr/>
              </a:pPr>
              <a:t>‹#›</a:t>
            </a:fld>
            <a:endParaRPr lang="ru-RU"/>
          </a:p>
        </p:txBody>
      </p:sp>
    </p:spTree>
    <p:extLst>
      <p:ext uri="{BB962C8B-B14F-4D97-AF65-F5344CB8AC3E}">
        <p14:creationId xmlns:p14="http://schemas.microsoft.com/office/powerpoint/2010/main" val="2992882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72A31A3-CB60-47C3-A844-19F08E28C345}" type="slidenum">
              <a:rPr lang="ru-RU"/>
              <a:pPr>
                <a:defRPr/>
              </a:pPr>
              <a:t>‹#›</a:t>
            </a:fld>
            <a:endParaRPr lang="ru-RU"/>
          </a:p>
        </p:txBody>
      </p:sp>
    </p:spTree>
    <p:extLst>
      <p:ext uri="{BB962C8B-B14F-4D97-AF65-F5344CB8AC3E}">
        <p14:creationId xmlns:p14="http://schemas.microsoft.com/office/powerpoint/2010/main" val="20165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60CCDF6-6F52-440D-9C17-C0461B867FBB}" type="slidenum">
              <a:rPr lang="ru-RU"/>
              <a:pPr>
                <a:defRPr/>
              </a:pPr>
              <a:t>‹#›</a:t>
            </a:fld>
            <a:endParaRPr lang="ru-RU"/>
          </a:p>
        </p:txBody>
      </p:sp>
    </p:spTree>
    <p:extLst>
      <p:ext uri="{BB962C8B-B14F-4D97-AF65-F5344CB8AC3E}">
        <p14:creationId xmlns:p14="http://schemas.microsoft.com/office/powerpoint/2010/main" val="397445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3579DC6C-C1EC-4298-9B3F-1C31B5EB9697}" type="slidenum">
              <a:rPr lang="ru-RU"/>
              <a:pPr>
                <a:defRPr/>
              </a:pPr>
              <a:t>‹#›</a:t>
            </a:fld>
            <a:endParaRPr lang="ru-RU"/>
          </a:p>
        </p:txBody>
      </p:sp>
    </p:spTree>
    <p:extLst>
      <p:ext uri="{BB962C8B-B14F-4D97-AF65-F5344CB8AC3E}">
        <p14:creationId xmlns:p14="http://schemas.microsoft.com/office/powerpoint/2010/main" val="260832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0DFDBFC-9A58-49E2-BC07-FB47E22880CB}" type="slidenum">
              <a:rPr lang="ru-RU"/>
              <a:pPr>
                <a:defRPr/>
              </a:pPr>
              <a:t>‹#›</a:t>
            </a:fld>
            <a:endParaRPr lang="ru-RU"/>
          </a:p>
        </p:txBody>
      </p:sp>
    </p:spTree>
    <p:extLst>
      <p:ext uri="{BB962C8B-B14F-4D97-AF65-F5344CB8AC3E}">
        <p14:creationId xmlns:p14="http://schemas.microsoft.com/office/powerpoint/2010/main" val="216772985"/>
      </p:ext>
    </p:extLst>
  </p:cSld>
  <p:clrMapOvr>
    <a:masterClrMapping/>
  </p:clrMapOvr>
  <p:transition spd="slow">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EAC05BB1-BBFF-40C4-AE54-44A5E46A149B}" type="slidenum">
              <a:rPr lang="ru-RU"/>
              <a:pPr>
                <a:defRPr/>
              </a:pPr>
              <a:t>‹#›</a:t>
            </a:fld>
            <a:endParaRPr lang="ru-RU"/>
          </a:p>
        </p:txBody>
      </p:sp>
    </p:spTree>
    <p:extLst>
      <p:ext uri="{BB962C8B-B14F-4D97-AF65-F5344CB8AC3E}">
        <p14:creationId xmlns:p14="http://schemas.microsoft.com/office/powerpoint/2010/main" val="3485825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AD9366FB-31F5-405E-8870-E78F4F48D9A6}" type="slidenum">
              <a:rPr lang="ru-RU"/>
              <a:pPr>
                <a:defRPr/>
              </a:pPr>
              <a:t>‹#›</a:t>
            </a:fld>
            <a:endParaRPr lang="ru-RU"/>
          </a:p>
        </p:txBody>
      </p:sp>
    </p:spTree>
    <p:extLst>
      <p:ext uri="{BB962C8B-B14F-4D97-AF65-F5344CB8AC3E}">
        <p14:creationId xmlns:p14="http://schemas.microsoft.com/office/powerpoint/2010/main" val="1428200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9CFF000-BFE4-4770-B120-0BE6801CD668}" type="slidenum">
              <a:rPr lang="ru-RU"/>
              <a:pPr>
                <a:defRPr/>
              </a:pPr>
              <a:t>‹#›</a:t>
            </a:fld>
            <a:endParaRPr lang="ru-RU"/>
          </a:p>
        </p:txBody>
      </p:sp>
    </p:spTree>
    <p:extLst>
      <p:ext uri="{BB962C8B-B14F-4D97-AF65-F5344CB8AC3E}">
        <p14:creationId xmlns:p14="http://schemas.microsoft.com/office/powerpoint/2010/main" val="39950316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D4D6DB5-272F-4FEF-90F5-95F91C921E56}" type="slidenum">
              <a:rPr lang="ru-RU"/>
              <a:pPr>
                <a:defRPr/>
              </a:pPr>
              <a:t>‹#›</a:t>
            </a:fld>
            <a:endParaRPr lang="ru-RU"/>
          </a:p>
        </p:txBody>
      </p:sp>
    </p:spTree>
    <p:extLst>
      <p:ext uri="{BB962C8B-B14F-4D97-AF65-F5344CB8AC3E}">
        <p14:creationId xmlns:p14="http://schemas.microsoft.com/office/powerpoint/2010/main" val="20142358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8F38C1D-1F4B-4074-82A4-18953FCFC837}" type="slidenum">
              <a:rPr lang="ru-RU"/>
              <a:pPr>
                <a:defRPr/>
              </a:pPr>
              <a:t>‹#›</a:t>
            </a:fld>
            <a:endParaRPr lang="ru-RU"/>
          </a:p>
        </p:txBody>
      </p:sp>
    </p:spTree>
    <p:extLst>
      <p:ext uri="{BB962C8B-B14F-4D97-AF65-F5344CB8AC3E}">
        <p14:creationId xmlns:p14="http://schemas.microsoft.com/office/powerpoint/2010/main" val="7176877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7BDA88C-0C49-49A3-A7C1-A5E6FF06E235}" type="slidenum">
              <a:rPr lang="ru-RU"/>
              <a:pPr>
                <a:defRPr/>
              </a:pPr>
              <a:t>‹#›</a:t>
            </a:fld>
            <a:endParaRPr lang="ru-RU"/>
          </a:p>
        </p:txBody>
      </p:sp>
    </p:spTree>
    <p:extLst>
      <p:ext uri="{BB962C8B-B14F-4D97-AF65-F5344CB8AC3E}">
        <p14:creationId xmlns:p14="http://schemas.microsoft.com/office/powerpoint/2010/main" val="193299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BCABC95-D517-41BC-A81C-5A286DD92335}" type="slidenum">
              <a:rPr lang="ru-RU"/>
              <a:pPr>
                <a:defRPr/>
              </a:pPr>
              <a:t>‹#›</a:t>
            </a:fld>
            <a:endParaRPr lang="ru-RU"/>
          </a:p>
        </p:txBody>
      </p:sp>
    </p:spTree>
    <p:extLst>
      <p:ext uri="{BB962C8B-B14F-4D97-AF65-F5344CB8AC3E}">
        <p14:creationId xmlns:p14="http://schemas.microsoft.com/office/powerpoint/2010/main" val="4198559065"/>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71488" y="1804988"/>
            <a:ext cx="40386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62488" y="1804988"/>
            <a:ext cx="40386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998ECEE-2FC8-4544-B3A6-C1CFD30D2795}" type="slidenum">
              <a:rPr lang="ru-RU"/>
              <a:pPr>
                <a:defRPr/>
              </a:pPr>
              <a:t>‹#›</a:t>
            </a:fld>
            <a:endParaRPr lang="ru-RU"/>
          </a:p>
        </p:txBody>
      </p:sp>
    </p:spTree>
    <p:extLst>
      <p:ext uri="{BB962C8B-B14F-4D97-AF65-F5344CB8AC3E}">
        <p14:creationId xmlns:p14="http://schemas.microsoft.com/office/powerpoint/2010/main" val="2972930700"/>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BEBB7E0D-D814-4AFA-9CAF-C2B6456234C9}" type="slidenum">
              <a:rPr lang="ru-RU"/>
              <a:pPr>
                <a:defRPr/>
              </a:pPr>
              <a:t>‹#›</a:t>
            </a:fld>
            <a:endParaRPr lang="ru-RU"/>
          </a:p>
        </p:txBody>
      </p:sp>
    </p:spTree>
    <p:extLst>
      <p:ext uri="{BB962C8B-B14F-4D97-AF65-F5344CB8AC3E}">
        <p14:creationId xmlns:p14="http://schemas.microsoft.com/office/powerpoint/2010/main" val="1347005261"/>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84CC1A0C-E233-40AB-9107-D577A7C119ED}" type="slidenum">
              <a:rPr lang="ru-RU"/>
              <a:pPr>
                <a:defRPr/>
              </a:pPr>
              <a:t>‹#›</a:t>
            </a:fld>
            <a:endParaRPr lang="ru-RU"/>
          </a:p>
        </p:txBody>
      </p:sp>
    </p:spTree>
    <p:extLst>
      <p:ext uri="{BB962C8B-B14F-4D97-AF65-F5344CB8AC3E}">
        <p14:creationId xmlns:p14="http://schemas.microsoft.com/office/powerpoint/2010/main" val="1018329262"/>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6DAF5087-0FBC-4B19-97D8-922B0C12C4DA}" type="slidenum">
              <a:rPr lang="ru-RU"/>
              <a:pPr>
                <a:defRPr/>
              </a:pPr>
              <a:t>‹#›</a:t>
            </a:fld>
            <a:endParaRPr lang="ru-RU"/>
          </a:p>
        </p:txBody>
      </p:sp>
    </p:spTree>
    <p:extLst>
      <p:ext uri="{BB962C8B-B14F-4D97-AF65-F5344CB8AC3E}">
        <p14:creationId xmlns:p14="http://schemas.microsoft.com/office/powerpoint/2010/main" val="2901446916"/>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323F3F4-412C-4777-97B0-2E720597B4DA}" type="slidenum">
              <a:rPr lang="ru-RU"/>
              <a:pPr>
                <a:defRPr/>
              </a:pPr>
              <a:t>‹#›</a:t>
            </a:fld>
            <a:endParaRPr lang="ru-RU"/>
          </a:p>
        </p:txBody>
      </p:sp>
    </p:spTree>
    <p:extLst>
      <p:ext uri="{BB962C8B-B14F-4D97-AF65-F5344CB8AC3E}">
        <p14:creationId xmlns:p14="http://schemas.microsoft.com/office/powerpoint/2010/main" val="3680785202"/>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B088411-98CC-4A55-AB7E-0CF33D9C1CC7}" type="slidenum">
              <a:rPr lang="ru-RU"/>
              <a:pPr>
                <a:defRPr/>
              </a:pPr>
              <a:t>‹#›</a:t>
            </a:fld>
            <a:endParaRPr lang="ru-RU"/>
          </a:p>
        </p:txBody>
      </p:sp>
    </p:spTree>
    <p:extLst>
      <p:ext uri="{BB962C8B-B14F-4D97-AF65-F5344CB8AC3E}">
        <p14:creationId xmlns:p14="http://schemas.microsoft.com/office/powerpoint/2010/main" val="2861589350"/>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2.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28850" y="274638"/>
            <a:ext cx="64579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71488" y="1804988"/>
            <a:ext cx="8229600"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defRPr>
            </a:lvl1pPr>
          </a:lstStyle>
          <a:p>
            <a:pPr>
              <a:defRPr/>
            </a:pPr>
            <a:fld id="{E3CBEB48-B43C-4CDF-9A88-88AF4A36284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spd="slow">
    <p:randomBar dir="vert"/>
  </p:transition>
  <p:timing>
    <p:tnLst>
      <p:par>
        <p:cTn id="1" dur="indefinite" restart="never" nodeType="tmRoot"/>
      </p:par>
    </p:tnLst>
  </p:timing>
  <p:txStyles>
    <p:titleStyle>
      <a:lvl1pPr algn="ctr" rtl="0" eaLnBrk="0" fontAlgn="base" hangingPunct="0">
        <a:spcBef>
          <a:spcPct val="0"/>
        </a:spcBef>
        <a:spcAft>
          <a:spcPct val="0"/>
        </a:spcAft>
        <a:defRPr sz="4000" b="1">
          <a:solidFill>
            <a:schemeClr val="hlink"/>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chemeClr val="hlink"/>
          </a:solidFill>
          <a:effectLst>
            <a:outerShdw blurRad="38100" dist="38100" dir="2700000" algn="tl">
              <a:srgbClr val="C0C0C0"/>
            </a:outerShdw>
          </a:effectLst>
          <a:latin typeface="Georgia" pitchFamily="18" charset="0"/>
        </a:defRPr>
      </a:lvl2pPr>
      <a:lvl3pPr algn="ctr" rtl="0" eaLnBrk="0" fontAlgn="base" hangingPunct="0">
        <a:spcBef>
          <a:spcPct val="0"/>
        </a:spcBef>
        <a:spcAft>
          <a:spcPct val="0"/>
        </a:spcAft>
        <a:defRPr sz="4000" b="1">
          <a:solidFill>
            <a:schemeClr val="hlink"/>
          </a:solidFill>
          <a:effectLst>
            <a:outerShdw blurRad="38100" dist="38100" dir="2700000" algn="tl">
              <a:srgbClr val="C0C0C0"/>
            </a:outerShdw>
          </a:effectLst>
          <a:latin typeface="Georgia" pitchFamily="18" charset="0"/>
        </a:defRPr>
      </a:lvl3pPr>
      <a:lvl4pPr algn="ctr" rtl="0" eaLnBrk="0" fontAlgn="base" hangingPunct="0">
        <a:spcBef>
          <a:spcPct val="0"/>
        </a:spcBef>
        <a:spcAft>
          <a:spcPct val="0"/>
        </a:spcAft>
        <a:defRPr sz="4000" b="1">
          <a:solidFill>
            <a:schemeClr val="hlink"/>
          </a:solidFill>
          <a:effectLst>
            <a:outerShdw blurRad="38100" dist="38100" dir="2700000" algn="tl">
              <a:srgbClr val="C0C0C0"/>
            </a:outerShdw>
          </a:effectLst>
          <a:latin typeface="Georgia" pitchFamily="18" charset="0"/>
        </a:defRPr>
      </a:lvl4pPr>
      <a:lvl5pPr algn="ctr" rtl="0" eaLnBrk="0" fontAlgn="base" hangingPunct="0">
        <a:spcBef>
          <a:spcPct val="0"/>
        </a:spcBef>
        <a:spcAft>
          <a:spcPct val="0"/>
        </a:spcAft>
        <a:defRPr sz="4000" b="1">
          <a:solidFill>
            <a:schemeClr val="hlink"/>
          </a:solidFill>
          <a:effectLst>
            <a:outerShdw blurRad="38100" dist="38100" dir="2700000" algn="tl">
              <a:srgbClr val="C0C0C0"/>
            </a:outerShdw>
          </a:effectLst>
          <a:latin typeface="Georgia" pitchFamily="18" charset="0"/>
        </a:defRPr>
      </a:lvl5pPr>
      <a:lvl6pPr marL="457200" algn="ctr" rtl="0" fontAlgn="base">
        <a:spcBef>
          <a:spcPct val="0"/>
        </a:spcBef>
        <a:spcAft>
          <a:spcPct val="0"/>
        </a:spcAft>
        <a:defRPr sz="4000" b="1">
          <a:solidFill>
            <a:schemeClr val="hlink"/>
          </a:solidFill>
          <a:effectLst>
            <a:outerShdw blurRad="38100" dist="38100" dir="2700000" algn="tl">
              <a:srgbClr val="C0C0C0"/>
            </a:outerShdw>
          </a:effectLst>
          <a:latin typeface="Georgia" pitchFamily="18" charset="0"/>
        </a:defRPr>
      </a:lvl6pPr>
      <a:lvl7pPr marL="914400" algn="ctr" rtl="0" fontAlgn="base">
        <a:spcBef>
          <a:spcPct val="0"/>
        </a:spcBef>
        <a:spcAft>
          <a:spcPct val="0"/>
        </a:spcAft>
        <a:defRPr sz="4000" b="1">
          <a:solidFill>
            <a:schemeClr val="hlink"/>
          </a:solidFill>
          <a:effectLst>
            <a:outerShdw blurRad="38100" dist="38100" dir="2700000" algn="tl">
              <a:srgbClr val="C0C0C0"/>
            </a:outerShdw>
          </a:effectLst>
          <a:latin typeface="Georgia" pitchFamily="18" charset="0"/>
        </a:defRPr>
      </a:lvl7pPr>
      <a:lvl8pPr marL="1371600" algn="ctr" rtl="0" fontAlgn="base">
        <a:spcBef>
          <a:spcPct val="0"/>
        </a:spcBef>
        <a:spcAft>
          <a:spcPct val="0"/>
        </a:spcAft>
        <a:defRPr sz="4000" b="1">
          <a:solidFill>
            <a:schemeClr val="hlink"/>
          </a:solidFill>
          <a:effectLst>
            <a:outerShdw blurRad="38100" dist="38100" dir="2700000" algn="tl">
              <a:srgbClr val="C0C0C0"/>
            </a:outerShdw>
          </a:effectLst>
          <a:latin typeface="Georgia" pitchFamily="18" charset="0"/>
        </a:defRPr>
      </a:lvl8pPr>
      <a:lvl9pPr marL="1828800" algn="ctr" rtl="0" fontAlgn="base">
        <a:spcBef>
          <a:spcPct val="0"/>
        </a:spcBef>
        <a:spcAft>
          <a:spcPct val="0"/>
        </a:spcAft>
        <a:defRPr sz="4000" b="1">
          <a:solidFill>
            <a:schemeClr val="hlink"/>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88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pPr>
              <a:defRPr/>
            </a:pPr>
            <a:endParaRPr lang="ru-RU"/>
          </a:p>
        </p:txBody>
      </p:sp>
      <p:sp>
        <p:nvSpPr>
          <p:cNvPr id="388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endParaRPr lang="ru-RU"/>
          </a:p>
        </p:txBody>
      </p:sp>
      <p:sp>
        <p:nvSpPr>
          <p:cNvPr id="388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defRPr>
            </a:lvl1pPr>
          </a:lstStyle>
          <a:p>
            <a:pPr>
              <a:defRPr/>
            </a:pPr>
            <a:fld id="{7882B793-E945-459C-9F93-F47CE519696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1.xml"/><Relationship Id="rId4" Type="http://schemas.openxmlformats.org/officeDocument/2006/relationships/image" Target="../media/image31.jpeg"/></Relationships>
</file>

<file path=ppt/slides/_rels/slide1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1.xml"/><Relationship Id="rId5" Type="http://schemas.openxmlformats.org/officeDocument/2006/relationships/image" Target="../media/image35.jpeg"/><Relationship Id="rId4" Type="http://schemas.openxmlformats.org/officeDocument/2006/relationships/image" Target="../media/image34.jpeg"/></Relationships>
</file>

<file path=ppt/slides/_rels/slide13.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png"/><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image" Target="../media/image39.jpeg"/><Relationship Id="rId7" Type="http://schemas.openxmlformats.org/officeDocument/2006/relationships/image" Target="../media/image43.jpeg"/><Relationship Id="rId2" Type="http://schemas.openxmlformats.org/officeDocument/2006/relationships/image" Target="../media/image38.jpeg"/><Relationship Id="rId1" Type="http://schemas.openxmlformats.org/officeDocument/2006/relationships/slideLayout" Target="../slideLayouts/slideLayout21.xml"/><Relationship Id="rId6" Type="http://schemas.openxmlformats.org/officeDocument/2006/relationships/image" Target="../media/image42.jpeg"/><Relationship Id="rId5" Type="http://schemas.openxmlformats.org/officeDocument/2006/relationships/image" Target="../media/image41.jpeg"/><Relationship Id="rId4" Type="http://schemas.openxmlformats.org/officeDocument/2006/relationships/image" Target="../media/image40.jpeg"/></Relationships>
</file>

<file path=ppt/slides/_rels/slide15.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png"/><Relationship Id="rId1" Type="http://schemas.openxmlformats.org/officeDocument/2006/relationships/slideLayout" Target="../slideLayouts/slideLayout21.xml"/><Relationship Id="rId4" Type="http://schemas.openxmlformats.org/officeDocument/2006/relationships/image" Target="../media/image46.jpeg"/></Relationships>
</file>

<file path=ppt/slides/_rels/slide16.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png"/><Relationship Id="rId1" Type="http://schemas.openxmlformats.org/officeDocument/2006/relationships/slideLayout" Target="../slideLayouts/slideLayout21.xml"/><Relationship Id="rId5" Type="http://schemas.openxmlformats.org/officeDocument/2006/relationships/image" Target="../media/image50.jpeg"/><Relationship Id="rId4" Type="http://schemas.openxmlformats.org/officeDocument/2006/relationships/image" Target="../media/image49.jpeg"/></Relationships>
</file>

<file path=ppt/slides/_rels/slide17.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1.png"/><Relationship Id="rId1" Type="http://schemas.openxmlformats.org/officeDocument/2006/relationships/slideLayout" Target="../slideLayouts/slideLayout21.xml"/><Relationship Id="rId4" Type="http://schemas.openxmlformats.org/officeDocument/2006/relationships/image" Target="../media/image53.jpeg"/></Relationships>
</file>

<file path=ppt/slides/_rels/slide18.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image" Target="../media/image54.jpe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1.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1.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1.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1.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1.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1.xml"/><Relationship Id="rId5" Type="http://schemas.openxmlformats.org/officeDocument/2006/relationships/image" Target="../media/image23.jpeg"/><Relationship Id="rId4" Type="http://schemas.openxmlformats.org/officeDocument/2006/relationships/image" Target="../media/image22.jpeg"/></Relationships>
</file>

<file path=ppt/slides/_rels/slide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1.xml"/><Relationship Id="rId4" Type="http://schemas.openxmlformats.org/officeDocument/2006/relationships/image" Target="../media/image2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4855" y="2270209"/>
            <a:ext cx="8355724" cy="1325445"/>
          </a:xfrm>
        </p:spPr>
        <p:txBody>
          <a:bodyPr/>
          <a:lstStyle/>
          <a:p>
            <a:pPr eaLnBrk="1" fontAlgn="auto" hangingPunct="1">
              <a:spcAft>
                <a:spcPts val="0"/>
              </a:spcAft>
              <a:defRPr/>
            </a:pPr>
            <a:r>
              <a:rPr lang="ru-RU" sz="3200" dirty="0">
                <a:solidFill>
                  <a:srgbClr val="FF0000"/>
                </a:solidFill>
              </a:rPr>
              <a:t>Тема </a:t>
            </a:r>
            <a:r>
              <a:rPr lang="ru-RU" sz="3200" dirty="0">
                <a:solidFill>
                  <a:srgbClr val="FF0000"/>
                </a:solidFill>
              </a:rPr>
              <a:t>8.1 Тросы и принадлежности </a:t>
            </a:r>
            <a:r>
              <a:rPr lang="ru-RU" sz="3200" dirty="0" smtClean="0">
                <a:solidFill>
                  <a:srgbClr val="FF0000"/>
                </a:solidFill>
              </a:rPr>
              <a:t>такелажа</a:t>
            </a:r>
            <a:endParaRPr lang="ru-RU" sz="3200" dirty="0">
              <a:solidFill>
                <a:srgbClr val="FF0000"/>
              </a:solidFill>
            </a:endParaRPr>
          </a:p>
        </p:txBody>
      </p:sp>
      <p:sp>
        <p:nvSpPr>
          <p:cNvPr id="3" name="Прямоугольник 2"/>
          <p:cNvSpPr/>
          <p:nvPr/>
        </p:nvSpPr>
        <p:spPr>
          <a:xfrm>
            <a:off x="2459421" y="637429"/>
            <a:ext cx="6511158" cy="430887"/>
          </a:xfrm>
          <a:prstGeom prst="rect">
            <a:avLst/>
          </a:prstGeom>
        </p:spPr>
        <p:txBody>
          <a:bodyPr wrap="square">
            <a:spAutoFit/>
          </a:bodyPr>
          <a:lstStyle/>
          <a:p>
            <a:r>
              <a:rPr lang="ru-RU" sz="2200" dirty="0" smtClean="0"/>
              <a:t>ОСНОВЫ ВОЕННО-МОРСКОЙ ПОДГОТОВКИ</a:t>
            </a:r>
            <a:endParaRPr lang="ru-RU" sz="2200" dirty="0"/>
          </a:p>
        </p:txBody>
      </p:sp>
      <p:sp>
        <p:nvSpPr>
          <p:cNvPr id="4" name="Прямоугольник 3"/>
          <p:cNvSpPr/>
          <p:nvPr/>
        </p:nvSpPr>
        <p:spPr>
          <a:xfrm>
            <a:off x="878775" y="3595654"/>
            <a:ext cx="8091804" cy="461665"/>
          </a:xfrm>
          <a:prstGeom prst="rect">
            <a:avLst/>
          </a:prstGeom>
        </p:spPr>
        <p:txBody>
          <a:bodyPr wrap="square">
            <a:spAutoFit/>
          </a:bodyPr>
          <a:lstStyle/>
          <a:p>
            <a:r>
              <a:rPr lang="ru-RU" sz="2400" dirty="0" smtClean="0">
                <a:solidFill>
                  <a:srgbClr val="FF0000"/>
                </a:solidFill>
                <a:latin typeface="+mj-lt"/>
              </a:rPr>
              <a:t> </a:t>
            </a:r>
          </a:p>
        </p:txBody>
      </p:sp>
      <p:sp>
        <p:nvSpPr>
          <p:cNvPr id="5" name="Прямоугольник 4"/>
          <p:cNvSpPr/>
          <p:nvPr/>
        </p:nvSpPr>
        <p:spPr>
          <a:xfrm>
            <a:off x="2208810" y="1277035"/>
            <a:ext cx="6567055" cy="523220"/>
          </a:xfrm>
          <a:prstGeom prst="rect">
            <a:avLst/>
          </a:prstGeom>
        </p:spPr>
        <p:txBody>
          <a:bodyPr wrap="square">
            <a:spAutoFit/>
          </a:bodyPr>
          <a:lstStyle/>
          <a:p>
            <a:pPr algn="ctr"/>
            <a:r>
              <a:rPr lang="ru-RU" sz="2800" dirty="0">
                <a:solidFill>
                  <a:srgbClr val="FF0000"/>
                </a:solidFill>
                <a:latin typeface="+mj-lt"/>
              </a:rPr>
              <a:t>Раздел </a:t>
            </a:r>
            <a:r>
              <a:rPr lang="ru-RU" sz="2800" dirty="0" smtClean="0">
                <a:solidFill>
                  <a:srgbClr val="FF0000"/>
                </a:solidFill>
                <a:latin typeface="+mj-lt"/>
              </a:rPr>
              <a:t>8</a:t>
            </a:r>
            <a:r>
              <a:rPr lang="ru-RU" sz="2800" dirty="0">
                <a:solidFill>
                  <a:srgbClr val="FF0000"/>
                </a:solidFill>
                <a:latin typeface="+mj-lt"/>
              </a:rPr>
              <a:t>. Такелажные работы</a:t>
            </a:r>
            <a:endParaRPr lang="ru-RU" sz="2800" dirty="0">
              <a:solidFill>
                <a:srgbClr val="FF0000"/>
              </a:solidFill>
              <a:latin typeface="+mj-lt"/>
            </a:endParaRPr>
          </a:p>
        </p:txBody>
      </p:sp>
    </p:spTree>
    <p:extLst>
      <p:ext uri="{BB962C8B-B14F-4D97-AF65-F5344CB8AC3E}">
        <p14:creationId xmlns:p14="http://schemas.microsoft.com/office/powerpoint/2010/main" val="3407598248"/>
      </p:ext>
    </p:extLst>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5999" y="580349"/>
            <a:ext cx="6698343" cy="830997"/>
          </a:xfrm>
          <a:prstGeom prst="rect">
            <a:avLst/>
          </a:prstGeom>
        </p:spPr>
        <p:txBody>
          <a:bodyPr wrap="square">
            <a:spAutoFit/>
          </a:bodyPr>
          <a:lstStyle/>
          <a:p>
            <a:r>
              <a:rPr lang="ru-RU" sz="2400" dirty="0">
                <a:solidFill>
                  <a:srgbClr val="FF0000"/>
                </a:solidFill>
              </a:rPr>
              <a:t>Вопрос 2. Принадлежности такелажа корабля (шлюпки)</a:t>
            </a:r>
          </a:p>
        </p:txBody>
      </p:sp>
      <p:sp>
        <p:nvSpPr>
          <p:cNvPr id="3" name="Прямоугольник 2"/>
          <p:cNvSpPr/>
          <p:nvPr/>
        </p:nvSpPr>
        <p:spPr>
          <a:xfrm>
            <a:off x="3773714" y="1725750"/>
            <a:ext cx="5079999" cy="3785652"/>
          </a:xfrm>
          <a:prstGeom prst="rect">
            <a:avLst/>
          </a:prstGeom>
        </p:spPr>
        <p:txBody>
          <a:bodyPr wrap="square">
            <a:spAutoFit/>
          </a:bodyPr>
          <a:lstStyle/>
          <a:p>
            <a:r>
              <a:rPr lang="ru-RU" sz="2400" dirty="0"/>
              <a:t>К принадлежностям такелажа корабля </a:t>
            </a:r>
            <a:r>
              <a:rPr lang="ru-RU" sz="2400" dirty="0" smtClean="0"/>
              <a:t>относятся</a:t>
            </a:r>
            <a:r>
              <a:rPr lang="ru-RU" sz="2400" dirty="0"/>
              <a:t>: </a:t>
            </a:r>
            <a:endParaRPr lang="ru-RU" sz="2400" dirty="0" smtClean="0"/>
          </a:p>
          <a:p>
            <a:r>
              <a:rPr lang="ru-RU" sz="2400" dirty="0" smtClean="0"/>
              <a:t>1. Такелажные цепи.</a:t>
            </a:r>
          </a:p>
          <a:p>
            <a:r>
              <a:rPr lang="ru-RU" sz="2400" dirty="0" smtClean="0"/>
              <a:t>2. Блоки.</a:t>
            </a:r>
          </a:p>
          <a:p>
            <a:r>
              <a:rPr lang="ru-RU" sz="2400" dirty="0" smtClean="0"/>
              <a:t>3. Гаки.</a:t>
            </a:r>
          </a:p>
          <a:p>
            <a:r>
              <a:rPr lang="ru-RU" sz="2400" dirty="0" smtClean="0"/>
              <a:t>4. Скобы.</a:t>
            </a:r>
          </a:p>
          <a:p>
            <a:r>
              <a:rPr lang="ru-RU" sz="2400" dirty="0" smtClean="0"/>
              <a:t>5. Коуши.</a:t>
            </a:r>
          </a:p>
          <a:p>
            <a:r>
              <a:rPr lang="ru-RU" sz="2400" dirty="0" smtClean="0"/>
              <a:t>6. Обухи.</a:t>
            </a:r>
          </a:p>
          <a:p>
            <a:r>
              <a:rPr lang="ru-RU" sz="2400" dirty="0" smtClean="0"/>
              <a:t>7. Рымы.</a:t>
            </a:r>
          </a:p>
          <a:p>
            <a:r>
              <a:rPr lang="ru-RU" sz="2400" dirty="0" smtClean="0"/>
              <a:t>8. Винтовые </a:t>
            </a:r>
            <a:r>
              <a:rPr lang="ru-RU" sz="2400" dirty="0"/>
              <a:t>талрепы</a:t>
            </a:r>
          </a:p>
        </p:txBody>
      </p:sp>
      <p:pic>
        <p:nvPicPr>
          <p:cNvPr id="8194" name="Picture 2" descr="http://im6-tub-ru.yandex.net/i?id=405905146-70-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4" y="2029945"/>
            <a:ext cx="3079767" cy="230982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im4-tub-ru.yandex.net/i?id=406132303-67-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3" y="4397373"/>
            <a:ext cx="3079767" cy="230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227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63370" y="787738"/>
            <a:ext cx="6262915" cy="1692771"/>
          </a:xfrm>
          <a:prstGeom prst="rect">
            <a:avLst/>
          </a:prstGeom>
        </p:spPr>
        <p:txBody>
          <a:bodyPr wrap="square">
            <a:spAutoFit/>
          </a:bodyPr>
          <a:lstStyle/>
          <a:p>
            <a:r>
              <a:rPr lang="ru-RU" sz="3200" dirty="0">
                <a:solidFill>
                  <a:srgbClr val="FF0000"/>
                </a:solidFill>
              </a:rPr>
              <a:t>Такелажные цепи </a:t>
            </a:r>
            <a:r>
              <a:rPr lang="ru-RU" dirty="0"/>
              <a:t>применяются в грузоподъемных устройствах, </a:t>
            </a:r>
            <a:r>
              <a:rPr lang="ru-RU" dirty="0" err="1"/>
              <a:t>леерном</a:t>
            </a:r>
            <a:r>
              <a:rPr lang="ru-RU" dirty="0"/>
              <a:t> ограждении, в качестве приспособлений для крепления корабельного оборудования и в местах, где нецелесообразно применять стальные </a:t>
            </a:r>
            <a:r>
              <a:rPr lang="ru-RU" dirty="0" smtClean="0"/>
              <a:t>тросы.</a:t>
            </a:r>
            <a:endParaRPr lang="ru-RU" dirty="0"/>
          </a:p>
        </p:txBody>
      </p:sp>
      <p:sp>
        <p:nvSpPr>
          <p:cNvPr id="3" name="Прямоугольник 2"/>
          <p:cNvSpPr/>
          <p:nvPr/>
        </p:nvSpPr>
        <p:spPr>
          <a:xfrm>
            <a:off x="2663369" y="2540838"/>
            <a:ext cx="6262915" cy="2031325"/>
          </a:xfrm>
          <a:prstGeom prst="rect">
            <a:avLst/>
          </a:prstGeom>
        </p:spPr>
        <p:txBody>
          <a:bodyPr wrap="square">
            <a:spAutoFit/>
          </a:bodyPr>
          <a:lstStyle/>
          <a:p>
            <a:r>
              <a:rPr lang="ru-RU" dirty="0"/>
              <a:t>По прочности такелажные цепи в восемь раз превосходят растительные тросы и в три раза — стальные. К их недостаткам относятся: большая масса, почти полное отсутствие эластичности и возможное наличие скрытых дефектов, которые, как правило, обнаруживаются только после разрыва цепи.</a:t>
            </a:r>
          </a:p>
        </p:txBody>
      </p:sp>
      <p:pic>
        <p:nvPicPr>
          <p:cNvPr id="9218" name="Picture 2" descr="http://im4-tub-ru.yandex.net/i?id=273620789-51-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183" y="4832123"/>
            <a:ext cx="6065286" cy="149610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im0-tub-ru.yandex.net/i?id=780189412-48-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127750"/>
            <a:ext cx="2336408" cy="1936250"/>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http://im1-tub-ru.yandex.net/i?id=100563877-33-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4253024"/>
            <a:ext cx="2336408" cy="2336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409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2857" y="753799"/>
            <a:ext cx="5805714" cy="3631763"/>
          </a:xfrm>
          <a:prstGeom prst="rect">
            <a:avLst/>
          </a:prstGeom>
        </p:spPr>
        <p:txBody>
          <a:bodyPr wrap="square">
            <a:spAutoFit/>
          </a:bodyPr>
          <a:lstStyle/>
          <a:p>
            <a:r>
              <a:rPr lang="ru-RU" sz="3200" dirty="0">
                <a:solidFill>
                  <a:srgbClr val="FF0000"/>
                </a:solidFill>
              </a:rPr>
              <a:t>Блоки</a:t>
            </a:r>
            <a:r>
              <a:rPr lang="ru-RU" dirty="0"/>
              <a:t> бывают деревянные, деревянные с оковкой и металлические. Деревянные части блоков изготовляются из твердых пород дерева: дуба, ясеня, ореха и др., а металлические — из стали. По числу шкивов блоки подразделяются на одно-, двух-, трех- и многошкивные. Блоки являются неотъемлемой частью грузоподъемных устройств</a:t>
            </a:r>
            <a:r>
              <a:rPr lang="ru-RU" dirty="0" smtClean="0"/>
              <a:t>.</a:t>
            </a:r>
          </a:p>
          <a:p>
            <a:endParaRPr lang="ru-RU" dirty="0"/>
          </a:p>
          <a:p>
            <a:r>
              <a:rPr lang="ru-RU" dirty="0">
                <a:solidFill>
                  <a:srgbClr val="FF0000"/>
                </a:solidFill>
              </a:rPr>
              <a:t>Канифас-блоки</a:t>
            </a:r>
            <a:r>
              <a:rPr lang="ru-RU" dirty="0"/>
              <a:t> имеют откидную щеку или часть ее, что позволяет закладывать трос на шкив блока средней </a:t>
            </a:r>
            <a:r>
              <a:rPr lang="ru-RU" dirty="0" smtClean="0"/>
              <a:t>частью.</a:t>
            </a:r>
            <a:endParaRPr lang="ru-RU" dirty="0"/>
          </a:p>
        </p:txBody>
      </p:sp>
      <p:pic>
        <p:nvPicPr>
          <p:cNvPr id="10242" name="Picture 2" descr="http://im1-tub-ru.yandex.net/i?id=451070103-34-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49" y="2086427"/>
            <a:ext cx="2598057" cy="1948543"/>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im4-tub-ru.yandex.net/i?id=453172495-31-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49" y="4539337"/>
            <a:ext cx="2618013" cy="1745342"/>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descr="http://im3-tub-ru.yandex.net/i?id=123450099-11-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1283" y="4559729"/>
            <a:ext cx="2338636" cy="1753977"/>
          </a:xfrm>
          <a:prstGeom prst="rect">
            <a:avLst/>
          </a:prstGeom>
          <a:noFill/>
          <a:extLst>
            <a:ext uri="{909E8E84-426E-40DD-AFC4-6F175D3DCCD1}">
              <a14:hiddenFill xmlns:a14="http://schemas.microsoft.com/office/drawing/2010/main">
                <a:solidFill>
                  <a:srgbClr val="FFFFFF"/>
                </a:solidFill>
              </a14:hiddenFill>
            </a:ext>
          </a:extLst>
        </p:spPr>
      </p:pic>
      <p:pic>
        <p:nvPicPr>
          <p:cNvPr id="10248" name="Picture 8" descr="http://im2-tub-ru.yandex.net/i?id=436507915-46-72&amp;n=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2187" y="4559729"/>
            <a:ext cx="2297339" cy="1740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807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74686" y="406685"/>
            <a:ext cx="6466114" cy="3908762"/>
          </a:xfrm>
          <a:prstGeom prst="rect">
            <a:avLst/>
          </a:prstGeom>
        </p:spPr>
        <p:txBody>
          <a:bodyPr wrap="square">
            <a:spAutoFit/>
          </a:bodyPr>
          <a:lstStyle/>
          <a:p>
            <a:r>
              <a:rPr lang="ru-RU" sz="3200" dirty="0" smtClean="0">
                <a:solidFill>
                  <a:srgbClr val="FF0000"/>
                </a:solidFill>
              </a:rPr>
              <a:t>Гаки</a:t>
            </a:r>
            <a:r>
              <a:rPr lang="ru-RU" dirty="0" smtClean="0"/>
              <a:t> </a:t>
            </a:r>
            <a:r>
              <a:rPr lang="ru-RU" dirty="0"/>
              <a:t>— кованые крюки из мягкой стали, применяемые для захвата стропов при перемещении груза грузовыми устройствами, а также для удержания блоков </a:t>
            </a:r>
            <a:r>
              <a:rPr lang="ru-RU" dirty="0" smtClean="0"/>
              <a:t>талей. </a:t>
            </a:r>
          </a:p>
          <a:p>
            <a:r>
              <a:rPr lang="ru-RU" dirty="0" smtClean="0"/>
              <a:t>Гак </a:t>
            </a:r>
            <a:r>
              <a:rPr lang="ru-RU" dirty="0"/>
              <a:t>состоит из спинки, обуха с проушиной и носка. </a:t>
            </a:r>
          </a:p>
          <a:p>
            <a:r>
              <a:rPr lang="ru-RU" dirty="0" smtClean="0"/>
              <a:t>Существует </a:t>
            </a:r>
            <a:r>
              <a:rPr lang="ru-RU" dirty="0"/>
              <a:t>несколько разновидностей гаков: </a:t>
            </a:r>
            <a:endParaRPr lang="ru-RU" dirty="0" smtClean="0"/>
          </a:p>
          <a:p>
            <a:r>
              <a:rPr lang="ru-RU" dirty="0" smtClean="0"/>
              <a:t>1. Обыкновенный простой гак.</a:t>
            </a:r>
          </a:p>
          <a:p>
            <a:r>
              <a:rPr lang="ru-RU" dirty="0" smtClean="0"/>
              <a:t>2. Обыкновенный повернутый гак.</a:t>
            </a:r>
          </a:p>
          <a:p>
            <a:r>
              <a:rPr lang="ru-RU" dirty="0" smtClean="0"/>
              <a:t>3. Вертлюжный гак. </a:t>
            </a:r>
          </a:p>
          <a:p>
            <a:r>
              <a:rPr lang="ru-RU" dirty="0" smtClean="0"/>
              <a:t>4. Двойной </a:t>
            </a:r>
            <a:r>
              <a:rPr lang="ru-RU" dirty="0"/>
              <a:t>вертлюжный (он же грузовой</a:t>
            </a:r>
            <a:r>
              <a:rPr lang="ru-RU" dirty="0" smtClean="0"/>
              <a:t>) гак.</a:t>
            </a:r>
          </a:p>
          <a:p>
            <a:r>
              <a:rPr lang="ru-RU" dirty="0" smtClean="0"/>
              <a:t>5. </a:t>
            </a:r>
            <a:r>
              <a:rPr lang="ru-RU" dirty="0" err="1" smtClean="0"/>
              <a:t>Храпцы</a:t>
            </a:r>
            <a:r>
              <a:rPr lang="ru-RU" dirty="0" smtClean="0"/>
              <a:t>.</a:t>
            </a:r>
          </a:p>
          <a:p>
            <a:r>
              <a:rPr lang="ru-RU" dirty="0" smtClean="0"/>
              <a:t>6. </a:t>
            </a:r>
            <a:r>
              <a:rPr lang="ru-RU" dirty="0" err="1" smtClean="0"/>
              <a:t>Пентер</a:t>
            </a:r>
            <a:r>
              <a:rPr lang="ru-RU" dirty="0" smtClean="0"/>
              <a:t>-гак.</a:t>
            </a:r>
          </a:p>
          <a:p>
            <a:r>
              <a:rPr lang="ru-RU" dirty="0" smtClean="0"/>
              <a:t>7. Глаголь-гак</a:t>
            </a:r>
            <a:r>
              <a:rPr lang="ru-RU" dirty="0"/>
              <a:t>.</a:t>
            </a:r>
          </a:p>
        </p:txBody>
      </p:sp>
      <p:pic>
        <p:nvPicPr>
          <p:cNvPr id="3" name="Рисунок 2" descr="http://www.tinlib.ru/hobbi_i_remesla/uchis_morskomu_delu/_48.png"/>
          <p:cNvPicPr/>
          <p:nvPr/>
        </p:nvPicPr>
        <p:blipFill>
          <a:blip r:embed="rId2">
            <a:extLst>
              <a:ext uri="{28A0092B-C50C-407E-A947-70E740481C1C}">
                <a14:useLocalDpi xmlns:a14="http://schemas.microsoft.com/office/drawing/2010/main" val="0"/>
              </a:ext>
            </a:extLst>
          </a:blip>
          <a:srcRect/>
          <a:stretch>
            <a:fillRect/>
          </a:stretch>
        </p:blipFill>
        <p:spPr bwMode="auto">
          <a:xfrm>
            <a:off x="4397829" y="3493089"/>
            <a:ext cx="4542971" cy="3241540"/>
          </a:xfrm>
          <a:prstGeom prst="rect">
            <a:avLst/>
          </a:prstGeom>
          <a:noFill/>
          <a:ln>
            <a:noFill/>
          </a:ln>
        </p:spPr>
      </p:pic>
      <p:sp>
        <p:nvSpPr>
          <p:cNvPr id="4" name="Прямоугольник 3"/>
          <p:cNvSpPr/>
          <p:nvPr/>
        </p:nvSpPr>
        <p:spPr>
          <a:xfrm>
            <a:off x="217715" y="5227046"/>
            <a:ext cx="4180114" cy="1477328"/>
          </a:xfrm>
          <a:prstGeom prst="rect">
            <a:avLst/>
          </a:prstGeom>
        </p:spPr>
        <p:txBody>
          <a:bodyPr wrap="square">
            <a:spAutoFit/>
          </a:bodyPr>
          <a:lstStyle/>
          <a:p>
            <a:pPr algn="ctr"/>
            <a:r>
              <a:rPr lang="ru-RU" b="0" i="1" dirty="0"/>
              <a:t>Гаки: а — обыкновенный простой; </a:t>
            </a:r>
            <a:endParaRPr lang="ru-RU" b="0" i="1" dirty="0" smtClean="0"/>
          </a:p>
          <a:p>
            <a:pPr algn="ctr"/>
            <a:r>
              <a:rPr lang="ru-RU" b="0" i="1" dirty="0" smtClean="0"/>
              <a:t>б </a:t>
            </a:r>
            <a:r>
              <a:rPr lang="ru-RU" b="0" i="1" dirty="0"/>
              <a:t>— обыкновенный повернутый, </a:t>
            </a:r>
            <a:endParaRPr lang="ru-RU" b="0" i="1" dirty="0" smtClean="0"/>
          </a:p>
          <a:p>
            <a:pPr algn="ctr"/>
            <a:r>
              <a:rPr lang="ru-RU" b="0" i="1" dirty="0" smtClean="0"/>
              <a:t>е </a:t>
            </a:r>
            <a:r>
              <a:rPr lang="ru-RU" b="0" i="1" dirty="0"/>
              <a:t>— вертлюжный, г — двойной вертлюжный; д — </a:t>
            </a:r>
            <a:r>
              <a:rPr lang="ru-RU" b="0" i="1" dirty="0" err="1"/>
              <a:t>храпцы</a:t>
            </a:r>
            <a:r>
              <a:rPr lang="ru-RU" b="0" i="1" dirty="0"/>
              <a:t>; </a:t>
            </a:r>
            <a:endParaRPr lang="ru-RU" b="0" i="1" dirty="0" smtClean="0"/>
          </a:p>
          <a:p>
            <a:pPr algn="ctr"/>
            <a:r>
              <a:rPr lang="ru-RU" b="0" i="1" dirty="0" smtClean="0"/>
              <a:t>е </a:t>
            </a:r>
            <a:r>
              <a:rPr lang="ru-RU" b="0" i="1" dirty="0"/>
              <a:t>— </a:t>
            </a:r>
            <a:r>
              <a:rPr lang="ru-RU" b="0" i="1" dirty="0" err="1"/>
              <a:t>пентер</a:t>
            </a:r>
            <a:r>
              <a:rPr lang="ru-RU" b="0" i="1" dirty="0"/>
              <a:t>-гак; ж — глаголь-гак</a:t>
            </a:r>
          </a:p>
        </p:txBody>
      </p:sp>
      <p:pic>
        <p:nvPicPr>
          <p:cNvPr id="11266" name="Picture 2" descr="http://im5-tub-ru.yandex.net/i?id=277397307-62-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3" y="2587138"/>
            <a:ext cx="2265337" cy="2265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225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76286" y="905079"/>
            <a:ext cx="6248400" cy="923330"/>
          </a:xfrm>
          <a:prstGeom prst="rect">
            <a:avLst/>
          </a:prstGeom>
        </p:spPr>
        <p:txBody>
          <a:bodyPr wrap="square">
            <a:spAutoFit/>
          </a:bodyPr>
          <a:lstStyle/>
          <a:p>
            <a:r>
              <a:rPr lang="ru-RU" dirty="0"/>
              <a:t>У </a:t>
            </a:r>
            <a:r>
              <a:rPr lang="ru-RU" dirty="0">
                <a:solidFill>
                  <a:srgbClr val="FF0000"/>
                </a:solidFill>
              </a:rPr>
              <a:t>обыкновенного простого гака </a:t>
            </a:r>
            <a:r>
              <a:rPr lang="ru-RU" dirty="0"/>
              <a:t>плоскость обуха перпендикулярна плоскости спинки, а </a:t>
            </a:r>
            <a:r>
              <a:rPr lang="ru-RU" dirty="0">
                <a:solidFill>
                  <a:srgbClr val="FF0000"/>
                </a:solidFill>
              </a:rPr>
              <a:t>у повернутого </a:t>
            </a:r>
            <a:r>
              <a:rPr lang="ru-RU" dirty="0"/>
              <a:t>— обух расположен в одной плоскости со спинкой.</a:t>
            </a:r>
          </a:p>
        </p:txBody>
      </p:sp>
      <p:sp>
        <p:nvSpPr>
          <p:cNvPr id="3" name="Прямоугольник 2"/>
          <p:cNvSpPr/>
          <p:nvPr/>
        </p:nvSpPr>
        <p:spPr>
          <a:xfrm>
            <a:off x="2576286" y="2101894"/>
            <a:ext cx="6248400" cy="1200329"/>
          </a:xfrm>
          <a:prstGeom prst="rect">
            <a:avLst/>
          </a:prstGeom>
        </p:spPr>
        <p:txBody>
          <a:bodyPr wrap="square">
            <a:spAutoFit/>
          </a:bodyPr>
          <a:lstStyle/>
          <a:p>
            <a:r>
              <a:rPr lang="ru-RU" dirty="0">
                <a:solidFill>
                  <a:srgbClr val="FF0000"/>
                </a:solidFill>
              </a:rPr>
              <a:t>Вертлюжные гаки </a:t>
            </a:r>
            <a:r>
              <a:rPr lang="ru-RU" dirty="0"/>
              <a:t>находятся на вооружении грузоподъемных устройств, применяются в сочетании с канифас-блоками, на нижних блоках шлюп-талей и при других подобных сочетаниях.</a:t>
            </a:r>
          </a:p>
        </p:txBody>
      </p:sp>
      <p:sp>
        <p:nvSpPr>
          <p:cNvPr id="4" name="Прямоугольник 3"/>
          <p:cNvSpPr/>
          <p:nvPr/>
        </p:nvSpPr>
        <p:spPr>
          <a:xfrm>
            <a:off x="2576286" y="3603509"/>
            <a:ext cx="6248400" cy="1477328"/>
          </a:xfrm>
          <a:prstGeom prst="rect">
            <a:avLst/>
          </a:prstGeom>
        </p:spPr>
        <p:txBody>
          <a:bodyPr wrap="square">
            <a:spAutoFit/>
          </a:bodyPr>
          <a:lstStyle/>
          <a:p>
            <a:r>
              <a:rPr lang="ru-RU" dirty="0">
                <a:solidFill>
                  <a:srgbClr val="FF0000"/>
                </a:solidFill>
              </a:rPr>
              <a:t>Двойной вертлюжный</a:t>
            </a:r>
            <a:r>
              <a:rPr lang="ru-RU" dirty="0"/>
              <a:t>, он же грузовой или шкентель-гак, представляет собой гак с загнутым внутрь носком, что предохраняет его от задевания за выступы комингса трюма, выступающие части </a:t>
            </a:r>
            <a:r>
              <a:rPr lang="ru-RU" dirty="0" smtClean="0"/>
              <a:t>надстроек.</a:t>
            </a:r>
            <a:endParaRPr lang="ru-RU" dirty="0"/>
          </a:p>
        </p:txBody>
      </p:sp>
      <p:pic>
        <p:nvPicPr>
          <p:cNvPr id="12290" name="Picture 2" descr="http://im2-tub-ru.yandex.net/i?id=113743589-01-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101894"/>
            <a:ext cx="2387525" cy="1875020"/>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http://im7-tub-ru.yandex.net/i?id=111724216-69-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4" y="4161970"/>
            <a:ext cx="2387525" cy="2387525"/>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http://im3-tub-ru.yandex.net/i?id=213185545-13-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5232" y="5120745"/>
            <a:ext cx="159067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2296" name="Picture 8" descr="http://im7-tub-ru.yandex.net/i?id=153674176-01-72&amp;n=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9518" y="5120745"/>
            <a:ext cx="16383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2298" name="Picture 10" descr="http://im7-tub-ru.yandex.net/i?id=651417018-05-72&amp;n=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4775" y="5120745"/>
            <a:ext cx="107632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2300" name="Picture 12" descr="http://im6-tub-ru.yandex.net/i?id=518120131-26-72&amp;n=21"/>
          <p:cNvPicPr>
            <a:picLocks noChangeAspect="1" noChangeArrowheads="1"/>
          </p:cNvPicPr>
          <p:nvPr/>
        </p:nvPicPr>
        <p:blipFill rotWithShape="1">
          <a:blip r:embed="rId7">
            <a:extLst>
              <a:ext uri="{28A0092B-C50C-407E-A947-70E740481C1C}">
                <a14:useLocalDpi xmlns:a14="http://schemas.microsoft.com/office/drawing/2010/main" val="0"/>
              </a:ext>
            </a:extLst>
          </a:blip>
          <a:srcRect l="17738" r="22071"/>
          <a:stretch/>
        </p:blipFill>
        <p:spPr bwMode="auto">
          <a:xfrm>
            <a:off x="7736115" y="5120745"/>
            <a:ext cx="1146629"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039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02113" y="750838"/>
            <a:ext cx="6596743" cy="1969770"/>
          </a:xfrm>
          <a:prstGeom prst="rect">
            <a:avLst/>
          </a:prstGeom>
        </p:spPr>
        <p:txBody>
          <a:bodyPr wrap="square">
            <a:spAutoFit/>
          </a:bodyPr>
          <a:lstStyle/>
          <a:p>
            <a:r>
              <a:rPr lang="ru-RU" sz="3200" dirty="0" smtClean="0">
                <a:solidFill>
                  <a:srgbClr val="FF0000"/>
                </a:solidFill>
              </a:rPr>
              <a:t>Скобы </a:t>
            </a:r>
            <a:r>
              <a:rPr lang="ru-RU" dirty="0"/>
              <a:t>бывают прямые и закругленные. Их составными частями являются спинка, лапки с проушинами и замыкающий болт. В зависимости от назначения или места применения скоба может иметь замыкающий болт с винтовой нарезкой, шпилькой или </a:t>
            </a:r>
            <a:r>
              <a:rPr lang="ru-RU" dirty="0" smtClean="0"/>
              <a:t>чекой.</a:t>
            </a:r>
            <a:endParaRPr lang="ru-RU" dirty="0"/>
          </a:p>
        </p:txBody>
      </p:sp>
      <p:sp>
        <p:nvSpPr>
          <p:cNvPr id="3" name="Прямоугольник 2"/>
          <p:cNvSpPr/>
          <p:nvPr/>
        </p:nvSpPr>
        <p:spPr>
          <a:xfrm>
            <a:off x="2402113" y="2746959"/>
            <a:ext cx="6466116" cy="1200329"/>
          </a:xfrm>
          <a:prstGeom prst="rect">
            <a:avLst/>
          </a:prstGeom>
        </p:spPr>
        <p:txBody>
          <a:bodyPr wrap="square">
            <a:spAutoFit/>
          </a:bodyPr>
          <a:lstStyle/>
          <a:p>
            <a:r>
              <a:rPr lang="ru-RU" dirty="0"/>
              <a:t>Замыкающий болт с винтовой нарезкой имеют такелажные и швартовные скобы. Якорные скобы и скобы, применяющиеся для подъема тяжеловесов, имеют болт со шпилькой или </a:t>
            </a:r>
            <a:r>
              <a:rPr lang="ru-RU" dirty="0" smtClean="0"/>
              <a:t>чекой.</a:t>
            </a:r>
            <a:endParaRPr lang="ru-RU" dirty="0"/>
          </a:p>
        </p:txBody>
      </p:sp>
      <p:pic>
        <p:nvPicPr>
          <p:cNvPr id="4" name="Рисунок 3" descr="http://www.tinlib.ru/hobbi_i_remesla/uchis_morskomu_delu/_7.png_0"/>
          <p:cNvPicPr/>
          <p:nvPr/>
        </p:nvPicPr>
        <p:blipFill>
          <a:blip r:embed="rId2">
            <a:extLst>
              <a:ext uri="{28A0092B-C50C-407E-A947-70E740481C1C}">
                <a14:useLocalDpi xmlns:a14="http://schemas.microsoft.com/office/drawing/2010/main" val="0"/>
              </a:ext>
            </a:extLst>
          </a:blip>
          <a:srcRect/>
          <a:stretch>
            <a:fillRect/>
          </a:stretch>
        </p:blipFill>
        <p:spPr bwMode="auto">
          <a:xfrm>
            <a:off x="2576510" y="3903146"/>
            <a:ext cx="5819775" cy="1800225"/>
          </a:xfrm>
          <a:prstGeom prst="rect">
            <a:avLst/>
          </a:prstGeom>
          <a:noFill/>
          <a:ln>
            <a:noFill/>
          </a:ln>
        </p:spPr>
      </p:pic>
      <p:sp>
        <p:nvSpPr>
          <p:cNvPr id="5" name="Прямоугольник 4"/>
          <p:cNvSpPr/>
          <p:nvPr/>
        </p:nvSpPr>
        <p:spPr>
          <a:xfrm>
            <a:off x="2431140" y="5842337"/>
            <a:ext cx="6291717" cy="923330"/>
          </a:xfrm>
          <a:prstGeom prst="rect">
            <a:avLst/>
          </a:prstGeom>
        </p:spPr>
        <p:txBody>
          <a:bodyPr wrap="square">
            <a:spAutoFit/>
          </a:bodyPr>
          <a:lstStyle/>
          <a:p>
            <a:pPr algn="ctr"/>
            <a:r>
              <a:rPr lang="ru-RU" b="0" i="1" dirty="0"/>
              <a:t>Скобы: а, б — скобы со штырями, крепящимися чекой; в — скоба для соединения грузового гака со шкентелем; г — скоба-зажим для троса</a:t>
            </a:r>
          </a:p>
        </p:txBody>
      </p:sp>
      <p:pic>
        <p:nvPicPr>
          <p:cNvPr id="13314" name="Picture 2" descr="http://im2-tub-ru.yandex.net/i?id=160537212-31-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419" y="2032583"/>
            <a:ext cx="2162049" cy="2176559"/>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http://im1-tub-ru.yandex.net/i?id=564561624-02-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4" y="4413586"/>
            <a:ext cx="2170893" cy="2170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824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5999" y="599558"/>
            <a:ext cx="6480629" cy="6032421"/>
          </a:xfrm>
          <a:prstGeom prst="rect">
            <a:avLst/>
          </a:prstGeom>
        </p:spPr>
        <p:txBody>
          <a:bodyPr wrap="square">
            <a:spAutoFit/>
          </a:bodyPr>
          <a:lstStyle/>
          <a:p>
            <a:r>
              <a:rPr lang="ru-RU" sz="3200" dirty="0" smtClean="0">
                <a:solidFill>
                  <a:srgbClr val="FF0000"/>
                </a:solidFill>
              </a:rPr>
              <a:t>Коуш</a:t>
            </a:r>
            <a:r>
              <a:rPr lang="ru-RU" dirty="0" smtClean="0"/>
              <a:t> </a:t>
            </a:r>
            <a:r>
              <a:rPr lang="ru-RU" dirty="0"/>
              <a:t>— металлическое кольцо с желобом снаружи (</a:t>
            </a:r>
            <a:r>
              <a:rPr lang="ru-RU" dirty="0" err="1"/>
              <a:t>кипом</a:t>
            </a:r>
            <a:r>
              <a:rPr lang="ru-RU" dirty="0"/>
              <a:t>) для закладывания троса. Коуши предохраняют трос от крутого излома, преждевременного изнашивания при надевании его на скобу, </a:t>
            </a:r>
            <a:r>
              <a:rPr lang="ru-RU" dirty="0" smtClean="0"/>
              <a:t>гак.</a:t>
            </a:r>
            <a:endParaRPr lang="ru-RU" dirty="0"/>
          </a:p>
          <a:p>
            <a:endParaRPr lang="ru-RU" sz="3200" dirty="0" smtClean="0">
              <a:solidFill>
                <a:srgbClr val="FF0000"/>
              </a:solidFill>
            </a:endParaRPr>
          </a:p>
          <a:p>
            <a:endParaRPr lang="ru-RU" sz="3200" dirty="0">
              <a:solidFill>
                <a:srgbClr val="FF0000"/>
              </a:solidFill>
            </a:endParaRPr>
          </a:p>
          <a:p>
            <a:endParaRPr lang="ru-RU" sz="3200" dirty="0" smtClean="0">
              <a:solidFill>
                <a:srgbClr val="FF0000"/>
              </a:solidFill>
            </a:endParaRPr>
          </a:p>
          <a:p>
            <a:endParaRPr lang="ru-RU" sz="3200" dirty="0">
              <a:solidFill>
                <a:srgbClr val="FF0000"/>
              </a:solidFill>
            </a:endParaRPr>
          </a:p>
          <a:p>
            <a:r>
              <a:rPr lang="ru-RU" sz="3200" dirty="0" smtClean="0">
                <a:solidFill>
                  <a:srgbClr val="FF0000"/>
                </a:solidFill>
              </a:rPr>
              <a:t>Обухом</a:t>
            </a:r>
            <a:r>
              <a:rPr lang="ru-RU" dirty="0" smtClean="0"/>
              <a:t> </a:t>
            </a:r>
            <a:r>
              <a:rPr lang="ru-RU" dirty="0"/>
              <a:t>называется металлическая проушина для закладывания скоб. Она приваривается к корпусу корабля или составляет одно целое с какой-либо его частью. Обухи служат для крепления вант, штагов, цепных стопоров, топенантов грузовых стрел и других снастей стоячего и бегучего такелажа</a:t>
            </a:r>
            <a:r>
              <a:rPr lang="ru-RU" dirty="0" smtClean="0"/>
              <a:t>.</a:t>
            </a:r>
          </a:p>
          <a:p>
            <a:r>
              <a:rPr lang="ru-RU" sz="3200" dirty="0" smtClean="0">
                <a:solidFill>
                  <a:srgbClr val="FF0000"/>
                </a:solidFill>
              </a:rPr>
              <a:t>Рымом</a:t>
            </a:r>
            <a:r>
              <a:rPr lang="ru-RU" dirty="0" smtClean="0"/>
              <a:t> </a:t>
            </a:r>
            <a:r>
              <a:rPr lang="ru-RU" dirty="0"/>
              <a:t>является кольцо, продетое через обух.</a:t>
            </a:r>
          </a:p>
        </p:txBody>
      </p:sp>
      <p:pic>
        <p:nvPicPr>
          <p:cNvPr id="3" name="Рисунок 2" descr="http://www.tinlib.ru/hobbi_i_remesla/uchis_morskomu_delu/_8.png_0"/>
          <p:cNvPicPr/>
          <p:nvPr/>
        </p:nvPicPr>
        <p:blipFill>
          <a:blip r:embed="rId2">
            <a:extLst>
              <a:ext uri="{28A0092B-C50C-407E-A947-70E740481C1C}">
                <a14:useLocalDpi xmlns:a14="http://schemas.microsoft.com/office/drawing/2010/main" val="0"/>
              </a:ext>
            </a:extLst>
          </a:blip>
          <a:srcRect/>
          <a:stretch>
            <a:fillRect/>
          </a:stretch>
        </p:blipFill>
        <p:spPr bwMode="auto">
          <a:xfrm>
            <a:off x="2285999" y="2134050"/>
            <a:ext cx="3418115" cy="2155146"/>
          </a:xfrm>
          <a:prstGeom prst="rect">
            <a:avLst/>
          </a:prstGeom>
          <a:noFill/>
          <a:ln>
            <a:noFill/>
          </a:ln>
        </p:spPr>
      </p:pic>
      <p:sp>
        <p:nvSpPr>
          <p:cNvPr id="4" name="Прямоугольник 3"/>
          <p:cNvSpPr/>
          <p:nvPr/>
        </p:nvSpPr>
        <p:spPr>
          <a:xfrm>
            <a:off x="6052457" y="2415439"/>
            <a:ext cx="2859314" cy="1754326"/>
          </a:xfrm>
          <a:prstGeom prst="rect">
            <a:avLst/>
          </a:prstGeom>
        </p:spPr>
        <p:txBody>
          <a:bodyPr wrap="square">
            <a:spAutoFit/>
          </a:bodyPr>
          <a:lstStyle/>
          <a:p>
            <a:pPr algn="ctr"/>
            <a:r>
              <a:rPr lang="ru-RU" b="0" i="1" dirty="0"/>
              <a:t>Коуши: а — круглые; </a:t>
            </a:r>
            <a:endParaRPr lang="ru-RU" b="0" i="1" dirty="0" smtClean="0"/>
          </a:p>
          <a:p>
            <a:pPr algn="ctr"/>
            <a:r>
              <a:rPr lang="ru-RU" b="0" i="1" dirty="0" smtClean="0"/>
              <a:t>б </a:t>
            </a:r>
            <a:r>
              <a:rPr lang="ru-RU" b="0" i="1" dirty="0"/>
              <a:t>— продолговатые; </a:t>
            </a:r>
            <a:endParaRPr lang="ru-RU" b="0" i="1" dirty="0" smtClean="0"/>
          </a:p>
          <a:p>
            <a:pPr algn="ctr"/>
            <a:r>
              <a:rPr lang="ru-RU" b="0" i="1" dirty="0" smtClean="0"/>
              <a:t>в </a:t>
            </a:r>
            <a:r>
              <a:rPr lang="ru-RU" b="0" i="1" dirty="0"/>
              <a:t>— стальной канат с заделанным коушем; </a:t>
            </a:r>
            <a:endParaRPr lang="ru-RU" b="0" i="1" dirty="0" smtClean="0"/>
          </a:p>
          <a:p>
            <a:pPr algn="ctr"/>
            <a:r>
              <a:rPr lang="ru-RU" b="0" i="1" dirty="0" smtClean="0"/>
              <a:t>г </a:t>
            </a:r>
            <a:r>
              <a:rPr lang="ru-RU" b="0" i="1" dirty="0"/>
              <a:t>— заделка коуша с помощью сжимов</a:t>
            </a:r>
          </a:p>
        </p:txBody>
      </p:sp>
      <p:pic>
        <p:nvPicPr>
          <p:cNvPr id="14338" name="Picture 2" descr="http://im2-tub-ru.yandex.net/i?id=36319130-14-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910816"/>
            <a:ext cx="2130424" cy="1775353"/>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http://im2-tub-ru.yandex.net/i?id=321005715-48-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3770091"/>
            <a:ext cx="2130424" cy="1597818"/>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http://im0-tub-ru.yandex.net/i?id=64836879-52-72&amp;n=21"/>
          <p:cNvPicPr>
            <a:picLocks noChangeAspect="1" noChangeArrowheads="1"/>
          </p:cNvPicPr>
          <p:nvPr/>
        </p:nvPicPr>
        <p:blipFill rotWithShape="1">
          <a:blip r:embed="rId5">
            <a:extLst>
              <a:ext uri="{28A0092B-C50C-407E-A947-70E740481C1C}">
                <a14:useLocalDpi xmlns:a14="http://schemas.microsoft.com/office/drawing/2010/main" val="0"/>
              </a:ext>
            </a:extLst>
          </a:blip>
          <a:srcRect t="14191" b="11724"/>
          <a:stretch/>
        </p:blipFill>
        <p:spPr bwMode="auto">
          <a:xfrm>
            <a:off x="155574" y="5544457"/>
            <a:ext cx="2115861" cy="1175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003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31142" y="698197"/>
            <a:ext cx="6509658" cy="2523768"/>
          </a:xfrm>
          <a:prstGeom prst="rect">
            <a:avLst/>
          </a:prstGeom>
        </p:spPr>
        <p:txBody>
          <a:bodyPr wrap="square">
            <a:spAutoFit/>
          </a:bodyPr>
          <a:lstStyle/>
          <a:p>
            <a:r>
              <a:rPr lang="ru-RU" sz="3200" dirty="0">
                <a:solidFill>
                  <a:srgbClr val="FF0000"/>
                </a:solidFill>
              </a:rPr>
              <a:t>Винтовые талрепы </a:t>
            </a:r>
            <a:r>
              <a:rPr lang="ru-RU" dirty="0" smtClean="0"/>
              <a:t>бывают </a:t>
            </a:r>
            <a:r>
              <a:rPr lang="ru-RU" dirty="0"/>
              <a:t>открытые (вертлюжные или с вилкой) и закрытые (с муфтой). Они состоят из двух стержней, имеющих с одной стороны резьбу, а с другой — проушину, и рамы талрепа. Талрепы предназначаются для крепления и обтягивания снастей стоячего такелажа, штуртросов, </a:t>
            </a:r>
            <a:r>
              <a:rPr lang="ru-RU" dirty="0" err="1"/>
              <a:t>леерного</a:t>
            </a:r>
            <a:r>
              <a:rPr lang="ru-RU" dirty="0"/>
              <a:t> ограждения, тросовых креплений палубных грузов, становых </a:t>
            </a:r>
            <a:r>
              <a:rPr lang="ru-RU" dirty="0" smtClean="0"/>
              <a:t>якорей.</a:t>
            </a:r>
            <a:endParaRPr lang="ru-RU" dirty="0"/>
          </a:p>
        </p:txBody>
      </p:sp>
      <p:pic>
        <p:nvPicPr>
          <p:cNvPr id="3" name="Рисунок 2" descr="http://www.tinlib.ru/hobbi_i_remesla/uchis_morskomu_delu/_9.png_0"/>
          <p:cNvPicPr/>
          <p:nvPr/>
        </p:nvPicPr>
        <p:blipFill>
          <a:blip r:embed="rId2">
            <a:extLst>
              <a:ext uri="{28A0092B-C50C-407E-A947-70E740481C1C}">
                <a14:useLocalDpi xmlns:a14="http://schemas.microsoft.com/office/drawing/2010/main" val="0"/>
              </a:ext>
            </a:extLst>
          </a:blip>
          <a:srcRect/>
          <a:stretch>
            <a:fillRect/>
          </a:stretch>
        </p:blipFill>
        <p:spPr bwMode="auto">
          <a:xfrm>
            <a:off x="2431142" y="3222871"/>
            <a:ext cx="2743200" cy="3390900"/>
          </a:xfrm>
          <a:prstGeom prst="rect">
            <a:avLst/>
          </a:prstGeom>
          <a:noFill/>
          <a:ln>
            <a:noFill/>
          </a:ln>
        </p:spPr>
      </p:pic>
      <p:sp>
        <p:nvSpPr>
          <p:cNvPr id="4" name="Прямоугольник 3"/>
          <p:cNvSpPr/>
          <p:nvPr/>
        </p:nvSpPr>
        <p:spPr>
          <a:xfrm>
            <a:off x="5384800" y="3714208"/>
            <a:ext cx="3251200" cy="2585323"/>
          </a:xfrm>
          <a:prstGeom prst="rect">
            <a:avLst/>
          </a:prstGeom>
        </p:spPr>
        <p:txBody>
          <a:bodyPr wrap="square">
            <a:spAutoFit/>
          </a:bodyPr>
          <a:lstStyle/>
          <a:p>
            <a:pPr algn="ctr"/>
            <a:r>
              <a:rPr lang="ru-RU" b="0" i="1" dirty="0"/>
              <a:t>Винтовые талрепы: </a:t>
            </a:r>
            <a:endParaRPr lang="ru-RU" b="0" i="1" dirty="0" smtClean="0"/>
          </a:p>
          <a:p>
            <a:pPr algn="ctr"/>
            <a:r>
              <a:rPr lang="ru-RU" b="0" i="1" dirty="0" smtClean="0"/>
              <a:t>а </a:t>
            </a:r>
            <a:r>
              <a:rPr lang="ru-RU" b="0" i="1" dirty="0"/>
              <a:t>— открытый; </a:t>
            </a:r>
            <a:endParaRPr lang="ru-RU" b="0" i="1" dirty="0" smtClean="0"/>
          </a:p>
          <a:p>
            <a:pPr algn="ctr"/>
            <a:r>
              <a:rPr lang="ru-RU" b="0" i="1" dirty="0" smtClean="0"/>
              <a:t>б </a:t>
            </a:r>
            <a:r>
              <a:rPr lang="ru-RU" b="0" i="1" dirty="0"/>
              <a:t>— закрытый; </a:t>
            </a:r>
            <a:endParaRPr lang="ru-RU" b="0" i="1" dirty="0" smtClean="0"/>
          </a:p>
          <a:p>
            <a:pPr algn="ctr"/>
            <a:r>
              <a:rPr lang="ru-RU" b="0" i="1" dirty="0" smtClean="0"/>
              <a:t>в </a:t>
            </a:r>
            <a:r>
              <a:rPr lang="ru-RU" b="0" i="1" dirty="0"/>
              <a:t>— вертлюжный: </a:t>
            </a:r>
            <a:endParaRPr lang="ru-RU" b="0" i="1" dirty="0" smtClean="0"/>
          </a:p>
          <a:p>
            <a:pPr algn="ctr"/>
            <a:r>
              <a:rPr lang="ru-RU" b="0" i="1" dirty="0" smtClean="0"/>
              <a:t>1 </a:t>
            </a:r>
            <a:r>
              <a:rPr lang="ru-RU" b="0" i="1" dirty="0"/>
              <a:t>— муфта; </a:t>
            </a:r>
            <a:endParaRPr lang="ru-RU" b="0" i="1" dirty="0" smtClean="0"/>
          </a:p>
          <a:p>
            <a:pPr algn="ctr"/>
            <a:r>
              <a:rPr lang="ru-RU" b="0" i="1" dirty="0" smtClean="0"/>
              <a:t>2 </a:t>
            </a:r>
            <a:r>
              <a:rPr lang="ru-RU" b="0" i="1" dirty="0"/>
              <a:t>— винты; </a:t>
            </a:r>
            <a:endParaRPr lang="ru-RU" b="0" i="1" dirty="0" smtClean="0"/>
          </a:p>
          <a:p>
            <a:pPr algn="ctr"/>
            <a:r>
              <a:rPr lang="ru-RU" b="0" i="1" dirty="0" smtClean="0"/>
              <a:t>3 </a:t>
            </a:r>
            <a:r>
              <a:rPr lang="ru-RU" b="0" i="1" dirty="0"/>
              <a:t>— скоба; </a:t>
            </a:r>
            <a:endParaRPr lang="ru-RU" b="0" i="1" dirty="0" smtClean="0"/>
          </a:p>
          <a:p>
            <a:pPr algn="ctr"/>
            <a:r>
              <a:rPr lang="ru-RU" b="0" i="1" dirty="0" smtClean="0"/>
              <a:t>4 </a:t>
            </a:r>
            <a:r>
              <a:rPr lang="ru-RU" b="0" i="1" dirty="0"/>
              <a:t>— гак; </a:t>
            </a:r>
            <a:endParaRPr lang="ru-RU" b="0" i="1" dirty="0" smtClean="0"/>
          </a:p>
          <a:p>
            <a:pPr algn="ctr"/>
            <a:r>
              <a:rPr lang="ru-RU" b="0" i="1" dirty="0" smtClean="0"/>
              <a:t>5 </a:t>
            </a:r>
            <a:r>
              <a:rPr lang="ru-RU" b="0" i="1" dirty="0"/>
              <a:t>— обух</a:t>
            </a:r>
          </a:p>
        </p:txBody>
      </p:sp>
      <p:pic>
        <p:nvPicPr>
          <p:cNvPr id="15362" name="Picture 2" descr="http://im3-tub-ru.yandex.net/i?id=679026958-48-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960081"/>
            <a:ext cx="2123168" cy="2123168"/>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http://im1-tub-ru.yandex.net/i?id=250877047-01-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803" y="4227302"/>
            <a:ext cx="1658711" cy="2488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4015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98800" y="759936"/>
            <a:ext cx="4572000" cy="461665"/>
          </a:xfrm>
          <a:prstGeom prst="rect">
            <a:avLst/>
          </a:prstGeom>
        </p:spPr>
        <p:txBody>
          <a:bodyPr>
            <a:spAutoFit/>
          </a:bodyPr>
          <a:lstStyle/>
          <a:p>
            <a:pPr algn="ctr"/>
            <a:r>
              <a:rPr lang="ru-RU" sz="2400" dirty="0" smtClean="0"/>
              <a:t>Выводы:</a:t>
            </a:r>
            <a:endParaRPr lang="ru-RU" sz="2400" dirty="0"/>
          </a:p>
        </p:txBody>
      </p:sp>
      <p:sp>
        <p:nvSpPr>
          <p:cNvPr id="3" name="Прямоугольник 2"/>
          <p:cNvSpPr/>
          <p:nvPr/>
        </p:nvSpPr>
        <p:spPr>
          <a:xfrm>
            <a:off x="2445655" y="1531595"/>
            <a:ext cx="6495143" cy="4524315"/>
          </a:xfrm>
          <a:prstGeom prst="rect">
            <a:avLst/>
          </a:prstGeom>
        </p:spPr>
        <p:txBody>
          <a:bodyPr wrap="square">
            <a:spAutoFit/>
          </a:bodyPr>
          <a:lstStyle/>
          <a:p>
            <a:pPr marL="342900" indent="-342900">
              <a:buAutoNum type="arabicPeriod"/>
            </a:pPr>
            <a:r>
              <a:rPr lang="ru-RU" dirty="0" smtClean="0"/>
              <a:t>В комплект корабельного и шлюпочного вооружения входят разнообразные тросы и принадлежности такелажа.</a:t>
            </a:r>
          </a:p>
          <a:p>
            <a:pPr marL="342900" indent="-342900">
              <a:buAutoNum type="arabicPeriod"/>
            </a:pPr>
            <a:endParaRPr lang="ru-RU" dirty="0" smtClean="0"/>
          </a:p>
          <a:p>
            <a:pPr marL="342900" indent="-342900">
              <a:buAutoNum type="arabicPeriod"/>
            </a:pPr>
            <a:r>
              <a:rPr lang="ru-RU" dirty="0"/>
              <a:t>На кораблях </a:t>
            </a:r>
            <a:r>
              <a:rPr lang="ru-RU" dirty="0" smtClean="0"/>
              <a:t>и шлюпках применяются </a:t>
            </a:r>
            <a:r>
              <a:rPr lang="ru-RU" dirty="0"/>
              <a:t>растительные, стальные, комбинированные тросы и тросы из синтетического </a:t>
            </a:r>
            <a:r>
              <a:rPr lang="ru-RU" dirty="0" smtClean="0"/>
              <a:t>волокна.</a:t>
            </a:r>
          </a:p>
          <a:p>
            <a:pPr marL="342900" indent="-342900">
              <a:buAutoNum type="arabicPeriod"/>
            </a:pPr>
            <a:endParaRPr lang="ru-RU" dirty="0" smtClean="0"/>
          </a:p>
          <a:p>
            <a:pPr marL="342900" indent="-342900">
              <a:buAutoNum type="arabicPeriod"/>
            </a:pPr>
            <a:r>
              <a:rPr lang="ru-RU" dirty="0"/>
              <a:t>К принадлежностям такелажа корабля </a:t>
            </a:r>
            <a:r>
              <a:rPr lang="ru-RU" dirty="0" smtClean="0"/>
              <a:t>и шлюпки </a:t>
            </a:r>
            <a:r>
              <a:rPr lang="ru-RU" dirty="0"/>
              <a:t>относятся: такелажные цепи, блоки, гаки, скобы, коуши, обухи, рымы и винтовые </a:t>
            </a:r>
            <a:r>
              <a:rPr lang="ru-RU" dirty="0" smtClean="0"/>
              <a:t>талрепы.</a:t>
            </a:r>
          </a:p>
          <a:p>
            <a:pPr marL="342900" indent="-342900">
              <a:buAutoNum type="arabicPeriod"/>
            </a:pPr>
            <a:endParaRPr lang="ru-RU" dirty="0" smtClean="0"/>
          </a:p>
          <a:p>
            <a:pPr marL="342900" indent="-342900">
              <a:buAutoNum type="arabicPeriod"/>
            </a:pPr>
            <a:r>
              <a:rPr lang="ru-RU" dirty="0" smtClean="0"/>
              <a:t>Прочные знания и умелое применение тросов и принадлежностей такелажа позволит кадетам грамотно управлять и обслуживать шлюпку, стать настоящими моряками.</a:t>
            </a:r>
            <a:endParaRPr lang="ru-RU" dirty="0"/>
          </a:p>
        </p:txBody>
      </p:sp>
      <p:pic>
        <p:nvPicPr>
          <p:cNvPr id="16386" name="Picture 2" descr="http://im0-tub-ru.yandex.net/i?id=82904407-01-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144485"/>
            <a:ext cx="21336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http://im1-tub-ru.yandex.net/i?id=176806367-27-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100" y="3793752"/>
            <a:ext cx="2124075" cy="2870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201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97934" y="529809"/>
            <a:ext cx="6427785" cy="523220"/>
          </a:xfrm>
          <a:prstGeom prst="rect">
            <a:avLst/>
          </a:prstGeom>
        </p:spPr>
        <p:txBody>
          <a:bodyPr wrap="none">
            <a:spAutoFit/>
          </a:bodyPr>
          <a:lstStyle/>
          <a:p>
            <a:r>
              <a:rPr lang="ru-RU" sz="2800" dirty="0" smtClean="0">
                <a:solidFill>
                  <a:srgbClr val="FF0000"/>
                </a:solidFill>
              </a:rPr>
              <a:t>Вопрос 1</a:t>
            </a:r>
            <a:r>
              <a:rPr lang="ru-RU" sz="2800" dirty="0">
                <a:solidFill>
                  <a:srgbClr val="FF0000"/>
                </a:solidFill>
              </a:rPr>
              <a:t>. </a:t>
            </a:r>
            <a:r>
              <a:rPr lang="ru-RU" sz="2800" dirty="0" smtClean="0">
                <a:solidFill>
                  <a:srgbClr val="FF0000"/>
                </a:solidFill>
              </a:rPr>
              <a:t>Тросы: виды и свойства</a:t>
            </a:r>
            <a:endParaRPr lang="ru-RU" sz="2800" dirty="0">
              <a:solidFill>
                <a:srgbClr val="FF0000"/>
              </a:solidFill>
            </a:endParaRPr>
          </a:p>
        </p:txBody>
      </p:sp>
      <p:sp>
        <p:nvSpPr>
          <p:cNvPr id="3" name="Прямоугольник 2"/>
          <p:cNvSpPr/>
          <p:nvPr/>
        </p:nvSpPr>
        <p:spPr>
          <a:xfrm>
            <a:off x="4122057" y="2589075"/>
            <a:ext cx="4819776" cy="2308324"/>
          </a:xfrm>
          <a:prstGeom prst="rect">
            <a:avLst/>
          </a:prstGeom>
        </p:spPr>
        <p:txBody>
          <a:bodyPr wrap="square">
            <a:spAutoFit/>
          </a:bodyPr>
          <a:lstStyle/>
          <a:p>
            <a:r>
              <a:rPr lang="ru-RU" sz="2400" dirty="0"/>
              <a:t>На кораблях </a:t>
            </a:r>
            <a:r>
              <a:rPr lang="ru-RU" sz="2400" dirty="0" smtClean="0"/>
              <a:t>применяются:</a:t>
            </a:r>
          </a:p>
          <a:p>
            <a:pPr marL="457200" indent="-457200">
              <a:buAutoNum type="arabicPeriod"/>
            </a:pPr>
            <a:r>
              <a:rPr lang="ru-RU" sz="2400" dirty="0" smtClean="0"/>
              <a:t>Растительные тросы.</a:t>
            </a:r>
          </a:p>
          <a:p>
            <a:pPr marL="457200" indent="-457200">
              <a:buAutoNum type="arabicPeriod"/>
            </a:pPr>
            <a:r>
              <a:rPr lang="ru-RU" sz="2400" dirty="0" smtClean="0"/>
              <a:t>Стальные тросы.</a:t>
            </a:r>
          </a:p>
          <a:p>
            <a:pPr marL="457200" indent="-457200">
              <a:buAutoNum type="arabicPeriod"/>
            </a:pPr>
            <a:r>
              <a:rPr lang="ru-RU" sz="2400" dirty="0" smtClean="0"/>
              <a:t>Комбинированные тросы.</a:t>
            </a:r>
          </a:p>
          <a:p>
            <a:pPr marL="457200" indent="-457200">
              <a:buAutoNum type="arabicPeriod"/>
            </a:pPr>
            <a:r>
              <a:rPr lang="ru-RU" sz="2400" dirty="0" smtClean="0"/>
              <a:t>Тросы </a:t>
            </a:r>
            <a:r>
              <a:rPr lang="ru-RU" sz="2400" dirty="0"/>
              <a:t>из синтетического </a:t>
            </a:r>
            <a:r>
              <a:rPr lang="ru-RU" sz="2400" dirty="0" smtClean="0"/>
              <a:t>волокна.</a:t>
            </a:r>
            <a:endParaRPr lang="ru-RU" sz="2400" dirty="0"/>
          </a:p>
        </p:txBody>
      </p:sp>
      <p:sp>
        <p:nvSpPr>
          <p:cNvPr id="4" name="Прямоугольник 3"/>
          <p:cNvSpPr/>
          <p:nvPr/>
        </p:nvSpPr>
        <p:spPr>
          <a:xfrm>
            <a:off x="2397934" y="1245551"/>
            <a:ext cx="6325152" cy="1200329"/>
          </a:xfrm>
          <a:prstGeom prst="rect">
            <a:avLst/>
          </a:prstGeom>
        </p:spPr>
        <p:txBody>
          <a:bodyPr wrap="square">
            <a:spAutoFit/>
          </a:bodyPr>
          <a:lstStyle/>
          <a:p>
            <a:r>
              <a:rPr lang="ru-RU" dirty="0"/>
              <a:t>Морская практика охватывает многочисленные приемы работы, традиции, порядки корабельной жизни, соблюдение которых способствует лучшей организации службы на корабле</a:t>
            </a:r>
          </a:p>
        </p:txBody>
      </p:sp>
      <p:pic>
        <p:nvPicPr>
          <p:cNvPr id="1026" name="Picture 2" descr="http://im5-tub-ru.yandex.net/i?id=567011479-00-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232" y="2589075"/>
            <a:ext cx="3570970" cy="21425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m2-tub-ru.yandex.net/i?id=1310642359-60-72&amp;n=21"/>
          <p:cNvPicPr>
            <a:picLocks noChangeAspect="1" noChangeArrowheads="1"/>
          </p:cNvPicPr>
          <p:nvPr/>
        </p:nvPicPr>
        <p:blipFill rotWithShape="1">
          <a:blip r:embed="rId3">
            <a:extLst>
              <a:ext uri="{28A0092B-C50C-407E-A947-70E740481C1C}">
                <a14:useLocalDpi xmlns:a14="http://schemas.microsoft.com/office/drawing/2010/main" val="0"/>
              </a:ext>
            </a:extLst>
          </a:blip>
          <a:srcRect b="12045"/>
          <a:stretch/>
        </p:blipFill>
        <p:spPr bwMode="auto">
          <a:xfrm>
            <a:off x="315232" y="4897399"/>
            <a:ext cx="2653088" cy="17501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m2-tub-ru.yandex.net/i?id=216276685-42-72&amp;n=21"/>
          <p:cNvPicPr>
            <a:picLocks noChangeAspect="1" noChangeArrowheads="1"/>
          </p:cNvPicPr>
          <p:nvPr/>
        </p:nvPicPr>
        <p:blipFill rotWithShape="1">
          <a:blip r:embed="rId4">
            <a:extLst>
              <a:ext uri="{28A0092B-C50C-407E-A947-70E740481C1C}">
                <a14:useLocalDpi xmlns:a14="http://schemas.microsoft.com/office/drawing/2010/main" val="0"/>
              </a:ext>
            </a:extLst>
          </a:blip>
          <a:srcRect b="11029"/>
          <a:stretch/>
        </p:blipFill>
        <p:spPr bwMode="auto">
          <a:xfrm>
            <a:off x="3169557" y="4897399"/>
            <a:ext cx="2622796" cy="175014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1-tub-ru.yandex.net/i?id=507734271-41-72&amp;n=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4832" y="4897399"/>
            <a:ext cx="2625216" cy="1750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523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03713" y="509849"/>
            <a:ext cx="6524173" cy="2246769"/>
          </a:xfrm>
          <a:prstGeom prst="rect">
            <a:avLst/>
          </a:prstGeom>
        </p:spPr>
        <p:txBody>
          <a:bodyPr wrap="square">
            <a:spAutoFit/>
          </a:bodyPr>
          <a:lstStyle/>
          <a:p>
            <a:r>
              <a:rPr lang="ru-RU" sz="3200" dirty="0">
                <a:solidFill>
                  <a:srgbClr val="FF0000"/>
                </a:solidFill>
              </a:rPr>
              <a:t>Растительные тросы </a:t>
            </a:r>
            <a:r>
              <a:rPr lang="ru-RU" dirty="0" smtClean="0"/>
              <a:t>изготавливаются </a:t>
            </a:r>
            <a:r>
              <a:rPr lang="ru-RU" dirty="0"/>
              <a:t>из волокна различных растений, поэтому именуются </a:t>
            </a:r>
            <a:r>
              <a:rPr lang="ru-RU" dirty="0">
                <a:solidFill>
                  <a:srgbClr val="FF0000"/>
                </a:solidFill>
              </a:rPr>
              <a:t>пеньковыми, манильскими, </a:t>
            </a:r>
            <a:r>
              <a:rPr lang="ru-RU" dirty="0" err="1">
                <a:solidFill>
                  <a:srgbClr val="FF0000"/>
                </a:solidFill>
              </a:rPr>
              <a:t>сизальскими</a:t>
            </a:r>
            <a:r>
              <a:rPr lang="ru-RU" dirty="0">
                <a:solidFill>
                  <a:srgbClr val="FF0000"/>
                </a:solidFill>
              </a:rPr>
              <a:t>, кокосовыми и льняными</a:t>
            </a:r>
            <a:r>
              <a:rPr lang="ru-RU" dirty="0"/>
              <a:t>. В зависимости от порядка выделки они подразделяются на тросы тросовой и кабельной работы, тросы прямого и обратного </a:t>
            </a:r>
            <a:r>
              <a:rPr lang="ru-RU" dirty="0" smtClean="0"/>
              <a:t>спусков.</a:t>
            </a:r>
            <a:endParaRPr lang="ru-RU" dirty="0"/>
          </a:p>
        </p:txBody>
      </p:sp>
      <p:sp>
        <p:nvSpPr>
          <p:cNvPr id="3" name="Прямоугольник 2"/>
          <p:cNvSpPr/>
          <p:nvPr/>
        </p:nvSpPr>
        <p:spPr>
          <a:xfrm>
            <a:off x="391886" y="2618724"/>
            <a:ext cx="8636000" cy="2308324"/>
          </a:xfrm>
          <a:prstGeom prst="rect">
            <a:avLst/>
          </a:prstGeom>
        </p:spPr>
        <p:txBody>
          <a:bodyPr wrap="square">
            <a:spAutoFit/>
          </a:bodyPr>
          <a:lstStyle/>
          <a:p>
            <a:r>
              <a:rPr lang="ru-RU" dirty="0"/>
              <a:t>Для изготовления троса волокна скручиваются по часовой стрелке в каболки, из которых свиваются (спускаются) против часовой стрелки пряди. Пряди, спущенные по часовой стрелке, образуют </a:t>
            </a:r>
            <a:r>
              <a:rPr lang="ru-RU" dirty="0">
                <a:solidFill>
                  <a:srgbClr val="FF0000"/>
                </a:solidFill>
              </a:rPr>
              <a:t>трос тросовой работы прямого </a:t>
            </a:r>
            <a:r>
              <a:rPr lang="ru-RU" dirty="0" smtClean="0">
                <a:solidFill>
                  <a:srgbClr val="FF0000"/>
                </a:solidFill>
              </a:rPr>
              <a:t>спуска</a:t>
            </a:r>
            <a:r>
              <a:rPr lang="ru-RU" dirty="0" smtClean="0"/>
              <a:t>. </a:t>
            </a:r>
            <a:r>
              <a:rPr lang="ru-RU" dirty="0"/>
              <a:t>При выделке троса обратного спуска скручивание волокна в каболки и дальнейший процесс изготовления производятся в обратном направлении. Благодаря скручиванию составных частей троса в разные стороны, он не раскручивается и сохраняет свою форму в процессе </a:t>
            </a:r>
            <a:r>
              <a:rPr lang="ru-RU" dirty="0" smtClean="0"/>
              <a:t>эксплуатации.</a:t>
            </a:r>
            <a:endParaRPr lang="ru-RU" dirty="0"/>
          </a:p>
        </p:txBody>
      </p:sp>
      <p:sp>
        <p:nvSpPr>
          <p:cNvPr id="4" name="Прямоугольник 3"/>
          <p:cNvSpPr/>
          <p:nvPr/>
        </p:nvSpPr>
        <p:spPr>
          <a:xfrm>
            <a:off x="4455886" y="4960718"/>
            <a:ext cx="4572000" cy="1477328"/>
          </a:xfrm>
          <a:prstGeom prst="rect">
            <a:avLst/>
          </a:prstGeom>
        </p:spPr>
        <p:txBody>
          <a:bodyPr>
            <a:spAutoFit/>
          </a:bodyPr>
          <a:lstStyle/>
          <a:p>
            <a:r>
              <a:rPr lang="ru-RU" dirty="0"/>
              <a:t>Три или четыре троса тросовой работы, скрученные вместе, образуют </a:t>
            </a:r>
            <a:r>
              <a:rPr lang="ru-RU" dirty="0">
                <a:solidFill>
                  <a:srgbClr val="FF0000"/>
                </a:solidFill>
              </a:rPr>
              <a:t>трос кабельной работы</a:t>
            </a:r>
            <a:r>
              <a:rPr lang="ru-RU" dirty="0"/>
              <a:t>. Составляющие его тросы в этом случае называются </a:t>
            </a:r>
            <a:r>
              <a:rPr lang="ru-RU" dirty="0" err="1">
                <a:solidFill>
                  <a:srgbClr val="FF0000"/>
                </a:solidFill>
              </a:rPr>
              <a:t>стрендями</a:t>
            </a:r>
            <a:r>
              <a:rPr lang="ru-RU" dirty="0">
                <a:solidFill>
                  <a:srgbClr val="FF0000"/>
                </a:solidFill>
              </a:rPr>
              <a:t>. </a:t>
            </a:r>
          </a:p>
        </p:txBody>
      </p:sp>
      <p:pic>
        <p:nvPicPr>
          <p:cNvPr id="5" name="Рисунок 4" descr="http://www.tinlib.ru/hobbi_i_remesla/uchis_morskomu_delu/_47.png"/>
          <p:cNvPicPr/>
          <p:nvPr/>
        </p:nvPicPr>
        <p:blipFill>
          <a:blip r:embed="rId2">
            <a:extLst>
              <a:ext uri="{28A0092B-C50C-407E-A947-70E740481C1C}">
                <a14:useLocalDpi xmlns:a14="http://schemas.microsoft.com/office/drawing/2010/main" val="0"/>
              </a:ext>
            </a:extLst>
          </a:blip>
          <a:srcRect/>
          <a:stretch>
            <a:fillRect/>
          </a:stretch>
        </p:blipFill>
        <p:spPr bwMode="auto">
          <a:xfrm>
            <a:off x="391886" y="4865945"/>
            <a:ext cx="4064000" cy="1666875"/>
          </a:xfrm>
          <a:prstGeom prst="rect">
            <a:avLst/>
          </a:prstGeom>
          <a:noFill/>
          <a:ln>
            <a:noFill/>
          </a:ln>
        </p:spPr>
      </p:pic>
      <p:sp>
        <p:nvSpPr>
          <p:cNvPr id="6" name="Прямоугольник 5"/>
          <p:cNvSpPr/>
          <p:nvPr/>
        </p:nvSpPr>
        <p:spPr>
          <a:xfrm>
            <a:off x="137886" y="6381816"/>
            <a:ext cx="4572000" cy="461665"/>
          </a:xfrm>
          <a:prstGeom prst="rect">
            <a:avLst/>
          </a:prstGeom>
        </p:spPr>
        <p:txBody>
          <a:bodyPr>
            <a:spAutoFit/>
          </a:bodyPr>
          <a:lstStyle/>
          <a:p>
            <a:pPr algn="ctr"/>
            <a:r>
              <a:rPr lang="ru-RU" sz="1200" i="1" dirty="0"/>
              <a:t>Структура растительного троса: 1 — каболки; </a:t>
            </a:r>
            <a:endParaRPr lang="ru-RU" sz="1200" i="1" dirty="0" smtClean="0"/>
          </a:p>
          <a:p>
            <a:pPr algn="ctr"/>
            <a:r>
              <a:rPr lang="ru-RU" sz="1200" i="1" dirty="0" smtClean="0"/>
              <a:t>2 </a:t>
            </a:r>
            <a:r>
              <a:rPr lang="ru-RU" sz="1200" i="1" dirty="0"/>
              <a:t>— пряди; 3 — трос прямого спуска</a:t>
            </a:r>
          </a:p>
        </p:txBody>
      </p:sp>
    </p:spTree>
    <p:extLst>
      <p:ext uri="{BB962C8B-B14F-4D97-AF65-F5344CB8AC3E}">
        <p14:creationId xmlns:p14="http://schemas.microsoft.com/office/powerpoint/2010/main" val="4133813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765353"/>
            <a:ext cx="6669314" cy="1754326"/>
          </a:xfrm>
          <a:prstGeom prst="rect">
            <a:avLst/>
          </a:prstGeom>
        </p:spPr>
        <p:txBody>
          <a:bodyPr wrap="square">
            <a:spAutoFit/>
          </a:bodyPr>
          <a:lstStyle/>
          <a:p>
            <a:r>
              <a:rPr lang="ru-RU" dirty="0"/>
              <a:t>Тросы кабельной работы из-за сильной </a:t>
            </a:r>
            <a:r>
              <a:rPr lang="ru-RU" dirty="0" err="1"/>
              <a:t>перекрученности</a:t>
            </a:r>
            <a:r>
              <a:rPr lang="ru-RU" dirty="0"/>
              <a:t> слабее тросов тросовой работы, но более податливы в обращении и обладают лучшими амортизационными свойствами. Эти качества позволяют успешно использовать их в качестве </a:t>
            </a:r>
            <a:r>
              <a:rPr lang="ru-RU" dirty="0">
                <a:solidFill>
                  <a:srgbClr val="FF0000"/>
                </a:solidFill>
              </a:rPr>
              <a:t>швартовов и буксирных </a:t>
            </a:r>
            <a:r>
              <a:rPr lang="ru-RU" dirty="0" smtClean="0">
                <a:solidFill>
                  <a:srgbClr val="FF0000"/>
                </a:solidFill>
              </a:rPr>
              <a:t>тросов.</a:t>
            </a:r>
            <a:endParaRPr lang="ru-RU" dirty="0">
              <a:solidFill>
                <a:srgbClr val="FF0000"/>
              </a:solidFill>
            </a:endParaRPr>
          </a:p>
        </p:txBody>
      </p:sp>
      <p:sp>
        <p:nvSpPr>
          <p:cNvPr id="3" name="Прямоугольник 2"/>
          <p:cNvSpPr/>
          <p:nvPr/>
        </p:nvSpPr>
        <p:spPr>
          <a:xfrm>
            <a:off x="2286000" y="2690336"/>
            <a:ext cx="6669314" cy="1200329"/>
          </a:xfrm>
          <a:prstGeom prst="rect">
            <a:avLst/>
          </a:prstGeom>
        </p:spPr>
        <p:txBody>
          <a:bodyPr wrap="square">
            <a:spAutoFit/>
          </a:bodyPr>
          <a:lstStyle/>
          <a:p>
            <a:r>
              <a:rPr lang="ru-RU" dirty="0"/>
              <a:t>Некоторые растительные тросы (в основном пеньковые) пропитывают смолой, после чего они называются </a:t>
            </a:r>
            <a:r>
              <a:rPr lang="ru-RU" dirty="0">
                <a:solidFill>
                  <a:srgbClr val="FF0000"/>
                </a:solidFill>
              </a:rPr>
              <a:t>смолеными.</a:t>
            </a:r>
            <a:r>
              <a:rPr lang="ru-RU" dirty="0"/>
              <a:t> Просмолка делается для предохранения тросов от гниения.</a:t>
            </a:r>
          </a:p>
        </p:txBody>
      </p:sp>
      <p:sp>
        <p:nvSpPr>
          <p:cNvPr id="4" name="Прямоугольник 3"/>
          <p:cNvSpPr/>
          <p:nvPr/>
        </p:nvSpPr>
        <p:spPr>
          <a:xfrm>
            <a:off x="2286000" y="4137407"/>
            <a:ext cx="6669314" cy="1477328"/>
          </a:xfrm>
          <a:prstGeom prst="rect">
            <a:avLst/>
          </a:prstGeom>
        </p:spPr>
        <p:txBody>
          <a:bodyPr wrap="square">
            <a:spAutoFit/>
          </a:bodyPr>
          <a:lstStyle/>
          <a:p>
            <a:r>
              <a:rPr lang="ru-RU" dirty="0"/>
              <a:t>Толщина растительных тросов определяется не диаметром, как стальных, а длиной окружности. Тросы кабельной работы до 150 мм окружностью называются </a:t>
            </a:r>
            <a:r>
              <a:rPr lang="ru-RU" dirty="0">
                <a:solidFill>
                  <a:srgbClr val="FF0000"/>
                </a:solidFill>
              </a:rPr>
              <a:t>перлинями</a:t>
            </a:r>
            <a:r>
              <a:rPr lang="ru-RU" dirty="0"/>
              <a:t>, от 150 до 350 мм — </a:t>
            </a:r>
            <a:r>
              <a:rPr lang="ru-RU" dirty="0">
                <a:solidFill>
                  <a:srgbClr val="FF0000"/>
                </a:solidFill>
              </a:rPr>
              <a:t>кабельтовыми</a:t>
            </a:r>
            <a:r>
              <a:rPr lang="ru-RU" dirty="0"/>
              <a:t>, а с длиной окружности свыше 350 мм — </a:t>
            </a:r>
            <a:r>
              <a:rPr lang="ru-RU" dirty="0" smtClean="0">
                <a:solidFill>
                  <a:srgbClr val="FF0000"/>
                </a:solidFill>
              </a:rPr>
              <a:t>канатами.</a:t>
            </a:r>
            <a:endParaRPr lang="ru-RU" dirty="0">
              <a:solidFill>
                <a:srgbClr val="FF0000"/>
              </a:solidFill>
            </a:endParaRPr>
          </a:p>
        </p:txBody>
      </p:sp>
      <p:pic>
        <p:nvPicPr>
          <p:cNvPr id="2050" name="Picture 2" descr="http://im1-tub-ru.yandex.net/i?id=199668471-48-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086428"/>
            <a:ext cx="21336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im6-tub-ru.yandex.net/i?id=607413822-06-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3683000"/>
            <a:ext cx="214312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im5-tub-ru.yandex.net/i?id=221078799-45-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5250542"/>
            <a:ext cx="2130425" cy="1486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604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02114" y="663752"/>
            <a:ext cx="6553199" cy="1477328"/>
          </a:xfrm>
          <a:prstGeom prst="rect">
            <a:avLst/>
          </a:prstGeom>
        </p:spPr>
        <p:txBody>
          <a:bodyPr wrap="square">
            <a:spAutoFit/>
          </a:bodyPr>
          <a:lstStyle/>
          <a:p>
            <a:r>
              <a:rPr lang="ru-RU" dirty="0"/>
              <a:t>Полого спущенные несмоленые трехпрядные тросы называются </a:t>
            </a:r>
            <a:r>
              <a:rPr lang="ru-RU" dirty="0">
                <a:solidFill>
                  <a:srgbClr val="FF0000"/>
                </a:solidFill>
              </a:rPr>
              <a:t>ликтросами.</a:t>
            </a:r>
            <a:r>
              <a:rPr lang="ru-RU" dirty="0"/>
              <a:t> Они изготовляются от 26 до 76 мм по окружности и </a:t>
            </a:r>
            <a:r>
              <a:rPr lang="ru-RU" dirty="0">
                <a:solidFill>
                  <a:srgbClr val="FF0000"/>
                </a:solidFill>
              </a:rPr>
              <a:t>применяются для обшивки парусов, обвязывания обвесов, тентов, парусиновых чехлов на палубных устройствах и </a:t>
            </a:r>
            <a:r>
              <a:rPr lang="ru-RU" dirty="0" smtClean="0">
                <a:solidFill>
                  <a:srgbClr val="FF0000"/>
                </a:solidFill>
              </a:rPr>
              <a:t>механизмах</a:t>
            </a:r>
            <a:r>
              <a:rPr lang="ru-RU" dirty="0" smtClean="0"/>
              <a:t>.</a:t>
            </a:r>
            <a:endParaRPr lang="ru-RU" dirty="0"/>
          </a:p>
        </p:txBody>
      </p:sp>
      <p:sp>
        <p:nvSpPr>
          <p:cNvPr id="3" name="Прямоугольник 2"/>
          <p:cNvSpPr/>
          <p:nvPr/>
        </p:nvSpPr>
        <p:spPr>
          <a:xfrm>
            <a:off x="2344056" y="2206064"/>
            <a:ext cx="6669313" cy="2031325"/>
          </a:xfrm>
          <a:prstGeom prst="rect">
            <a:avLst/>
          </a:prstGeom>
        </p:spPr>
        <p:txBody>
          <a:bodyPr wrap="square">
            <a:spAutoFit/>
          </a:bodyPr>
          <a:lstStyle/>
          <a:p>
            <a:r>
              <a:rPr lang="ru-RU" dirty="0"/>
              <a:t>Растительные тросы тросовой работы толщиной до 25 мм называют </a:t>
            </a:r>
            <a:r>
              <a:rPr lang="ru-RU" dirty="0">
                <a:solidFill>
                  <a:srgbClr val="FF0000"/>
                </a:solidFill>
              </a:rPr>
              <a:t>линями. </a:t>
            </a:r>
            <a:r>
              <a:rPr lang="ru-RU" dirty="0"/>
              <a:t>Они изготовляются из тонких каболок высококачественной пеньки и имеют высокую прочность. </a:t>
            </a:r>
            <a:r>
              <a:rPr lang="ru-RU" dirty="0" smtClean="0"/>
              <a:t>Употребляются </a:t>
            </a:r>
            <a:r>
              <a:rPr lang="ru-RU" dirty="0"/>
              <a:t>лини </a:t>
            </a:r>
            <a:r>
              <a:rPr lang="ru-RU" dirty="0">
                <a:solidFill>
                  <a:srgbClr val="FF0000"/>
                </a:solidFill>
              </a:rPr>
              <a:t>для изготовления бросательных концов, бельевых лееров, проводников для подачи швартовов и других специальных </a:t>
            </a:r>
            <a:r>
              <a:rPr lang="ru-RU" dirty="0" smtClean="0">
                <a:solidFill>
                  <a:srgbClr val="FF0000"/>
                </a:solidFill>
              </a:rPr>
              <a:t>надобностей.</a:t>
            </a:r>
            <a:endParaRPr lang="ru-RU" dirty="0">
              <a:solidFill>
                <a:srgbClr val="FF0000"/>
              </a:solidFill>
            </a:endParaRPr>
          </a:p>
        </p:txBody>
      </p:sp>
      <p:sp>
        <p:nvSpPr>
          <p:cNvPr id="4" name="Прямоугольник 3"/>
          <p:cNvSpPr/>
          <p:nvPr/>
        </p:nvSpPr>
        <p:spPr>
          <a:xfrm>
            <a:off x="2285999" y="4226166"/>
            <a:ext cx="6727369" cy="1477328"/>
          </a:xfrm>
          <a:prstGeom prst="rect">
            <a:avLst/>
          </a:prstGeom>
        </p:spPr>
        <p:txBody>
          <a:bodyPr wrap="square">
            <a:spAutoFit/>
          </a:bodyPr>
          <a:lstStyle/>
          <a:p>
            <a:r>
              <a:rPr lang="ru-RU" dirty="0"/>
              <a:t>Корабли снабжаются также </a:t>
            </a:r>
            <a:r>
              <a:rPr lang="ru-RU" dirty="0">
                <a:solidFill>
                  <a:srgbClr val="FF0000"/>
                </a:solidFill>
              </a:rPr>
              <a:t>сигнальными фалами</a:t>
            </a:r>
            <a:r>
              <a:rPr lang="ru-RU" dirty="0"/>
              <a:t>, которые представляют собой плетеные </a:t>
            </a:r>
            <a:r>
              <a:rPr lang="ru-RU" dirty="0" err="1"/>
              <a:t>восьмипрядные</a:t>
            </a:r>
            <a:r>
              <a:rPr lang="ru-RU" dirty="0"/>
              <a:t> круглые шнуры толщиной от 6 до 14 мм. Эти шнуры </a:t>
            </a:r>
            <a:r>
              <a:rPr lang="ru-RU" dirty="0">
                <a:solidFill>
                  <a:srgbClr val="FF0000"/>
                </a:solidFill>
              </a:rPr>
              <a:t>используются также для оснастки рангоута и парусов шлюпок.</a:t>
            </a:r>
          </a:p>
        </p:txBody>
      </p:sp>
      <p:pic>
        <p:nvPicPr>
          <p:cNvPr id="3074" name="Picture 2" descr="http://im6-tub-ru.yandex.net/i?id=56468467-49-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79" y="1966909"/>
            <a:ext cx="2110920" cy="158319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im7-tub-ru.yandex.net/i?id=162734667-41-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079" y="3683000"/>
            <a:ext cx="214312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im4-tub-ru.yandex.net/i?id=433176015-70-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079" y="5256890"/>
            <a:ext cx="2179118" cy="1419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082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631041"/>
            <a:ext cx="6669314" cy="3077766"/>
          </a:xfrm>
          <a:prstGeom prst="rect">
            <a:avLst/>
          </a:prstGeom>
        </p:spPr>
        <p:txBody>
          <a:bodyPr wrap="square">
            <a:spAutoFit/>
          </a:bodyPr>
          <a:lstStyle/>
          <a:p>
            <a:r>
              <a:rPr lang="ru-RU" sz="3200" dirty="0">
                <a:solidFill>
                  <a:srgbClr val="FF0000"/>
                </a:solidFill>
              </a:rPr>
              <a:t>Стальные тросы </a:t>
            </a:r>
            <a:r>
              <a:rPr lang="ru-RU" dirty="0" smtClean="0"/>
              <a:t>изготавливаются </a:t>
            </a:r>
            <a:r>
              <a:rPr lang="ru-RU" dirty="0"/>
              <a:t>из углеродистой канатной проволоки. Несколько свитых между собой проволок образуют прядь. Спуская несколько прядей вокруг сердечника, получают трос. Сердечник представляет собой проволочную, просмоленную пеньковую или асбестовую прядь. Он предназначен для заполнения пустоты в середине троса и предохранения его от сплющивания. Помимо этого, просмоленный сердечник предохраняет трос от </a:t>
            </a:r>
            <a:r>
              <a:rPr lang="ru-RU" dirty="0" smtClean="0"/>
              <a:t>ржавчины.</a:t>
            </a:r>
            <a:endParaRPr lang="ru-RU" dirty="0"/>
          </a:p>
        </p:txBody>
      </p:sp>
      <p:sp>
        <p:nvSpPr>
          <p:cNvPr id="3" name="Прямоугольник 2"/>
          <p:cNvSpPr/>
          <p:nvPr/>
        </p:nvSpPr>
        <p:spPr>
          <a:xfrm>
            <a:off x="2246086" y="3982454"/>
            <a:ext cx="6709228" cy="2308324"/>
          </a:xfrm>
          <a:prstGeom prst="rect">
            <a:avLst/>
          </a:prstGeom>
        </p:spPr>
        <p:txBody>
          <a:bodyPr wrap="square">
            <a:spAutoFit/>
          </a:bodyPr>
          <a:lstStyle/>
          <a:p>
            <a:r>
              <a:rPr lang="ru-RU" dirty="0">
                <a:solidFill>
                  <a:srgbClr val="FF0000"/>
                </a:solidFill>
              </a:rPr>
              <a:t>По назначению </a:t>
            </a:r>
            <a:r>
              <a:rPr lang="ru-RU" dirty="0"/>
              <a:t>стальные тросы подразделяются </a:t>
            </a:r>
            <a:r>
              <a:rPr lang="ru-RU" dirty="0" smtClean="0"/>
              <a:t>на: </a:t>
            </a:r>
          </a:p>
          <a:p>
            <a:pPr marL="342900" indent="-342900">
              <a:buAutoNum type="arabicPeriod"/>
            </a:pPr>
            <a:r>
              <a:rPr lang="ru-RU" dirty="0" smtClean="0"/>
              <a:t>Поддерживающие </a:t>
            </a:r>
            <a:r>
              <a:rPr lang="ru-RU" dirty="0"/>
              <a:t>(</a:t>
            </a:r>
            <a:r>
              <a:rPr lang="ru-RU" dirty="0" smtClean="0"/>
              <a:t>применяются </a:t>
            </a:r>
            <a:r>
              <a:rPr lang="ru-RU" dirty="0"/>
              <a:t>для изготовления снастей стоячего такелажа</a:t>
            </a:r>
            <a:r>
              <a:rPr lang="ru-RU" dirty="0" smtClean="0"/>
              <a:t>).</a:t>
            </a:r>
          </a:p>
          <a:p>
            <a:pPr marL="342900" indent="-342900">
              <a:buAutoNum type="arabicPeriod"/>
            </a:pPr>
            <a:r>
              <a:rPr lang="ru-RU" dirty="0" smtClean="0"/>
              <a:t>Привязные </a:t>
            </a:r>
            <a:r>
              <a:rPr lang="ru-RU" dirty="0"/>
              <a:t>(для швартовов и буксирных тросов, снастей бегучего такелажа, грузовых </a:t>
            </a:r>
            <a:r>
              <a:rPr lang="ru-RU" dirty="0" smtClean="0"/>
              <a:t>стропов.</a:t>
            </a:r>
          </a:p>
          <a:p>
            <a:pPr marL="342900" indent="-342900">
              <a:buAutoNum type="arabicPeriod"/>
            </a:pPr>
            <a:r>
              <a:rPr lang="ru-RU" dirty="0" smtClean="0"/>
              <a:t>Подъемные </a:t>
            </a:r>
            <a:r>
              <a:rPr lang="ru-RU" dirty="0"/>
              <a:t>(для оснастки грузоподъемных устройств</a:t>
            </a:r>
            <a:r>
              <a:rPr lang="ru-RU" dirty="0" smtClean="0"/>
              <a:t>).</a:t>
            </a:r>
          </a:p>
          <a:p>
            <a:pPr marL="342900" indent="-342900">
              <a:buAutoNum type="arabicPeriod"/>
            </a:pPr>
            <a:r>
              <a:rPr lang="ru-RU" dirty="0" smtClean="0"/>
              <a:t>Специальные.</a:t>
            </a:r>
            <a:endParaRPr lang="ru-RU" dirty="0"/>
          </a:p>
        </p:txBody>
      </p:sp>
      <p:pic>
        <p:nvPicPr>
          <p:cNvPr id="4098" name="Picture 2" descr="http://im7-tub-ru.yandex.net/i?id=18102901-60-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1912257"/>
            <a:ext cx="214312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im4-tub-ru.yandex.net/i?id=160533059-54-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4" y="3425989"/>
            <a:ext cx="2090512" cy="187770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im1-tub-ru.yandex.net/i?id=260353360-21-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4" y="5356680"/>
            <a:ext cx="2090511"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493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5999" y="643822"/>
            <a:ext cx="6858001" cy="923330"/>
          </a:xfrm>
          <a:prstGeom prst="rect">
            <a:avLst/>
          </a:prstGeom>
        </p:spPr>
        <p:txBody>
          <a:bodyPr wrap="square">
            <a:spAutoFit/>
          </a:bodyPr>
          <a:lstStyle/>
          <a:p>
            <a:r>
              <a:rPr lang="ru-RU" dirty="0">
                <a:solidFill>
                  <a:srgbClr val="FF0000"/>
                </a:solidFill>
              </a:rPr>
              <a:t>По числу прядей </a:t>
            </a:r>
            <a:r>
              <a:rPr lang="ru-RU" dirty="0"/>
              <a:t>стальные тросы бывают однопрядными и </a:t>
            </a:r>
            <a:r>
              <a:rPr lang="ru-RU" dirty="0" err="1"/>
              <a:t>многопрядными</a:t>
            </a:r>
            <a:r>
              <a:rPr lang="ru-RU" dirty="0"/>
              <a:t>. На кораблях наиболее широко используются </a:t>
            </a:r>
            <a:r>
              <a:rPr lang="ru-RU" dirty="0" err="1"/>
              <a:t>шестипрядные</a:t>
            </a:r>
            <a:r>
              <a:rPr lang="ru-RU" dirty="0"/>
              <a:t> стальные </a:t>
            </a:r>
            <a:r>
              <a:rPr lang="ru-RU" dirty="0" smtClean="0"/>
              <a:t>тросы.</a:t>
            </a:r>
            <a:endParaRPr lang="ru-RU" dirty="0"/>
          </a:p>
        </p:txBody>
      </p:sp>
      <p:sp>
        <p:nvSpPr>
          <p:cNvPr id="3" name="Прямоугольник 2"/>
          <p:cNvSpPr/>
          <p:nvPr/>
        </p:nvSpPr>
        <p:spPr>
          <a:xfrm>
            <a:off x="2285999" y="1656086"/>
            <a:ext cx="6712857" cy="923330"/>
          </a:xfrm>
          <a:prstGeom prst="rect">
            <a:avLst/>
          </a:prstGeom>
        </p:spPr>
        <p:txBody>
          <a:bodyPr wrap="square">
            <a:spAutoFit/>
          </a:bodyPr>
          <a:lstStyle/>
          <a:p>
            <a:r>
              <a:rPr lang="ru-RU" dirty="0">
                <a:solidFill>
                  <a:srgbClr val="FF0000"/>
                </a:solidFill>
              </a:rPr>
              <a:t>По степени гибкости </a:t>
            </a:r>
            <a:r>
              <a:rPr lang="ru-RU" dirty="0"/>
              <a:t>стальные тросы делятся на гибкие и жесткие. Гибкие тросы изготовляются из большого числа тонких </a:t>
            </a:r>
            <a:r>
              <a:rPr lang="ru-RU" dirty="0" smtClean="0"/>
              <a:t>проволок.</a:t>
            </a:r>
            <a:endParaRPr lang="ru-RU" dirty="0"/>
          </a:p>
        </p:txBody>
      </p:sp>
      <p:sp>
        <p:nvSpPr>
          <p:cNvPr id="4" name="Прямоугольник 3"/>
          <p:cNvSpPr/>
          <p:nvPr/>
        </p:nvSpPr>
        <p:spPr>
          <a:xfrm>
            <a:off x="2286000" y="2579416"/>
            <a:ext cx="6712856" cy="1200329"/>
          </a:xfrm>
          <a:prstGeom prst="rect">
            <a:avLst/>
          </a:prstGeom>
        </p:spPr>
        <p:txBody>
          <a:bodyPr wrap="square">
            <a:spAutoFit/>
          </a:bodyPr>
          <a:lstStyle/>
          <a:p>
            <a:r>
              <a:rPr lang="ru-RU" dirty="0"/>
              <a:t>В такелажных работах еще применяется так называемый </a:t>
            </a:r>
            <a:r>
              <a:rPr lang="ru-RU" dirty="0">
                <a:solidFill>
                  <a:srgbClr val="FF0000"/>
                </a:solidFill>
              </a:rPr>
              <a:t>бензельный трос</a:t>
            </a:r>
            <a:r>
              <a:rPr lang="ru-RU" dirty="0"/>
              <a:t>, который представляет собой одну прядь мягкой отожженной тонкой проволоки, свитой без органического сердечника</a:t>
            </a:r>
          </a:p>
        </p:txBody>
      </p:sp>
      <p:sp>
        <p:nvSpPr>
          <p:cNvPr id="5" name="Прямоугольник 4"/>
          <p:cNvSpPr/>
          <p:nvPr/>
        </p:nvSpPr>
        <p:spPr>
          <a:xfrm>
            <a:off x="2285998" y="3779745"/>
            <a:ext cx="6712857" cy="1200329"/>
          </a:xfrm>
          <a:prstGeom prst="rect">
            <a:avLst/>
          </a:prstGeom>
        </p:spPr>
        <p:txBody>
          <a:bodyPr wrap="square">
            <a:spAutoFit/>
          </a:bodyPr>
          <a:lstStyle/>
          <a:p>
            <a:r>
              <a:rPr lang="ru-RU" dirty="0">
                <a:solidFill>
                  <a:srgbClr val="FF0000"/>
                </a:solidFill>
              </a:rPr>
              <a:t>Жесткие стальные тросы </a:t>
            </a:r>
            <a:r>
              <a:rPr lang="ru-RU" dirty="0"/>
              <a:t>отличаются большой крепостью и изготовляются из малого числа сравнительно толстых проволок с одним пеньковым или проволочным сердечником. </a:t>
            </a:r>
          </a:p>
        </p:txBody>
      </p:sp>
      <p:sp>
        <p:nvSpPr>
          <p:cNvPr id="6" name="Прямоугольник 5"/>
          <p:cNvSpPr/>
          <p:nvPr/>
        </p:nvSpPr>
        <p:spPr>
          <a:xfrm>
            <a:off x="2285999" y="4989618"/>
            <a:ext cx="6712855" cy="1477328"/>
          </a:xfrm>
          <a:prstGeom prst="rect">
            <a:avLst/>
          </a:prstGeom>
        </p:spPr>
        <p:txBody>
          <a:bodyPr wrap="square">
            <a:spAutoFit/>
          </a:bodyPr>
          <a:lstStyle/>
          <a:p>
            <a:r>
              <a:rPr lang="ru-RU" dirty="0">
                <a:solidFill>
                  <a:srgbClr val="FF0000"/>
                </a:solidFill>
              </a:rPr>
              <a:t>Работать со стальными тросами </a:t>
            </a:r>
            <a:r>
              <a:rPr lang="ru-RU" dirty="0"/>
              <a:t>следует только в рукавицах. Если возникла необходимость травить трос вручную, нельзя допускать его скольжения в руках. Категорически запрещается находиться на линии натянутых тросов, становиться внутрь шлагов троса</a:t>
            </a:r>
          </a:p>
        </p:txBody>
      </p:sp>
      <p:pic>
        <p:nvPicPr>
          <p:cNvPr id="5122" name="Picture 2" descr="http://im3-tub-ru.yandex.net/i?id=186007088-32-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987124"/>
            <a:ext cx="2130423" cy="1597817"/>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im7-tub-ru.yandex.net/i?id=258755157-43-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3" y="3707174"/>
            <a:ext cx="2130423" cy="1597817"/>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im2-tub-ru.yandex.net/i?id=366364344-41-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5428883"/>
            <a:ext cx="2130421" cy="1377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06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09371" y="825865"/>
            <a:ext cx="6531429" cy="1138773"/>
          </a:xfrm>
          <a:prstGeom prst="rect">
            <a:avLst/>
          </a:prstGeom>
        </p:spPr>
        <p:txBody>
          <a:bodyPr wrap="square">
            <a:spAutoFit/>
          </a:bodyPr>
          <a:lstStyle/>
          <a:p>
            <a:r>
              <a:rPr lang="ru-RU" sz="3200" dirty="0">
                <a:solidFill>
                  <a:srgbClr val="FF0000"/>
                </a:solidFill>
              </a:rPr>
              <a:t>Комбинированные тросы </a:t>
            </a:r>
            <a:r>
              <a:rPr lang="ru-RU" dirty="0"/>
              <a:t>изготовляются из стальных оцинкованных проволок и смоленых пеньковых каболок.</a:t>
            </a:r>
          </a:p>
        </p:txBody>
      </p:sp>
      <p:sp>
        <p:nvSpPr>
          <p:cNvPr id="3" name="Прямоугольник 2"/>
          <p:cNvSpPr/>
          <p:nvPr/>
        </p:nvSpPr>
        <p:spPr>
          <a:xfrm>
            <a:off x="2409370" y="2301411"/>
            <a:ext cx="6531429" cy="2308324"/>
          </a:xfrm>
          <a:prstGeom prst="rect">
            <a:avLst/>
          </a:prstGeom>
        </p:spPr>
        <p:txBody>
          <a:bodyPr wrap="square">
            <a:spAutoFit/>
          </a:bodyPr>
          <a:lstStyle/>
          <a:p>
            <a:r>
              <a:rPr lang="ru-RU" dirty="0"/>
              <a:t>По прочности комбинированные тросы в два-три раза превосходят растительные и примерно в два раза слабее стальных такого же диаметра. Толщина комбинированных тросов измеряется по диаметру и может быть от 8 до 80 мм. Благодаря наличию пеньковой оболочки </a:t>
            </a:r>
            <a:r>
              <a:rPr lang="ru-RU" dirty="0" smtClean="0"/>
              <a:t>комбинированные </a:t>
            </a:r>
            <a:r>
              <a:rPr lang="ru-RU" dirty="0"/>
              <a:t>тросы удобны в обращении и могут применяться в качестве </a:t>
            </a:r>
            <a:r>
              <a:rPr lang="ru-RU" dirty="0">
                <a:solidFill>
                  <a:srgbClr val="FF0000"/>
                </a:solidFill>
              </a:rPr>
              <a:t>швартовов и буксирных тросов</a:t>
            </a:r>
            <a:r>
              <a:rPr lang="ru-RU" dirty="0"/>
              <a:t>.</a:t>
            </a:r>
          </a:p>
        </p:txBody>
      </p:sp>
      <p:pic>
        <p:nvPicPr>
          <p:cNvPr id="6146" name="Picture 2" descr="http://im5-tub-ru.yandex.net/i?id=137997154-44-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026822"/>
            <a:ext cx="2206985" cy="1630777"/>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im1-tub-ru.yandex.net/i?id=278704732-02-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4" y="3712028"/>
            <a:ext cx="2206985" cy="1464813"/>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im2-tub-ru.yandex.net/i?id=171188917-39-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3" y="5263924"/>
            <a:ext cx="2206985" cy="1464813"/>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http://im1-tub-ru.yandex.net/i?id=97316046-48-72&amp;n=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3204" y="4609734"/>
            <a:ext cx="3223760" cy="2149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436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54514" y="730187"/>
            <a:ext cx="6371772" cy="4185761"/>
          </a:xfrm>
          <a:prstGeom prst="rect">
            <a:avLst/>
          </a:prstGeom>
        </p:spPr>
        <p:txBody>
          <a:bodyPr wrap="square">
            <a:spAutoFit/>
          </a:bodyPr>
          <a:lstStyle/>
          <a:p>
            <a:r>
              <a:rPr lang="ru-RU" sz="3200" dirty="0">
                <a:solidFill>
                  <a:srgbClr val="FF0000"/>
                </a:solidFill>
              </a:rPr>
              <a:t>Синтетические тросы </a:t>
            </a:r>
            <a:r>
              <a:rPr lang="ru-RU" dirty="0" smtClean="0"/>
              <a:t>изготавливаются </a:t>
            </a:r>
            <a:r>
              <a:rPr lang="ru-RU" dirty="0"/>
              <a:t>по схеме растительных тросов из нитей искусственных волокон: капрона, нейлона, перлона и др. Они эластичны, на 25 % легче и в два раза прочнее лучших манильских тросов, хорошо противостоят воздействию воды (не подвержены гниению), масел, нефти, многих кислот и щелочей, выдерживают температуру до 100 °C.</a:t>
            </a:r>
          </a:p>
          <a:p>
            <a:endParaRPr lang="ru-RU" dirty="0" smtClean="0"/>
          </a:p>
          <a:p>
            <a:r>
              <a:rPr lang="ru-RU" dirty="0" smtClean="0">
                <a:solidFill>
                  <a:srgbClr val="FF0000"/>
                </a:solidFill>
              </a:rPr>
              <a:t>К </a:t>
            </a:r>
            <a:r>
              <a:rPr lang="ru-RU" dirty="0">
                <a:solidFill>
                  <a:srgbClr val="FF0000"/>
                </a:solidFill>
              </a:rPr>
              <a:t>недостаткам </a:t>
            </a:r>
            <a:r>
              <a:rPr lang="ru-RU" dirty="0"/>
              <a:t>синтетических тросов относится их чрезмерная упругость, повышенные скользкость и способность к истиранию, что требует более осмотрительного использования и соблюдения дополнительных мер безопасности. </a:t>
            </a:r>
          </a:p>
        </p:txBody>
      </p:sp>
      <p:sp>
        <p:nvSpPr>
          <p:cNvPr id="3" name="Прямоугольник 2"/>
          <p:cNvSpPr/>
          <p:nvPr/>
        </p:nvSpPr>
        <p:spPr>
          <a:xfrm>
            <a:off x="2554514" y="5121420"/>
            <a:ext cx="6371772" cy="1200329"/>
          </a:xfrm>
          <a:prstGeom prst="rect">
            <a:avLst/>
          </a:prstGeom>
        </p:spPr>
        <p:txBody>
          <a:bodyPr wrap="square">
            <a:spAutoFit/>
          </a:bodyPr>
          <a:lstStyle/>
          <a:p>
            <a:r>
              <a:rPr lang="ru-RU" dirty="0"/>
              <a:t>При работе с синтетическими тросами необходимо помнить, что малейшее отступление от соблюдения правил техники безопасности может привести к тяжелой </a:t>
            </a:r>
            <a:r>
              <a:rPr lang="ru-RU" dirty="0" smtClean="0"/>
              <a:t>травме.</a:t>
            </a:r>
            <a:endParaRPr lang="ru-RU" dirty="0"/>
          </a:p>
        </p:txBody>
      </p:sp>
      <p:pic>
        <p:nvPicPr>
          <p:cNvPr id="7170" name="Picture 2" descr="http://im0-tub-ru.yandex.net/i?id=95883464-19-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071917"/>
            <a:ext cx="2356758" cy="1571172"/>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im0-tub-ru.yandex.net/i?id=44694621-00-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729" y="3799117"/>
            <a:ext cx="2343604" cy="1273698"/>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ttp://im1-tub-ru.yandex.net/i?id=498287599-62-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5188927"/>
            <a:ext cx="2356758" cy="1564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271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0066CC"/>
      </a:folHlink>
    </a:clrScheme>
    <a:fontScheme name="Оформление по умолчанию">
      <a:majorFont>
        <a:latin typeface="Georgi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Оформление по умолчанию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0000FF"/>
        </a:folHlink>
      </a:clrScheme>
      <a:clrMap bg1="lt1" tx1="dk1" bg2="lt2" tx2="dk2" accent1="accent1" accent2="accent2" accent3="accent3" accent4="accent4" accent5="accent5" accent6="accent6" hlink="hlink" folHlink="folHlink"/>
    </a:extraClrScheme>
    <a:extraClrScheme>
      <a:clrScheme name="Оформление по умолчанию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0066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Специальное оформление">
  <a:themeElements>
    <a:clrScheme name="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пециальное оформление">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lnDef>
  </a:objectDefaults>
  <a:extraClrSchemeLst>
    <a:extraClrScheme>
      <a:clrScheme name="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9647</TotalTime>
  <Words>1583</Words>
  <Application>Microsoft Office PowerPoint</Application>
  <PresentationFormat>Экран (4:3)</PresentationFormat>
  <Paragraphs>103</Paragraphs>
  <Slides>18</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18</vt:i4>
      </vt:variant>
    </vt:vector>
  </HeadingPairs>
  <TitlesOfParts>
    <vt:vector size="20" baseType="lpstr">
      <vt:lpstr>Оформление по умолчанию</vt:lpstr>
      <vt:lpstr>Специальное оформление</vt:lpstr>
      <vt:lpstr>Тема 8.1 Тросы и принадлежности такелажа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CG Projects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ОВМП</dc:title>
  <dc:subject>Такелаж</dc:subject>
  <dc:creator>Коркин С.А.</dc:creator>
  <cp:lastModifiedBy>Коркин</cp:lastModifiedBy>
  <cp:revision>538</cp:revision>
  <dcterms:created xsi:type="dcterms:W3CDTF">2005-02-15T17:30:15Z</dcterms:created>
  <dcterms:modified xsi:type="dcterms:W3CDTF">2014-04-12T09:31:42Z</dcterms:modified>
</cp:coreProperties>
</file>