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4"/>
  </p:notesMasterIdLst>
  <p:sldIdLst>
    <p:sldId id="256" r:id="rId2"/>
    <p:sldId id="261" r:id="rId3"/>
    <p:sldId id="272" r:id="rId4"/>
    <p:sldId id="265" r:id="rId5"/>
    <p:sldId id="269" r:id="rId6"/>
    <p:sldId id="275" r:id="rId7"/>
    <p:sldId id="273" r:id="rId8"/>
    <p:sldId id="276" r:id="rId9"/>
    <p:sldId id="277" r:id="rId10"/>
    <p:sldId id="278" r:id="rId11"/>
    <p:sldId id="268" r:id="rId12"/>
    <p:sldId id="274" r:id="rId13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3300"/>
    <a:srgbClr val="006600"/>
    <a:srgbClr val="FEEBBA"/>
    <a:srgbClr val="D1F3A3"/>
    <a:srgbClr val="008000"/>
    <a:srgbClr val="FFDDE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266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1DB6BC1-FF9E-4AB9-BFF2-67F5AEC9798C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F7BD8C9-30B6-420A-B0F0-339CBF3A3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92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5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6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8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9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03E522-C9AC-4CCC-9738-9F9F82D18A63}" type="slidenum">
              <a:rPr lang="ru-RU" altLang="ru-RU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7BD8C9-30B6-420A-B0F0-339CBF3A3A8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83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7BD8C9-30B6-420A-B0F0-339CBF3A3A8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83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3037C-F6C7-40BE-BACC-1BBFB9A119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889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77CA2-B2D4-4E1C-92AC-A5CAD4DFF7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319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C5441-A29E-4183-B508-DFE13D0800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171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3D0C-4586-4521-9484-A1ADF266A6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778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86C0E-980E-4DFD-9F33-9449D63C9F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51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692F5-050F-47FC-9865-28BF0A1E65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047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FAEE-2F5F-4FD3-BAC0-3E60422416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170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FCF41-4386-4159-802E-FD0401F12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121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4662B-C85C-40A9-B541-A134A9F4E8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633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D6A05-97EE-47FD-ACC8-04822D2318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8698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EF31-1C68-4928-937D-9C350FC47D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680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3BE776-66E8-4294-BB81-003AA3575A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ermersha.ru/files/images/griby.preview.jpg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spoon.com.ua/wp-content/uploads/2010/06/%D0%A1%D0%BD%D0%B8%D0%BC%D0%BE%D0%BA-%D1%8D%D0%BA%D1%80%D0%B0%D0%BD%D0%B0-2010-06-16-%D0%B2-09.33.18.png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21.jpeg"/><Relationship Id="rId10" Type="http://schemas.openxmlformats.org/officeDocument/2006/relationships/hyperlink" Target="http://otvetin.ru/uploads/posts/2009-10/1255889741_veshenka1.jpg" TargetMode="External"/><Relationship Id="rId4" Type="http://schemas.openxmlformats.org/officeDocument/2006/relationships/hyperlink" Target="http://fdc.taba.ru/image/show_original/20684/image.jpg" TargetMode="External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hlasek.com/foto/boletus_appendiculatus_ai9072.jpg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hyperlink" Target="http://dic.academic.ru/pictures/wiki/files/76/Lamellen.jpg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66800" y="228600"/>
            <a:ext cx="7772400" cy="1828800"/>
          </a:xfrm>
          <a:prstGeom prst="roundRect">
            <a:avLst>
              <a:gd name="adj" fmla="val 35186"/>
            </a:avLst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5400000" scaled="1"/>
            <a:tileRect/>
          </a:gradFill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772400" cy="1828800"/>
          </a:xfrm>
          <a:ln w="38100"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spc="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ШЛЯПОЧНЫЕ ГРИБЫ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7400" y="2286000"/>
            <a:ext cx="5791200" cy="22860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АВТОР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УЧИТЕЛЬ БИОЛОГИИ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МОУ СОШ №21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г. Ухта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НОВАК ГАЛИНА ПЕТРОВНА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794300"/>
            <a:ext cx="2667000" cy="184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60219"/>
            <a:ext cx="2471976" cy="1853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764018"/>
            <a:ext cx="2461845" cy="184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Картинка 173 из 907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10" y="609600"/>
            <a:ext cx="2666385" cy="2665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16675"/>
            <a:ext cx="4572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A3D7C8-C79C-43A6-B1C7-2F9F33334E3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  <p:sp>
        <p:nvSpPr>
          <p:cNvPr id="7" name="TextBox 6"/>
          <p:cNvSpPr txBox="1"/>
          <p:nvPr/>
        </p:nvSpPr>
        <p:spPr>
          <a:xfrm>
            <a:off x="304800" y="228600"/>
            <a:ext cx="565958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+mn-lt"/>
                <a:cs typeface="+mn-cs"/>
              </a:rPr>
              <a:t>Некоторые грибы можно выращивать и в 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искусственных 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условиях.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</a:rPr>
              <a:t>П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ервыми выращенными 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в искусственных условиях </a:t>
            </a:r>
            <a:endParaRPr lang="ru-RU" sz="2400" b="1" dirty="0" smtClean="0">
              <a:solidFill>
                <a:srgbClr val="0070C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грибами стали обитающие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на древесине и гумусе.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Причина 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в том, что 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среди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шляпочных 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грибов 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они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обладают 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наиболее простым механизмом </a:t>
            </a:r>
            <a:r>
              <a:rPr lang="ru-RU" sz="2400" b="1" dirty="0" err="1" smtClean="0">
                <a:solidFill>
                  <a:srgbClr val="0070C0"/>
                </a:solidFill>
                <a:latin typeface="+mn-lt"/>
              </a:rPr>
              <a:t>плодообразования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.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9" name="Picture 8" descr="Картинка 40 из 4795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65" y="4080700"/>
            <a:ext cx="4112099" cy="2460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Картинка 32 из 63329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91" y="4061177"/>
            <a:ext cx="3706765" cy="2468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Картинка 10 из 9074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26" y="325541"/>
            <a:ext cx="2894370" cy="3616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925825" y="6031089"/>
            <a:ext cx="1579278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charset="0"/>
              </a:rPr>
              <a:t>Шампиньон</a:t>
            </a:r>
            <a:endParaRPr lang="ru-RU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992602" y="2874676"/>
            <a:ext cx="1248290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 smtClean="0">
                <a:solidFill>
                  <a:schemeClr val="bg1"/>
                </a:solidFill>
                <a:latin typeface="Arial" charset="0"/>
              </a:rPr>
              <a:t>Вешенка</a:t>
            </a:r>
            <a:endParaRPr lang="ru-RU" sz="20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r="14418" b="16852"/>
          <a:stretch>
            <a:fillRect/>
          </a:stretch>
        </p:blipFill>
        <p:spPr bwMode="auto">
          <a:xfrm>
            <a:off x="468313" y="282575"/>
            <a:ext cx="8969375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r="15154" b="17592"/>
          <a:stretch>
            <a:fillRect/>
          </a:stretch>
        </p:blipFill>
        <p:spPr bwMode="auto">
          <a:xfrm>
            <a:off x="458788" y="269875"/>
            <a:ext cx="8988425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4800600" y="1955800"/>
            <a:ext cx="4724400" cy="4298950"/>
          </a:xfrm>
          <a:solidFill>
            <a:srgbClr val="AAFAA4">
              <a:alpha val="60000"/>
            </a:srgb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известными среди грибов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являются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шляпочные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грибы.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 думаете, почему они получили такое название?</a:t>
            </a:r>
          </a:p>
        </p:txBody>
      </p:sp>
      <p:pic>
        <p:nvPicPr>
          <p:cNvPr id="13" name="Picture 6" descr="File:Grüner Knollenblätterpilz-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697288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676400" y="228600"/>
            <a:ext cx="6553200" cy="1066800"/>
          </a:xfrm>
          <a:prstGeom prst="roundRect">
            <a:avLst/>
          </a:prstGeom>
          <a:solidFill>
            <a:schemeClr val="bg1">
              <a:alpha val="60000"/>
            </a:scheme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ШЛЯПОЧНЫЕ ГРИБЫ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486400" y="344488"/>
            <a:ext cx="4114800" cy="41338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4" tIns="45718" rIns="91434" bIns="45718" anchor="ctr">
            <a:normAutofit lnSpcReduction="10000"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03" indent="-274303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Плодовое </a:t>
            </a:r>
            <a:r>
              <a:rPr lang="ru-RU" alt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тело</a:t>
            </a:r>
          </a:p>
          <a:p>
            <a:pPr marL="274303" indent="-274303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состоит из</a:t>
            </a:r>
          </a:p>
          <a:p>
            <a:pPr marL="274303" indent="-274303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шляпки </a:t>
            </a:r>
            <a:r>
              <a:rPr lang="ru-RU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ножки.</a:t>
            </a:r>
          </a:p>
          <a:p>
            <a:pPr marL="274303" indent="-274303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4000" b="1" i="1" dirty="0">
                <a:solidFill>
                  <a:schemeClr val="accent3">
                    <a:lumMod val="75000"/>
                  </a:schemeClr>
                </a:solidFill>
              </a:rPr>
              <a:t>Отсюда и название </a:t>
            </a:r>
          </a:p>
          <a:p>
            <a:pPr marL="274303" indent="-274303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4400" b="1" dirty="0">
                <a:solidFill>
                  <a:srgbClr val="0070C0"/>
                </a:solidFill>
              </a:rPr>
              <a:t>– </a:t>
            </a:r>
            <a:r>
              <a:rPr lang="ru-RU" altLang="ru-RU" sz="4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шляпочные грибы</a:t>
            </a:r>
            <a:r>
              <a:rPr lang="ru-RU" altLang="ru-RU" sz="4400" b="1" dirty="0" smtClean="0">
                <a:solidFill>
                  <a:srgbClr val="0070C0"/>
                </a:solidFill>
              </a:rPr>
              <a:t>.</a:t>
            </a:r>
            <a:endParaRPr lang="ru-RU" altLang="ru-RU" sz="4400" b="1" dirty="0">
              <a:solidFill>
                <a:srgbClr val="0070C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30200" y="4953000"/>
            <a:ext cx="9271000" cy="16494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4" tIns="45718" rIns="91434" bIns="45718" anchor="ctr"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03" indent="-274303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Плодовое </a:t>
            </a:r>
            <a:r>
              <a:rPr lang="ru-RU" alt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тело около месяца растёт под землёй, но выйдя на поверхность, очень быстро увеличивается </a:t>
            </a:r>
            <a:r>
              <a:rPr lang="ru-RU" alt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размерах</a:t>
            </a:r>
            <a:r>
              <a:rPr lang="ru-RU" alt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10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2" t="10042" r="33302" b="15749"/>
          <a:stretch>
            <a:fillRect/>
          </a:stretch>
        </p:blipFill>
        <p:spPr bwMode="auto">
          <a:xfrm>
            <a:off x="330200" y="304800"/>
            <a:ext cx="2895600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2874963" y="2263775"/>
            <a:ext cx="1141412" cy="5222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ножка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57725" y="312738"/>
            <a:ext cx="615950" cy="2492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" wrap="none" anchor="ctr">
            <a:spAutoFit/>
          </a:bodyPr>
          <a:lstStyle>
            <a:defPPr>
              <a:defRPr lang="ru-RU"/>
            </a:defPPr>
            <a:lvl1pPr eaLnBrk="1" hangingPunct="1">
              <a:buFontTx/>
              <a:buNone/>
              <a:defRPr sz="2800"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dirty="0" smtClean="0"/>
              <a:t>плодовое</a:t>
            </a:r>
            <a:r>
              <a:rPr lang="en-US" dirty="0" smtClean="0"/>
              <a:t>  </a:t>
            </a:r>
            <a:r>
              <a:rPr lang="ru-RU" dirty="0" smtClean="0"/>
              <a:t> </a:t>
            </a:r>
            <a:r>
              <a:rPr lang="ru-RU" dirty="0"/>
              <a:t>тело</a:t>
            </a:r>
          </a:p>
        </p:txBody>
      </p:sp>
      <p:sp>
        <p:nvSpPr>
          <p:cNvPr id="4103" name="TextBox 11"/>
          <p:cNvSpPr txBox="1">
            <a:spLocks noChangeArrowheads="1"/>
          </p:cNvSpPr>
          <p:nvPr/>
        </p:nvSpPr>
        <p:spPr bwMode="auto">
          <a:xfrm>
            <a:off x="2722563" y="3830638"/>
            <a:ext cx="1622425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грибница</a:t>
            </a: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4008438" y="146050"/>
            <a:ext cx="511175" cy="2825750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81" name="TextBox 14"/>
          <p:cNvSpPr txBox="1">
            <a:spLocks noChangeArrowheads="1"/>
          </p:cNvSpPr>
          <p:nvPr/>
        </p:nvSpPr>
        <p:spPr bwMode="auto">
          <a:xfrm>
            <a:off x="2786063" y="346075"/>
            <a:ext cx="1319212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dirty="0" smtClean="0">
                <a:latin typeface="+mn-lt"/>
              </a:rPr>
              <a:t>шляпка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231775"/>
            <a:ext cx="9296400" cy="5073650"/>
          </a:xfrm>
          <a:prstGeom prst="rect">
            <a:avLst/>
          </a:prstGeom>
          <a:solidFill>
            <a:srgbClr val="FFC000">
              <a:alpha val="22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4" tIns="45718" rIns="91434" bIns="45718"/>
          <a:lstStyle>
            <a:lvl1pPr marL="342900" indent="-3429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03" indent="-274303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2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Шляпочный гриб имеет </a:t>
            </a:r>
            <a:r>
              <a:rPr lang="ru-RU" altLang="ru-RU" sz="28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довольно сложное </a:t>
            </a:r>
            <a:r>
              <a:rPr lang="ru-RU" altLang="ru-RU" sz="2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строение</a:t>
            </a:r>
            <a:r>
              <a:rPr lang="ru-RU" altLang="ru-RU" sz="2800" b="1" dirty="0">
                <a:solidFill>
                  <a:srgbClr val="0070C0"/>
                </a:solidFill>
              </a:rPr>
              <a:t>.</a:t>
            </a:r>
          </a:p>
          <a:p>
            <a:pPr marL="274303" indent="-274303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часть гриба находится </a:t>
            </a: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почве </a:t>
            </a:r>
          </a:p>
          <a:p>
            <a:pPr marL="274303" indent="-274303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alt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грибница (мицелий)</a:t>
            </a:r>
          </a:p>
          <a:p>
            <a:pPr marL="274303" indent="-274303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состоит из ветвящихся </a:t>
            </a: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белых нитей </a:t>
            </a:r>
            <a:r>
              <a:rPr lang="ru-RU" altLang="ru-RU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гифов</a:t>
            </a:r>
            <a:r>
              <a:rPr lang="ru-RU" alt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274303" indent="-274303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которых закладываются 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развиваются плодовые тела.</a:t>
            </a:r>
          </a:p>
          <a:p>
            <a:pPr marL="274303" indent="-274303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 </a:t>
            </a:r>
            <a:r>
              <a:rPr lang="ru-RU" alt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плодовые  </a:t>
            </a:r>
            <a:r>
              <a:rPr lang="ru-RU" alt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тела</a:t>
            </a:r>
          </a:p>
          <a:p>
            <a:pPr marL="274303" indent="-274303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называются  </a:t>
            </a:r>
            <a:r>
              <a:rPr lang="ru-RU" alt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грибами</a:t>
            </a:r>
            <a:r>
              <a:rPr lang="ru-RU" alt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12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13100"/>
            <a:ext cx="48387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375761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 descr="Картинка 159 из 260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0175" y="3733800"/>
            <a:ext cx="3097213" cy="2224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Картинка 177 из 446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886200"/>
            <a:ext cx="3095625" cy="2212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676400" y="228600"/>
            <a:ext cx="6553200" cy="1066800"/>
          </a:xfrm>
          <a:prstGeom prst="roundRect">
            <a:avLst/>
          </a:prstGeom>
          <a:solidFill>
            <a:schemeClr val="bg1">
              <a:alpha val="60000"/>
            </a:scheme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ШЛЯПОЧНЫЕ ГРИБЫ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делятся на: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19688" y="1798638"/>
            <a:ext cx="4470400" cy="1800225"/>
          </a:xfrm>
          <a:prstGeom prst="roundRect">
            <a:avLst/>
          </a:prstGeom>
          <a:solidFill>
            <a:srgbClr val="FFFF99">
              <a:alpha val="60000"/>
            </a:srgb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>
              <a:defRPr/>
            </a:pPr>
            <a:r>
              <a:rPr lang="ru-RU" sz="2400" b="1" i="1" u="sng" dirty="0">
                <a:solidFill>
                  <a:srgbClr val="FF0000"/>
                </a:solidFill>
              </a:rPr>
              <a:t>Трубчатые</a:t>
            </a:r>
            <a:r>
              <a:rPr lang="ru-RU" sz="2400" b="1" i="1" dirty="0">
                <a:solidFill>
                  <a:srgbClr val="0070C0"/>
                </a:solidFill>
              </a:rPr>
              <a:t> -</a:t>
            </a:r>
            <a:r>
              <a:rPr lang="ru-RU" sz="2400" b="1" dirty="0">
                <a:solidFill>
                  <a:srgbClr val="0070C0"/>
                </a:solidFill>
              </a:rPr>
              <a:t> грибы, у которых нижний слой шляпки пронизан многочисленными трубками.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2378075" y="1295400"/>
            <a:ext cx="312738" cy="469900"/>
          </a:xfrm>
          <a:prstGeom prst="downArrow">
            <a:avLst/>
          </a:prstGeom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259638" y="1295400"/>
            <a:ext cx="268287" cy="469900"/>
          </a:xfrm>
          <a:prstGeom prst="downArrow">
            <a:avLst/>
          </a:prstGeom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7650" y="1798638"/>
            <a:ext cx="4470400" cy="1935162"/>
          </a:xfrm>
          <a:prstGeom prst="roundRect">
            <a:avLst/>
          </a:prstGeom>
          <a:solidFill>
            <a:srgbClr val="FFFF99">
              <a:alpha val="60000"/>
            </a:srgb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>
              <a:defRPr/>
            </a:pPr>
            <a:r>
              <a:rPr lang="ru-RU" sz="2400" b="1" i="1" u="sng" dirty="0">
                <a:solidFill>
                  <a:srgbClr val="FF0000"/>
                </a:solidFill>
              </a:rPr>
              <a:t>Пластинчатые</a:t>
            </a:r>
            <a:r>
              <a:rPr lang="ru-RU" sz="2400" b="1" i="1" dirty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-грибы, у которых нижний слой шляпки состоит из многочисленных пластин, расположенных вертикально. </a:t>
            </a:r>
          </a:p>
        </p:txBody>
      </p:sp>
      <p:pic>
        <p:nvPicPr>
          <p:cNvPr id="6153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95800"/>
            <a:ext cx="1782763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5075238"/>
            <a:ext cx="2087563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28600" y="309563"/>
            <a:ext cx="9448800" cy="2205037"/>
          </a:xfrm>
          <a:prstGeom prst="roundRect">
            <a:avLst>
              <a:gd name="adj" fmla="val 1744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Известно, что большинство из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шляпочных грибов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произрастают возле каких-то видов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деревьев.</a:t>
            </a:r>
          </a:p>
          <a:p>
            <a:pPr algn="ctr">
              <a:defRPr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</a:rPr>
              <a:t>К примеру, подосиновик встречается возле осины, подберезовик – возле березы. </a:t>
            </a:r>
          </a:p>
        </p:txBody>
      </p:sp>
      <p:pic>
        <p:nvPicPr>
          <p:cNvPr id="717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3124200"/>
            <a:ext cx="4152900" cy="3114675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2682875"/>
            <a:ext cx="3255962" cy="2992438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28600" y="4179888"/>
            <a:ext cx="3454400" cy="2236787"/>
          </a:xfrm>
          <a:prstGeom prst="roundRect">
            <a:avLst>
              <a:gd name="adj" fmla="val 1744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явление называется </a:t>
            </a:r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симбиоз</a:t>
            </a:r>
            <a:r>
              <a:rPr 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1"/>
          <p:cNvPicPr>
            <a:picLocks noChangeAspect="1" noChangeArrowheads="1"/>
          </p:cNvPicPr>
          <p:nvPr/>
        </p:nvPicPr>
        <p:blipFill rotWithShape="1">
          <a:blip r:embed="rId3"/>
          <a:srcRect t="6804" b="7923"/>
          <a:stretch/>
        </p:blipFill>
        <p:spPr bwMode="auto">
          <a:xfrm>
            <a:off x="3689347" y="191175"/>
            <a:ext cx="6022396" cy="6424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69888" y="190500"/>
            <a:ext cx="7478712" cy="1447800"/>
          </a:xfrm>
          <a:prstGeom prst="rect">
            <a:avLst/>
          </a:prstGeom>
          <a:solidFill>
            <a:schemeClr val="accent6">
              <a:lumMod val="20000"/>
              <a:lumOff val="80000"/>
              <a:alpha val="88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Микориза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представляет собой симбиоз (взаимовыгодное сосуществование) мицелия гриба и корня высшего растения.</a:t>
            </a:r>
          </a:p>
        </p:txBody>
      </p: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393700" y="2667000"/>
            <a:ext cx="5549900" cy="3579813"/>
            <a:chOff x="1160227" y="2361563"/>
            <a:chExt cx="5550448" cy="3579746"/>
          </a:xfrm>
        </p:grpSpPr>
        <p:pic>
          <p:nvPicPr>
            <p:cNvPr id="22" name="Picture 16" descr="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60227" y="2361563"/>
              <a:ext cx="3214710" cy="3579746"/>
            </a:xfrm>
            <a:prstGeom prst="roundRect">
              <a:avLst>
                <a:gd name="adj" fmla="val 8594"/>
              </a:avLst>
            </a:prstGeom>
            <a:noFill/>
            <a:ln w="76200">
              <a:solidFill>
                <a:srgbClr val="C00000"/>
              </a:solidFill>
              <a:round/>
              <a:headEnd/>
              <a:tailEnd/>
            </a:ln>
          </p:spPr>
        </p:pic>
        <p:sp>
          <p:nvSpPr>
            <p:cNvPr id="8201" name="Line 26"/>
            <p:cNvSpPr>
              <a:spLocks noChangeShapeType="1"/>
            </p:cNvSpPr>
            <p:nvPr/>
          </p:nvSpPr>
          <p:spPr bwMode="auto">
            <a:xfrm flipV="1">
              <a:off x="4374937" y="5172527"/>
              <a:ext cx="2335738" cy="0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5943600" y="5218113"/>
            <a:ext cx="485775" cy="519112"/>
          </a:xfrm>
          <a:prstGeom prst="ellips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198" name="Line 26"/>
          <p:cNvSpPr>
            <a:spLocks noChangeShapeType="1"/>
          </p:cNvSpPr>
          <p:nvPr/>
        </p:nvSpPr>
        <p:spPr bwMode="auto">
          <a:xfrm>
            <a:off x="4940300" y="4724400"/>
            <a:ext cx="12700" cy="754063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10000" y="2209800"/>
            <a:ext cx="1905000" cy="2514600"/>
          </a:xfrm>
          <a:prstGeom prst="rect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6324600" y="4114800"/>
            <a:ext cx="2786063" cy="928688"/>
          </a:xfrm>
          <a:prstGeom prst="roundRect">
            <a:avLst>
              <a:gd name="adj" fmla="val 25038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Корень дерева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085875"/>
            <a:ext cx="28194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Схема</a:t>
            </a:r>
          </a:p>
          <a:p>
            <a:pPr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микоризы</a:t>
            </a:r>
          </a:p>
        </p:txBody>
      </p: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1858963" y="2686050"/>
            <a:ext cx="6073775" cy="1428750"/>
            <a:chOff x="1535884" y="2000240"/>
            <a:chExt cx="6072231" cy="1428760"/>
          </a:xfrm>
        </p:grpSpPr>
        <p:cxnSp>
          <p:nvCxnSpPr>
            <p:cNvPr id="13" name="Shape 57"/>
            <p:cNvCxnSpPr/>
            <p:nvPr/>
          </p:nvCxnSpPr>
          <p:spPr>
            <a:xfrm>
              <a:off x="6000386" y="2428868"/>
              <a:ext cx="1607729" cy="1000132"/>
            </a:xfrm>
            <a:prstGeom prst="curvedConnector2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hape 54"/>
            <p:cNvCxnSpPr/>
            <p:nvPr/>
          </p:nvCxnSpPr>
          <p:spPr>
            <a:xfrm rot="5400000" flipH="1" flipV="1">
              <a:off x="1839682" y="2125070"/>
              <a:ext cx="1000132" cy="1607728"/>
            </a:xfrm>
            <a:prstGeom prst="curvedConnector2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Скругленный прямоугольник 14"/>
            <p:cNvSpPr/>
            <p:nvPr/>
          </p:nvSpPr>
          <p:spPr>
            <a:xfrm>
              <a:off x="3143612" y="2000240"/>
              <a:ext cx="2856774" cy="857256"/>
            </a:xfrm>
            <a:prstGeom prst="roundRect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/>
                <a:t>Н</a:t>
              </a:r>
              <a:r>
                <a:rPr lang="ru-RU" b="1" dirty="0"/>
                <a:t>2</a:t>
              </a:r>
              <a:r>
                <a:rPr lang="ru-RU" sz="2800" b="1" dirty="0"/>
                <a:t>О </a:t>
              </a:r>
              <a:r>
                <a:rPr lang="ru-RU" sz="2400" b="1" dirty="0"/>
                <a:t>+ минеральные соли</a:t>
              </a: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681038" y="4114800"/>
            <a:ext cx="2786062" cy="928688"/>
          </a:xfrm>
          <a:prstGeom prst="roundRect">
            <a:avLst>
              <a:gd name="adj" fmla="val 25038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7030A0"/>
                </a:solidFill>
              </a:rPr>
              <a:t>Гриб</a:t>
            </a:r>
          </a:p>
        </p:txBody>
      </p: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3467100" y="5060950"/>
            <a:ext cx="4514850" cy="1411288"/>
            <a:chOff x="3143240" y="4374720"/>
            <a:chExt cx="4514541" cy="1411734"/>
          </a:xfrm>
        </p:grpSpPr>
        <p:cxnSp>
          <p:nvCxnSpPr>
            <p:cNvPr id="20" name="Shape 64"/>
            <p:cNvCxnSpPr/>
            <p:nvPr/>
          </p:nvCxnSpPr>
          <p:spPr>
            <a:xfrm rot="5400000">
              <a:off x="6317830" y="4035211"/>
              <a:ext cx="1000441" cy="1679460"/>
            </a:xfrm>
            <a:prstGeom prst="curvedConnector2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Скругленный прямоугольник 22"/>
            <p:cNvSpPr/>
            <p:nvPr/>
          </p:nvSpPr>
          <p:spPr>
            <a:xfrm>
              <a:off x="3143240" y="4928933"/>
              <a:ext cx="2857304" cy="857521"/>
            </a:xfrm>
            <a:prstGeom prst="roundRect">
              <a:avLst/>
            </a:prstGeom>
            <a:ln w="38100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/>
                <a:t>Органические вещества</a:t>
              </a:r>
              <a:endParaRPr lang="ru-RU" sz="2400" b="1" dirty="0"/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357188" y="315913"/>
            <a:ext cx="9167812" cy="1770062"/>
          </a:xfrm>
          <a:prstGeom prst="roundRect">
            <a:avLst>
              <a:gd name="adj" fmla="val 1744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Связь деревьев и грибов взаимовыгодна.  Дерево получает из грибницы дополнительное количество минеральных веществ и влаги, а гриб всасывает через корневую систему дерева органические вещества.</a:t>
            </a:r>
          </a:p>
        </p:txBody>
      </p:sp>
      <p:cxnSp>
        <p:nvCxnSpPr>
          <p:cNvPr id="33" name="Shape 68"/>
          <p:cNvCxnSpPr/>
          <p:nvPr/>
        </p:nvCxnSpPr>
        <p:spPr>
          <a:xfrm rot="10800000">
            <a:off x="2073275" y="5065713"/>
            <a:ext cx="1393825" cy="1000125"/>
          </a:xfrm>
          <a:prstGeom prst="curvedConnector2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4800600" y="381000"/>
            <a:ext cx="4724400" cy="6172200"/>
          </a:xfrm>
          <a:prstGeom prst="roundRect">
            <a:avLst>
              <a:gd name="adj" fmla="val 1744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Размножение грибов осуществляется с помощью </a:t>
            </a:r>
            <a:r>
              <a:rPr lang="ru-RU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которые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формируется на стенках пластинок и стенках внутри трубочек.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Когда плодовое тело созревает, из него высыпаются споры, которые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разносятся ветром или дикими животными.  Как только спора попадает на подходящую почву, из нее вырастает грибница.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4191000" cy="3952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02480"/>
            <a:ext cx="4191000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1958</TotalTime>
  <Words>328</Words>
  <Application>Microsoft Office PowerPoint</Application>
  <PresentationFormat>Лист A4 (210x297 мм)</PresentationFormat>
  <Paragraphs>55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ШЛЯПОЧНЫЕ ГРИБЫ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Leon-Nata</dc:creator>
  <cp:lastModifiedBy>Leon-Nata</cp:lastModifiedBy>
  <cp:revision>91</cp:revision>
  <cp:lastPrinted>1601-01-01T00:00:00Z</cp:lastPrinted>
  <dcterms:created xsi:type="dcterms:W3CDTF">1601-01-01T00:00:00Z</dcterms:created>
  <dcterms:modified xsi:type="dcterms:W3CDTF">2014-11-30T22:23:52Z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