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6" r:id="rId4"/>
    <p:sldId id="278" r:id="rId5"/>
    <p:sldId id="281" r:id="rId6"/>
    <p:sldId id="289" r:id="rId7"/>
    <p:sldId id="288" r:id="rId8"/>
    <p:sldId id="259" r:id="rId9"/>
    <p:sldId id="273" r:id="rId10"/>
    <p:sldId id="261" r:id="rId11"/>
    <p:sldId id="265" r:id="rId12"/>
    <p:sldId id="262" r:id="rId13"/>
    <p:sldId id="263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98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F40-8FA2-4408-83EB-DAEE9804EC8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D5E1-60B1-4333-9D7F-194C978E7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F40-8FA2-4408-83EB-DAEE9804EC8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D5E1-60B1-4333-9D7F-194C978E7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F40-8FA2-4408-83EB-DAEE9804EC8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D5E1-60B1-4333-9D7F-194C978E7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F40-8FA2-4408-83EB-DAEE9804EC8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D5E1-60B1-4333-9D7F-194C978E7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F40-8FA2-4408-83EB-DAEE9804EC8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D5E1-60B1-4333-9D7F-194C978E7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F40-8FA2-4408-83EB-DAEE9804EC8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D5E1-60B1-4333-9D7F-194C978E7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F40-8FA2-4408-83EB-DAEE9804EC8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D5E1-60B1-4333-9D7F-194C978E7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F40-8FA2-4408-83EB-DAEE9804EC8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D5E1-60B1-4333-9D7F-194C978E7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F40-8FA2-4408-83EB-DAEE9804EC8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D5E1-60B1-4333-9D7F-194C978E7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F40-8FA2-4408-83EB-DAEE9804EC8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D5E1-60B1-4333-9D7F-194C978E7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F40-8FA2-4408-83EB-DAEE9804EC8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D5E1-60B1-4333-9D7F-194C978E7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ACF40-8FA2-4408-83EB-DAEE9804EC8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0D5E1-60B1-4333-9D7F-194C978E7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nova.rambler.ru/pic_cache?url=http://www.mtu-net.ru/leonidas/page11.html&amp;bi=http://www.mtu-net.ru/leonidas/image/dooropen.gif&amp;i=http://media3.picsearch.com/is?7Q56xoLBJ-0D_qjWLRpIGUIsrRC7DQNKcUsXcOem2Cw&amp;w=97&amp;h=100&amp;f=4&amp;q=%D0%BE%D1%82%D0%BA%D1%80%D1%8B%D1%82%D0%B0%D1%8F%20%D0%B4%D0%B2%D0%B5%D1%80%D1%8C&amp;p=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nova.rambler.ru/pic_cache?url=http://www.mtu-net.ru/leonidas/page11.html&amp;bi=http://www.mtu-net.ru/leonidas/image/dooropen.gif&amp;i=http://media3.picsearch.com/is?7Q56xoLBJ-0D_qjWLRpIGUIsrRC7DQNKcUsXcOem2Cw&amp;w=97&amp;h=100&amp;f=4&amp;q=%D0%BE%D1%82%D0%BA%D1%80%D1%8B%D1%82%D0%B0%D1%8F%20%D0%B4%D0%B2%D0%B5%D1%80%D1%8C&amp;p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ru.wikipedia.org/wiki/%D0%A1%D0%B8%D1%81%D1%82%D0%B5%D0%BC%D0%B0_%D0%BC%D0%B5%D0%BD%D0%B5%D0%B4%D0%B6%D0%BC%D0%B5%D0%BD%D1%82%D0%B0_%D0%BA%D0%B0%D1%87%D0%B5%D1%81%D1%82%D0%B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21442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Осторожно </a:t>
            </a:r>
            <a:r>
              <a:rPr lang="ru-RU" sz="53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3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двери </a:t>
            </a:r>
            <a:r>
              <a:rPr lang="ru-RU" sz="53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открываются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0000CC"/>
                </a:solidFill>
              </a:rPr>
              <a:t>(</a:t>
            </a:r>
            <a:r>
              <a:rPr lang="ru-RU" sz="3100" i="1" dirty="0">
                <a:solidFill>
                  <a:srgbClr val="0000CC"/>
                </a:solidFill>
              </a:rPr>
              <a:t>из опыта использования разнообразных механизмов формирования  позитивного имиджа учреждения</a:t>
            </a:r>
            <a:r>
              <a:rPr lang="ru-RU" sz="3100" dirty="0">
                <a:solidFill>
                  <a:srgbClr val="0000CC"/>
                </a:solidFill>
              </a:rPr>
              <a:t>)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286124"/>
            <a:ext cx="2988791" cy="334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357158" y="52808"/>
            <a:ext cx="7889901" cy="6805192"/>
            <a:chOff x="357158" y="52808"/>
            <a:chExt cx="7889901" cy="680519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flipV="1">
              <a:off x="357158" y="2214554"/>
              <a:ext cx="1593659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is?7Q56xoLBJ-0D_qjWLRpIGUIsrRC7DQNKcUsXcOem2Cw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643042" y="52808"/>
              <a:ext cx="6604017" cy="6805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0066"/>
                </a:solidFill>
                <a:latin typeface="Bookman Old Style" pitchFamily="18" charset="0"/>
              </a:rPr>
              <a:t>Лучшие пиарщики учреждения – ученики и выпускники</a:t>
            </a:r>
            <a:endParaRPr lang="ru-RU" sz="3600" b="1" dirty="0">
              <a:solidFill>
                <a:srgbClr val="660066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Documents and Settings\Ирина_\Рабочий стол\Педсовещание 4 сентября 2014\IMG-20140828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1" y="1428736"/>
            <a:ext cx="4286280" cy="2428892"/>
          </a:xfrm>
          <a:prstGeom prst="rect">
            <a:avLst/>
          </a:prstGeom>
          <a:noFill/>
        </p:spPr>
      </p:pic>
      <p:pic>
        <p:nvPicPr>
          <p:cNvPr id="8195" name="Picture 3" descr="C:\Documents and Settings\Ирина_\Рабочий стол\Педсовещание 4 сентября 2014\IMG-20140828-WA0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428736"/>
            <a:ext cx="4286280" cy="2428892"/>
          </a:xfrm>
          <a:prstGeom prst="rect">
            <a:avLst/>
          </a:prstGeom>
          <a:noFill/>
        </p:spPr>
      </p:pic>
      <p:pic>
        <p:nvPicPr>
          <p:cNvPr id="8196" name="Picture 4" descr="C:\Documents and Settings\Ирина_\Рабочий стол\Педсовещание 4 сентября 2014\IMG-20140828-WA0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3929066"/>
            <a:ext cx="4357718" cy="2723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Ирина_\Рабочий стол\Педсовещание 4 сентября 2014\IMG-20140828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1571612"/>
            <a:ext cx="307275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785794"/>
            <a:ext cx="5643602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>
            <a:off x="0" y="26997"/>
            <a:ext cx="9144000" cy="683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0"/>
            <a:ext cx="5857916" cy="42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1214414" y="4286232"/>
            <a:ext cx="37504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>
            <a:off x="5000628" y="4286232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вал 8"/>
          <p:cNvSpPr/>
          <p:nvPr/>
        </p:nvSpPr>
        <p:spPr>
          <a:xfrm>
            <a:off x="4929190" y="6072182"/>
            <a:ext cx="3429024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s?7Q56xoLBJ-0D_qjWLRpIGUIsrRC7DQNKcUsXcOem2C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28604"/>
            <a:ext cx="545943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071678"/>
            <a:ext cx="1966005" cy="219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Ирина_\Рабочий стол\Педсовещание 4 сентября 2014\generat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15272" y="214290"/>
            <a:ext cx="1143008" cy="1143008"/>
          </a:xfrm>
          <a:prstGeom prst="rect">
            <a:avLst/>
          </a:prstGeom>
          <a:noFill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 cstate="email">
            <a:lum bright="30000"/>
          </a:blip>
          <a:srcRect/>
          <a:stretch>
            <a:fillRect/>
          </a:stretch>
        </p:blipFill>
        <p:spPr bwMode="auto">
          <a:xfrm>
            <a:off x="0" y="5072074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785794"/>
            <a:ext cx="3608343" cy="4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OurNewSchoo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785794"/>
            <a:ext cx="6215106" cy="443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70" y="714356"/>
            <a:ext cx="6413671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500042"/>
            <a:ext cx="378621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28794" y="0"/>
            <a:ext cx="5068184" cy="637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5984" y="0"/>
            <a:ext cx="4786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ISO – 9000 </a:t>
            </a:r>
            <a:r>
              <a:rPr lang="ru-RU" sz="3200" dirty="0" smtClean="0"/>
              <a:t>серия международных стандартов, описывающих требования к </a:t>
            </a:r>
            <a:r>
              <a:rPr lang="ru-RU" sz="3200" u="sng" dirty="0" smtClean="0">
                <a:hlinkClick r:id="rId2" tooltip="Система менеджмента качества"/>
              </a:rPr>
              <a:t>системе менеджмента качества</a:t>
            </a:r>
            <a:r>
              <a:rPr lang="ru-RU" sz="3200" dirty="0" smtClean="0"/>
              <a:t> организаций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56792"/>
            <a:ext cx="6771432" cy="496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588224" y="2276872"/>
            <a:ext cx="2448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Требования:</a:t>
            </a:r>
          </a:p>
          <a:p>
            <a:r>
              <a:rPr lang="ru-RU" dirty="0" smtClean="0"/>
              <a:t>- надежность</a:t>
            </a:r>
          </a:p>
          <a:p>
            <a:r>
              <a:rPr lang="ru-RU" dirty="0" smtClean="0"/>
              <a:t>- доступность</a:t>
            </a:r>
          </a:p>
          <a:p>
            <a:r>
              <a:rPr lang="ru-RU" dirty="0" smtClean="0"/>
              <a:t>- коммуникабельность</a:t>
            </a:r>
          </a:p>
          <a:p>
            <a:r>
              <a:rPr lang="ru-RU" dirty="0" smtClean="0"/>
              <a:t>- отзывчивость</a:t>
            </a:r>
          </a:p>
          <a:p>
            <a:r>
              <a:rPr lang="ru-RU" dirty="0" smtClean="0"/>
              <a:t>- обходительность</a:t>
            </a:r>
          </a:p>
          <a:p>
            <a:r>
              <a:rPr lang="ru-RU" dirty="0" smtClean="0"/>
              <a:t>- понимание</a:t>
            </a:r>
          </a:p>
          <a:p>
            <a:pPr>
              <a:buFontTx/>
              <a:buChar char="-"/>
            </a:pPr>
            <a:r>
              <a:rPr lang="ru-RU" dirty="0" smtClean="0"/>
              <a:t>решение любой </a:t>
            </a:r>
          </a:p>
          <a:p>
            <a:r>
              <a:rPr lang="ru-RU" dirty="0" smtClean="0"/>
              <a:t>проблемы</a:t>
            </a:r>
          </a:p>
          <a:p>
            <a:r>
              <a:rPr lang="ru-RU" dirty="0" smtClean="0"/>
              <a:t>- достоверность </a:t>
            </a:r>
            <a:endParaRPr lang="ru-RU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990099"/>
                </a:solidFill>
                <a:latin typeface="Bookman Old Style" pitchFamily="18" charset="0"/>
              </a:rPr>
              <a:t>«</a:t>
            </a:r>
            <a:r>
              <a:rPr lang="ru-RU" sz="2800" b="1" i="1" dirty="0" smtClean="0">
                <a:solidFill>
                  <a:srgbClr val="990099"/>
                </a:solidFill>
                <a:latin typeface="Bookman Old Style" pitchFamily="18" charset="0"/>
              </a:rPr>
              <a:t>Создание открытой образовательной</a:t>
            </a:r>
            <a:r>
              <a:rPr lang="en-US" sz="2800" b="1" i="1" dirty="0" smtClean="0">
                <a:solidFill>
                  <a:srgbClr val="990099"/>
                </a:solidFill>
                <a:latin typeface="Bookman Old Style" pitchFamily="18" charset="0"/>
              </a:rPr>
              <a:t> </a:t>
            </a:r>
            <a:r>
              <a:rPr lang="ru-RU" sz="2800" b="1" i="1" dirty="0" smtClean="0">
                <a:solidFill>
                  <a:srgbClr val="990099"/>
                </a:solidFill>
                <a:latin typeface="Bookman Old Style" pitchFamily="18" charset="0"/>
              </a:rPr>
              <a:t>информационно-педагогической среды,</a:t>
            </a:r>
            <a:r>
              <a:rPr lang="en-US" sz="2800" b="1" i="1" dirty="0" smtClean="0">
                <a:solidFill>
                  <a:srgbClr val="990099"/>
                </a:solidFill>
                <a:latin typeface="Bookman Old Style" pitchFamily="18" charset="0"/>
              </a:rPr>
              <a:t>  </a:t>
            </a:r>
            <a:r>
              <a:rPr lang="ru-RU" sz="2800" b="1" i="1" dirty="0" smtClean="0">
                <a:solidFill>
                  <a:srgbClr val="990099"/>
                </a:solidFill>
                <a:latin typeface="Bookman Old Style" pitchFamily="18" charset="0"/>
              </a:rPr>
              <a:t>как условие перехода                                               к новому уровню качества образования        на основе современных                     информационных технологий</a:t>
            </a:r>
            <a:r>
              <a:rPr lang="ru-RU" sz="2800" b="1" dirty="0" smtClean="0">
                <a:solidFill>
                  <a:srgbClr val="990099"/>
                </a:solidFill>
                <a:latin typeface="Bookman Old Style" pitchFamily="18" charset="0"/>
              </a:rPr>
              <a:t>»</a:t>
            </a:r>
            <a:endParaRPr lang="ru-RU" sz="2800" b="1" dirty="0">
              <a:solidFill>
                <a:srgbClr val="990099"/>
              </a:solidFill>
              <a:latin typeface="Bookman Old Style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3429000"/>
            <a:ext cx="2869628" cy="21431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3429000"/>
            <a:ext cx="2786081" cy="21431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3333CC"/>
                </a:solidFill>
              </a:rPr>
              <a:t>Общественно-активная школа</a:t>
            </a:r>
            <a:r>
              <a:rPr lang="ru-RU" dirty="0" smtClean="0">
                <a:solidFill>
                  <a:srgbClr val="3333CC"/>
                </a:solidFill>
              </a:rPr>
              <a:t> </a:t>
            </a:r>
            <a:endParaRPr lang="ru-RU" dirty="0">
              <a:solidFill>
                <a:srgbClr val="33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52736"/>
            <a:ext cx="8501122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не только предоставление педагогами образовательных услуг ученикам, но и развитие местного сообщества, привлечение родителей и жителей микрорайона и города к решению общественных проблем, </a:t>
            </a:r>
          </a:p>
          <a:p>
            <a:r>
              <a:rPr lang="ru-RU" dirty="0" smtClean="0"/>
              <a:t>активная трансляция положительного опыта своей деятельности. 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5" descr="art5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4214818"/>
            <a:ext cx="2568562" cy="20460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429256" y="1500174"/>
            <a:ext cx="200026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86314" y="2000240"/>
            <a:ext cx="17859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14348" y="3000372"/>
            <a:ext cx="1857388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00364" y="3000372"/>
            <a:ext cx="392909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428860" y="2500306"/>
            <a:ext cx="364333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Ирина_\Рабочий стол\Педсовещание 4 сентября 2014\20140831_221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1000108"/>
            <a:ext cx="9144000" cy="4786346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57158" y="5286388"/>
            <a:ext cx="171451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099793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 descr="C:\Documents and Settings\Владелец\Рабочий стол\фОТОЧКИ\101MSDCF\DSC020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4941168"/>
            <a:ext cx="3245811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низ 7"/>
          <p:cNvSpPr/>
          <p:nvPr/>
        </p:nvSpPr>
        <p:spPr>
          <a:xfrm rot="2025089">
            <a:off x="3130947" y="3475828"/>
            <a:ext cx="428628" cy="8572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413847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500438"/>
            <a:ext cx="40627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500438"/>
            <a:ext cx="4071966" cy="30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5286382" y="-214338"/>
            <a:ext cx="3000396" cy="400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1" y="285727"/>
            <a:ext cx="3021305" cy="3643339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12489" y="214290"/>
            <a:ext cx="2545791" cy="3500462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214289"/>
            <a:ext cx="2500330" cy="3534949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48855">
            <a:off x="5066961" y="3450676"/>
            <a:ext cx="235745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127678">
            <a:off x="2009644" y="3283938"/>
            <a:ext cx="235423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97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Осторожно  двери открываются  (из опыта использования разнообразных механизмов формирования  позитивного имиджа учреждения) </vt:lpstr>
      <vt:lpstr>Слайд 2</vt:lpstr>
      <vt:lpstr>ISO – 9000 серия международных стандартов, описывающих требования к системе менеджмента качества организаций</vt:lpstr>
      <vt:lpstr>Слайд 4</vt:lpstr>
      <vt:lpstr>Общественно-активная школа </vt:lpstr>
      <vt:lpstr>Слайд 6</vt:lpstr>
      <vt:lpstr>Слайд 7</vt:lpstr>
      <vt:lpstr>Слайд 8</vt:lpstr>
      <vt:lpstr>Слайд 9</vt:lpstr>
      <vt:lpstr>Лучшие пиарщики учреждения – ученики и выпускники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Осторожно двери открываются (из опыта использования разнообразных механизмов формирования  позитивного имиджа учреждения) </dc:title>
  <dc:creator>Your User Name</dc:creator>
  <cp:lastModifiedBy>Ирина</cp:lastModifiedBy>
  <cp:revision>59</cp:revision>
  <dcterms:created xsi:type="dcterms:W3CDTF">2014-09-01T10:56:46Z</dcterms:created>
  <dcterms:modified xsi:type="dcterms:W3CDTF">2015-01-24T00:13:38Z</dcterms:modified>
</cp:coreProperties>
</file>