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62" r:id="rId4"/>
    <p:sldId id="257" r:id="rId5"/>
    <p:sldId id="263" r:id="rId6"/>
    <p:sldId id="258" r:id="rId7"/>
    <p:sldId id="260" r:id="rId8"/>
    <p:sldId id="265" r:id="rId9"/>
    <p:sldId id="267" r:id="rId10"/>
    <p:sldId id="270" r:id="rId11"/>
    <p:sldId id="268" r:id="rId12"/>
    <p:sldId id="277" r:id="rId13"/>
    <p:sldId id="266" r:id="rId14"/>
    <p:sldId id="259" r:id="rId15"/>
    <p:sldId id="273" r:id="rId16"/>
    <p:sldId id="276" r:id="rId17"/>
    <p:sldId id="271" r:id="rId18"/>
    <p:sldId id="261" r:id="rId19"/>
    <p:sldId id="264" r:id="rId20"/>
    <p:sldId id="269" r:id="rId21"/>
    <p:sldId id="274" r:id="rId22"/>
    <p:sldId id="275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99812" autoAdjust="0"/>
  </p:normalViewPr>
  <p:slideViewPr>
    <p:cSldViewPr>
      <p:cViewPr>
        <p:scale>
          <a:sx n="60" d="100"/>
          <a:sy n="60" d="100"/>
        </p:scale>
        <p:origin x="-768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F9DE409B-4BCA-4A8D-B7F9-E4EF3F6C1C72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AEBAC39-EFC7-41FE-8547-376505E9C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DE6B-78E0-4B42-BC9B-1D852E6821DA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90E7-BE86-4687-9A39-E1D324FB9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4D03-2047-4A4F-9506-94CC4FD471E6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EB2D-F4E1-4B8B-9812-FD6354DC1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7A91-07D8-4B90-BE78-86D87E2EB90A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F63E-1EB4-4C52-8022-BAE99E28D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5453-4D8B-4FA7-A521-63339D378C53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405E-842A-45BD-BDA2-89375269A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A339-F2D2-4EE0-AA4C-D16F386F6E30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3941-640B-463F-A3BD-2CF61F2B1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7E76-E94D-4BD0-BE00-23154C94FF21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7C27-4194-440F-BD76-F873DE1EE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5F88-F1C5-492B-826E-BD8FD9AFC396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D27F-3070-437B-8240-9822F4E1C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CA1D-31E4-4902-9A1F-27C26A84BF1D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27D4-EDA0-4E33-AD19-B91F26F00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010F-14E3-45EC-A5E3-CA52FC5ABEAA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28799-E80C-40C0-8EE2-5083551A5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2AF-E7F5-4C5A-AB7E-409C8D45A9FE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013F-7E49-4CBB-922D-0F8DBF6A9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B4FCE2B4-880E-4C77-82BC-9864A09A16BF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DF85C51D-F34C-459C-95A0-5F68A7357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7" r:id="rId8"/>
    <p:sldLayoutId id="2147483698" r:id="rId9"/>
    <p:sldLayoutId id="2147483694" r:id="rId10"/>
    <p:sldLayoutId id="2147483695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slide" Target="slide4.xml"/><Relationship Id="rId21" Type="http://schemas.openxmlformats.org/officeDocument/2006/relationships/slide" Target="slide17.xml"/><Relationship Id="rId7" Type="http://schemas.openxmlformats.org/officeDocument/2006/relationships/image" Target="../media/image8.wmf"/><Relationship Id="rId12" Type="http://schemas.openxmlformats.org/officeDocument/2006/relationships/slide" Target="slide11.xml"/><Relationship Id="rId17" Type="http://schemas.openxmlformats.org/officeDocument/2006/relationships/slide" Target="slide19.xml"/><Relationship Id="rId2" Type="http://schemas.openxmlformats.org/officeDocument/2006/relationships/slide" Target="slide3.xml"/><Relationship Id="rId16" Type="http://schemas.openxmlformats.org/officeDocument/2006/relationships/slide" Target="slide14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23" Type="http://schemas.openxmlformats.org/officeDocument/2006/relationships/slide" Target="slide13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8.xml"/><Relationship Id="rId14" Type="http://schemas.openxmlformats.org/officeDocument/2006/relationships/slide" Target="slide16.xml"/><Relationship Id="rId22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es.edurm.ru/index.php?option=com_content&amp;view=article&amp;id=22:2010-11-05-17-48-17&amp;catid=29:2010-11-10-11-26-47&amp;Itemid=17" TargetMode="External"/><Relationship Id="rId2" Type="http://schemas.openxmlformats.org/officeDocument/2006/relationships/hyperlink" Target="http://lazurbereg.0pk.ru/viewtopic.php?id=8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wm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4567" y="2276872"/>
            <a:ext cx="3873147" cy="176811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Своя игра</a:t>
            </a:r>
            <a:r>
              <a:rPr lang="ru-RU" sz="10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/>
            </a:r>
            <a:br>
              <a:rPr lang="ru-RU" sz="10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105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/>
            </a:r>
            <a:br>
              <a:rPr lang="ru-RU" sz="105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«</a:t>
            </a:r>
            <a:r>
              <a:rPr lang="ru-RU" sz="40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ЦВЕТЫ</a:t>
            </a: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1026" name="Picture 2" descr="gvozdika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691680" y="116632"/>
            <a:ext cx="2607573" cy="194269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roza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671588" y="0"/>
            <a:ext cx="3500812" cy="22768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028" name="Picture 4" descr="astra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312913" y="2886308"/>
            <a:ext cx="2218639" cy="173422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9" name="Picture 5" descr="tylpan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77950" y="1916832"/>
            <a:ext cx="2254929" cy="1851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0" name="Picture 6" descr="roza1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5290529" y="4221088"/>
            <a:ext cx="2181225" cy="17049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031" name="Picture 7" descr="fialka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755576" y="4827807"/>
            <a:ext cx="3114675" cy="19558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3095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Индейцы называли этот цветок падающей звездой, а древние римляне- просто звездой. Соцветие этого растения и в самом деле напоминает яркую звезду.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этот цветок называют сейчас?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4832761"/>
            <a:ext cx="1872208" cy="963469"/>
          </a:xfrm>
        </p:spPr>
        <p:txBody>
          <a:bodyPr rtlCol="0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Астра</a:t>
            </a:r>
          </a:p>
        </p:txBody>
      </p:sp>
      <p:pic>
        <p:nvPicPr>
          <p:cNvPr id="14338" name="Picture 2" descr="http://s42.radikal.ru/i097/1110/bf/4cbd9a994afc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004048" y="3879050"/>
            <a:ext cx="3359286" cy="25194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6084262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30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692150"/>
            <a:ext cx="7024687" cy="35290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Древние греки дали этому цветку название по имени богини радуги Ириды. В народе его ласково зовут касатик, петушок,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певник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пискульник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косички, радужница.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его называют Ботаники?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4976777"/>
            <a:ext cx="1800200" cy="747445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Ирис</a:t>
            </a:r>
          </a:p>
        </p:txBody>
      </p:sp>
      <p:pic>
        <p:nvPicPr>
          <p:cNvPr id="13314" name="Picture 2" descr="http://i040.radikal.ru/1101/d6/1ada1ae1381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868144" y="3048765"/>
            <a:ext cx="2642245" cy="33608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6084262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40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50875"/>
            <a:ext cx="7704137" cy="4105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Древнем Риме и в Афинах это был самый почитаемый цветок. В Сицилии этот цветок чеканили на монетах. А вино, настоянное на его лепестках, считалось в Риме самым изысканным напитком.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за цветок?</a:t>
            </a:r>
            <a:r>
              <a:rPr lang="ru-RU" dirty="0"/>
              <a:t>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27784" y="4827922"/>
            <a:ext cx="2736420" cy="891461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Фиалка</a:t>
            </a:r>
          </a:p>
        </p:txBody>
      </p:sp>
      <p:pic>
        <p:nvPicPr>
          <p:cNvPr id="21508" name="Picture 4" descr="http://vdomik.ucoz.ru/_ph/3/2/666373918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148064" y="3140968"/>
            <a:ext cx="3090501" cy="33739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9553" y="6044510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50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438" y="836613"/>
            <a:ext cx="7345362" cy="1609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Какой цветок символизирует безнадёжную самовлюблённость?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409747"/>
            <a:ext cx="2736304" cy="1179493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Нарцисс</a:t>
            </a:r>
          </a:p>
        </p:txBody>
      </p:sp>
      <p:pic>
        <p:nvPicPr>
          <p:cNvPr id="10242" name="Picture 2" descr="http://club.foto.ru/gallery/images/photo/2005/05/20/404896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211960" y="3356992"/>
            <a:ext cx="4009678" cy="290967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00329" y="6093296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10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982688"/>
            <a:ext cx="2448272" cy="1179493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Сирень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80400" cy="37433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Молодой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Пан -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бог лесов и лугов- однажды повстречал прекрасную речную нимфу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Сирингу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нежную вестницу утренней зари, и так залюбовался её нежной грацией и красотой, что забыл о своих забавах. Решил Пан заговорить с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Сирингой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, но та испугалась и убежала, Пан побежал следом, желая её успокоить, но нимфа неожиданно превратилась в благоухающий куст с нежными лиловыми цветами. Пан неутешно плакал возле куста и с тех пор стал печальным, гуляя по лесным чащам в одиночестве, и всем старался делать добро. А имя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Сиринги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стало латинским названием данного цветка. </a:t>
            </a:r>
          </a:p>
        </p:txBody>
      </p:sp>
      <p:pic>
        <p:nvPicPr>
          <p:cNvPr id="4100" name="Picture 4" descr="http://s009.radikal.ru/i309/1101/5d/bb90b5014dcb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247573" y="4221088"/>
            <a:ext cx="3291071" cy="229860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6014943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20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765175"/>
            <a:ext cx="7704138" cy="2951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египетская царица Клеопатра устроила пир в честь римского полководца Антония, пол в зале был устлан слоем лепестков толщиной в локоть.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Лепестки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каких цветов это были?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4624601"/>
            <a:ext cx="1728192" cy="1035477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Розы</a:t>
            </a:r>
          </a:p>
        </p:txBody>
      </p:sp>
      <p:pic>
        <p:nvPicPr>
          <p:cNvPr id="17420" name="Picture 12" descr="http://img0.liveinternet.ru/images/attach/c/7/97/595/97595060_Bez_slov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779912" y="3522469"/>
            <a:ext cx="4801766" cy="300287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6084262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30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531938"/>
            <a:ext cx="7777162" cy="3625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Название этого цветка происходит от фамилии француза, который впервые привёз его в Европу ещё три века назад.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Дюма -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сын в одном из своих романов описал судьбу Маргариты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Готье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которая очень любила эти цветы. А Джузеппе Верди написал по мотивам этого романа оперу «Травиата».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каком цветке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идёт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5251521"/>
            <a:ext cx="2808428" cy="963469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Камелия</a:t>
            </a:r>
          </a:p>
        </p:txBody>
      </p:sp>
      <p:pic>
        <p:nvPicPr>
          <p:cNvPr id="20484" name="Picture 4" descr="http://img0.liveinternet.ru/images/attach/c/3/76/117/76117382_3419483_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716016" y="3695985"/>
            <a:ext cx="3768773" cy="282935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6084262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40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80400" cy="4840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Самая поэтическая история цветка связана с драматической любовью Жозефины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Богарне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 императору Наполеону. В скромном платье, единственным украшением которого был букетик этих цветов, Жозефина произвела необыкновенное впечатление на Наполеона. Вскоре состоялась их свадьба. С тех пор, где бы ни находился император, Жозефина получала в день своей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свадьбы букет этих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цветков.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27668" y="5085184"/>
            <a:ext cx="2736420" cy="891461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Фиалка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img0.liveinternet.ru/images/attach/c/1/56/561/56561057_62_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722440" y="4005064"/>
            <a:ext cx="3305944" cy="247945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6084262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50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2257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народе его часто называют огоньком, а иногда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Ванька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мокрый.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его называют учёные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365104"/>
            <a:ext cx="3240476" cy="1296144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Бальзамин</a:t>
            </a:r>
          </a:p>
        </p:txBody>
      </p:sp>
      <p:pic>
        <p:nvPicPr>
          <p:cNvPr id="6148" name="Picture 4" descr="http://s014.radikal.ru/i329/1101/21/5e08f5b712f4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499992" y="3356992"/>
            <a:ext cx="3240360" cy="30195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9553" y="6084032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10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836613"/>
            <a:ext cx="7921625" cy="4356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переводе с латинского это растение означает «меч». В народе его зовут сабля- трава или ш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пажник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И в самом деле, листья его похожи формой на острый меч, они окружают стебли, на которых несколько цветков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шёлковыми, бархатными,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махровыми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или блестящими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лепестками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Назовите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хорошо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знакомое растение.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5457328"/>
            <a:ext cx="3096459" cy="747445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Гладиолус</a:t>
            </a:r>
          </a:p>
        </p:txBody>
      </p:sp>
      <p:pic>
        <p:nvPicPr>
          <p:cNvPr id="15366" name="Picture 6" descr="http://elsa.at.ua/_ph/5/726363078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80112" y="2229416"/>
            <a:ext cx="2324869" cy="43679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54753" y="6012254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20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925" y="0"/>
          <a:ext cx="9051128" cy="6857999"/>
        </p:xfrm>
        <a:graphic>
          <a:graphicData uri="http://schemas.openxmlformats.org/drawingml/2006/table">
            <a:tbl>
              <a:tblPr/>
              <a:tblGrid>
                <a:gridCol w="3201257"/>
                <a:gridCol w="1298735"/>
                <a:gridCol w="1147860"/>
                <a:gridCol w="1238980"/>
                <a:gridCol w="1082148"/>
                <a:gridCol w="1082148"/>
              </a:tblGrid>
              <a:tr h="1218851">
                <a:tc gridSpan="6">
                  <a:txBody>
                    <a:bodyPr/>
                    <a:lstStyle/>
                    <a:p>
                      <a:endParaRPr lang="ru-RU" sz="1200" b="1" u="none" dirty="0" smtClean="0">
                        <a:solidFill>
                          <a:srgbClr val="002060"/>
                        </a:solidFill>
                        <a:effectLst/>
                        <a:latin typeface="Century" pitchFamily="18" charset="0"/>
                      </a:endParaRPr>
                    </a:p>
                    <a:p>
                      <a:endParaRPr lang="ru-RU" sz="1200" b="1" u="none" dirty="0" smtClean="0">
                        <a:solidFill>
                          <a:srgbClr val="002060"/>
                        </a:solidFill>
                        <a:effectLst/>
                        <a:latin typeface="Century" pitchFamily="18" charset="0"/>
                      </a:endParaRPr>
                    </a:p>
                    <a:p>
                      <a:endParaRPr lang="ru-RU" sz="1200" b="1" u="none" dirty="0" smtClean="0">
                        <a:solidFill>
                          <a:srgbClr val="002060"/>
                        </a:solidFill>
                        <a:effectLst/>
                        <a:latin typeface="Century" pitchFamily="18" charset="0"/>
                      </a:endParaRPr>
                    </a:p>
                    <a:p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12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50236">
                <a:tc>
                  <a:txBody>
                    <a:bodyPr/>
                    <a:lstStyle/>
                    <a:p>
                      <a:r>
                        <a:rPr lang="ru-RU" sz="3200" b="1" u="none" dirty="0" smtClean="0">
                          <a:solidFill>
                            <a:srgbClr val="002060"/>
                          </a:solidFill>
                          <a:effectLst/>
                          <a:latin typeface="Century" pitchFamily="18" charset="0"/>
                        </a:rPr>
                        <a:t>Цветы в легендах</a:t>
                      </a:r>
                      <a:endParaRPr lang="ru-RU" sz="3200" b="1" u="none" dirty="0">
                        <a:solidFill>
                          <a:srgbClr val="00206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50236">
                <a:tc>
                  <a:txBody>
                    <a:bodyPr/>
                    <a:lstStyle/>
                    <a:p>
                      <a:r>
                        <a:rPr lang="ru-RU" sz="3200" b="1" u="none" dirty="0" smtClean="0">
                          <a:solidFill>
                            <a:srgbClr val="002060"/>
                          </a:solidFill>
                          <a:effectLst/>
                          <a:latin typeface="Century" pitchFamily="18" charset="0"/>
                        </a:rPr>
                        <a:t>Цветы в истории</a:t>
                      </a:r>
                      <a:endParaRPr lang="ru-RU" sz="3200" b="1" u="none" dirty="0">
                        <a:solidFill>
                          <a:srgbClr val="00206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50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kern="1200" dirty="0" smtClean="0">
                          <a:solidFill>
                            <a:srgbClr val="00206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Цветы  и любовь</a:t>
                      </a: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50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kern="1200" dirty="0" smtClean="0">
                          <a:solidFill>
                            <a:srgbClr val="002060"/>
                          </a:solidFill>
                          <a:effectLst/>
                          <a:latin typeface="Century" pitchFamily="18" charset="0"/>
                          <a:ea typeface="+mn-ea"/>
                          <a:cs typeface="+mn-cs"/>
                        </a:rPr>
                        <a:t>Цветы и человек</a:t>
                      </a: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3820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u="none" kern="1200" dirty="0" smtClean="0">
                        <a:solidFill>
                          <a:srgbClr val="002060"/>
                        </a:solidFill>
                        <a:effectLst/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ru-RU" sz="4400" b="1" u="none" kern="1200" dirty="0">
                        <a:solidFill>
                          <a:srgbClr val="602D6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76600" y="1196975"/>
            <a:ext cx="1295400" cy="97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" action="ppaction://hlinksldjump"/>
              </a:rPr>
              <a:t>10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3" y="1196975"/>
            <a:ext cx="1295400" cy="97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3" action="ppaction://hlinksldjump"/>
              </a:rPr>
              <a:t>20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1500" y="1196975"/>
            <a:ext cx="12969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4" action="ppaction://hlinksldjump"/>
              </a:rPr>
              <a:t>30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025" y="1196975"/>
            <a:ext cx="1296988" cy="97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5" action="ppaction://hlinksldjump"/>
              </a:rPr>
              <a:t>40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5113" y="1196975"/>
            <a:ext cx="1295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6" action="ppaction://hlinksldjump"/>
              </a:rPr>
              <a:t>50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026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0" y="0"/>
            <a:ext cx="9143999" cy="1196752"/>
          </a:xfrm>
          <a:prstGeom prst="rect">
            <a:avLst/>
          </a:prstGeom>
          <a:noFill/>
          <a:extLst/>
        </p:spPr>
      </p:pic>
      <p:pic>
        <p:nvPicPr>
          <p:cNvPr id="10" name="Picture 2" descr="C:\Program Files\Microsoft Office\MEDIA\CAGCAT10\j0088542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-36512" y="5832648"/>
            <a:ext cx="9143999" cy="1052736"/>
          </a:xfrm>
          <a:prstGeom prst="rect">
            <a:avLst/>
          </a:prstGeom>
          <a:noFill/>
          <a:extLst/>
        </p:spPr>
      </p:pic>
      <p:sp>
        <p:nvSpPr>
          <p:cNvPr id="11" name="TextBox 10"/>
          <p:cNvSpPr txBox="1"/>
          <p:nvPr/>
        </p:nvSpPr>
        <p:spPr>
          <a:xfrm>
            <a:off x="3259138" y="2349500"/>
            <a:ext cx="1295400" cy="1150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9" action="ppaction://hlinksldjump"/>
              </a:rPr>
              <a:t>10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538" y="2349500"/>
            <a:ext cx="1296987" cy="97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10" action="ppaction://hlinksldjump"/>
              </a:rPr>
              <a:t>20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1500" y="2349500"/>
            <a:ext cx="12969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11" action="ppaction://hlinksldjump"/>
              </a:rPr>
              <a:t>30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025" y="2349500"/>
            <a:ext cx="12969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12" action="ppaction://hlinksldjump"/>
              </a:rPr>
              <a:t>40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5113" y="2349500"/>
            <a:ext cx="1295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13" action="ppaction://hlinksldjump"/>
              </a:rPr>
              <a:t>50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025" y="3500438"/>
            <a:ext cx="12969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14" action="ppaction://hlinksldjump"/>
              </a:rPr>
              <a:t>40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3500438"/>
            <a:ext cx="1295400" cy="97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15" action="ppaction://hlinksldjump"/>
              </a:rPr>
              <a:t>30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538" y="3495675"/>
            <a:ext cx="12969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16" action="ppaction://hlinksldjump"/>
              </a:rPr>
              <a:t>20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538" y="4581525"/>
            <a:ext cx="12969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17" action="ppaction://hlinksldjump"/>
              </a:rPr>
              <a:t>20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4581525"/>
            <a:ext cx="1295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18" action="ppaction://hlinksldjump"/>
              </a:rPr>
              <a:t>30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4025" y="4581525"/>
            <a:ext cx="1295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19" action="ppaction://hlinksldjump"/>
              </a:rPr>
              <a:t>40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5113" y="4581525"/>
            <a:ext cx="1295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0" action="ppaction://hlinksldjump"/>
              </a:rPr>
              <a:t>50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5113" y="3500438"/>
            <a:ext cx="1295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1" action="ppaction://hlinksldjump"/>
              </a:rPr>
              <a:t>50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6913" y="4581525"/>
            <a:ext cx="1296987" cy="97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2" action="ppaction://hlinksldjump"/>
              </a:rPr>
              <a:t>10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98813" y="3500438"/>
            <a:ext cx="1296987" cy="97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0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3" action="ppaction://hlinksldjump"/>
              </a:rPr>
              <a:t>10</a:t>
            </a:r>
            <a:endParaRPr lang="ru-RU" sz="4400" b="1" dirty="0">
              <a:solidFill>
                <a:srgbClr val="602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252538"/>
            <a:ext cx="7024687" cy="1528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Символом России является берёза.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какой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символ у Франции?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4221088"/>
            <a:ext cx="2088232" cy="1251501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Лилия</a:t>
            </a:r>
          </a:p>
        </p:txBody>
      </p:sp>
      <p:pic>
        <p:nvPicPr>
          <p:cNvPr id="12296" name="Picture 8" descr="http://graphics.in.ua/cat/PSD.Lily.035.4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572000" y="2780928"/>
            <a:ext cx="3456384" cy="32513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6025805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30 баллов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5834" y="2959570"/>
            <a:ext cx="4870244" cy="120032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haroni" pitchFamily="2" charset="-79"/>
              </a:rPr>
              <a:t>Своя игра</a:t>
            </a:r>
          </a:p>
        </p:txBody>
      </p:sp>
      <p:pic>
        <p:nvPicPr>
          <p:cNvPr id="9" name="Picture 3" descr="C:\Users\adm\AppData\Local\Microsoft\Windows\Temporary Internet Files\Content.IE5\IXKA846C\MC9004382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064622" y="903961"/>
            <a:ext cx="2520280" cy="2655774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76200">
            <a:bevelT w="139700" h="139700"/>
            <a:extrusionClr>
              <a:srgbClr val="0070C0"/>
            </a:extrusionClr>
          </a:sp3d>
          <a:ex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3384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популярности этого растения немалую роль сыграло то, что форма его корней напоминала фигурку человека. Отсюда и пошло его название «человек- корень».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за растение?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605" y="4837348"/>
            <a:ext cx="3240475" cy="1035477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Женьшень</a:t>
            </a:r>
          </a:p>
        </p:txBody>
      </p:sp>
      <p:pic>
        <p:nvPicPr>
          <p:cNvPr id="18434" name="Picture 2" descr="http://polezenli.ru/uploads/posts/2011-04/1304061270_zhenshen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938464" y="3284984"/>
            <a:ext cx="3161928" cy="31619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72337" y="6025805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40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020763"/>
            <a:ext cx="702468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Какое комнатное растение называют цветком алхимиков?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140" y="3803613"/>
            <a:ext cx="2664412" cy="963469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Фуксия</a:t>
            </a:r>
          </a:p>
        </p:txBody>
      </p:sp>
      <p:pic>
        <p:nvPicPr>
          <p:cNvPr id="19460" name="Picture 4" descr="http://g1.s3.forblabla.com/u38/photoAE54/20985359838-0/original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529664" y="2067874"/>
            <a:ext cx="3718570" cy="44527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6056885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50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6264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Игру составила </a:t>
            </a:r>
            <a:br>
              <a:rPr lang="ru-RU" sz="32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учитель биологии ГБОУ Школа №929 </a:t>
            </a:r>
            <a:r>
              <a:rPr lang="ru-RU" sz="3200" u="sng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Стрежнева</a:t>
            </a: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Е.Д., </a:t>
            </a:r>
            <a:br>
              <a:rPr lang="ru-RU" sz="32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используя теоретические материалы  интернет ресурсов</a:t>
            </a: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hlinkClick r:id="rId2"/>
              </a:rPr>
              <a:t>http://lazurbereg.0pk.ru/viewtopic.php?id=84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</a:br>
            <a:endParaRPr lang="ru-RU" sz="1800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hlinkClick r:id="rId3"/>
              </a:rPr>
              <a:t>http://kes.edurm.ru/index.php?option=com_content&amp;view=article&amp;id=22:2010-11-05-17-48-17&amp;catid=29:2010-11-10-11-26-47&amp;Itemid=17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28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908050"/>
            <a:ext cx="7024687" cy="3770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Старинное поверье утверждало, что данное растение цветёт в глухую июньскую ночь, накануне праздника Ивана Купалы. Говорили, что бутон у него маленький, красный, как раскалённый уголёк, а распустившийся цветок яркий, словно пламя. В старину люди ходили искать чудесный цветок, считая, что он наделён волшебной силой - может указать клады, скрытые в земле. Но достать цветок никто не мог, так как его охраняла нечистая сила. Что это за растение?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704" y="4859687"/>
            <a:ext cx="3968889" cy="891461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Папоротник</a:t>
            </a:r>
          </a:p>
        </p:txBody>
      </p:sp>
      <p:pic>
        <p:nvPicPr>
          <p:cNvPr id="7170" name="Picture 2" descr="http://www.vashsad.ua/downloads/image/encyclopedia/nefrolepsis%D1%8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644008" y="4033679"/>
            <a:ext cx="2815755" cy="22928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219700" y="0"/>
            <a:ext cx="2484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10 баллов</a:t>
            </a:r>
          </a:p>
        </p:txBody>
      </p:sp>
      <p:pic>
        <p:nvPicPr>
          <p:cNvPr id="7171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83317" y="6033959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921625" cy="3168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Древняя легенда рассказывает: когда Адам и Ева были изгнаны из рая, шёл сильный снег, и Еве было очень холодно. Тогда, желая согреть её своим вниманием, несколько снежинок превратились в цветы. Увидев их, Ева повеселела, у неё появилась надежда, поэтому данный цветок стал символом надежды.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цветок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/>
              <a:t>  </a:t>
            </a:r>
            <a:r>
              <a:rPr lang="ru-RU" dirty="0"/>
              <a:t>                                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09120"/>
            <a:ext cx="4464496" cy="1224136"/>
          </a:xfrm>
        </p:spPr>
        <p:txBody>
          <a:bodyPr rtlCol="0">
            <a:no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Подснежник</a:t>
            </a:r>
          </a:p>
        </p:txBody>
      </p:sp>
      <p:pic>
        <p:nvPicPr>
          <p:cNvPr id="2052" name="Picture 4" descr="http://img0.liveinternet.ru/images/attach/c/7/98/488/98488860_0_2a7e6_298c8037_xl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923928" y="3237085"/>
            <a:ext cx="4658228" cy="30986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20 баллов</a:t>
            </a:r>
          </a:p>
        </p:txBody>
      </p:sp>
      <p:pic>
        <p:nvPicPr>
          <p:cNvPr id="12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3935" y="6043151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169275" cy="54721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Восточная легенда утверждает, что этот цветок возник из слёз благодарного Адама, когда архангел Гавриил принёс ему весть о прощении Господом его грехов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другой легенде бог солнца Аполлон преследовал своими жгучими лучами одну из дочерей Атласа.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Девушка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взмолилась к Зевсу защитить её, и тогда громовержец превратил её в чудный цветок, укрыв в тени своих садов. Так и цвёл он каждую весну, наполняя своим ароматом божественные кущи, пока Прозерпина, дочь Зевса 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Цицеры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внезапно похищенная Плутоном, от испуга не обронила на землю сорванные цветы. Они и стали прародительницами цветков, что радуют нас и поныне.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Греки, помня эту легенду, называли его цветком печали.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древних галлов он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символизировал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невинность, скромность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целомудрие,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потому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 устилали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новобрачных.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2529" y="5534720"/>
            <a:ext cx="2736420" cy="891461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Фиалка</a:t>
            </a:r>
          </a:p>
        </p:txBody>
      </p:sp>
      <p:pic>
        <p:nvPicPr>
          <p:cNvPr id="8194" name="Picture 2" descr="http://img543.imageshack.us/img543/9541/tm9kx8fpg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992614" y="465313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72337" y="6093296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30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5834" y="2959570"/>
            <a:ext cx="4870244" cy="120032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haroni" pitchFamily="2" charset="-79"/>
              </a:rPr>
              <a:t>Своя игра</a:t>
            </a:r>
          </a:p>
        </p:txBody>
      </p:sp>
      <p:pic>
        <p:nvPicPr>
          <p:cNvPr id="10" name="Picture 3" descr="C:\Users\adm\AppData\Local\Microsoft\Windows\Temporary Internet Files\Content.IE5\IXKA846C\MC9004382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064622" y="903961"/>
            <a:ext cx="2520280" cy="2655774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76200">
            <a:bevelT w="139700" h="139700"/>
            <a:extrusionClr>
              <a:srgbClr val="0070C0"/>
            </a:extrusionClr>
          </a:sp3d>
          <a:ex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7993063" cy="3311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преданию,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Лакшми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самая красивая женщина на свете, родилась из раскрывающегося бутона данного цветка, который состоял из 100 больших и 1000 маленьких лепестков. Прародитель Вселенной Вишну разбудил красавицу поцелуем, и она стала его супругой. С этой минуты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Лакшми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была провозглашена богиней красоты, а данный цветок символом божественной тайны, которую цветок хранит под защитой своих острых шипов.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4581128"/>
            <a:ext cx="1649888" cy="748079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Роза</a:t>
            </a:r>
          </a:p>
        </p:txBody>
      </p:sp>
      <p:pic>
        <p:nvPicPr>
          <p:cNvPr id="4" name="Picture 6" descr="roza1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290529" y="4077072"/>
            <a:ext cx="2593839" cy="20274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3" descr="C:\Users\adm\AppData\Local\Microsoft\Windows\Temporary Internet Files\Content.IE5\IXKA846C\MC900438247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45217" y="6104571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40 баллов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024687" cy="3624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древних греков он считался цветком богов. В легенде говорится, что богиня Диана убила юного пастуха, который своей игрой на рожке распугал дичь и помешал ей охотиться. Потом она раскаялась и попросила великого Зевса сделать так, чтобы из крови невинного погибшего юноши вырос прекрасный цветок - в память о нём. Зевс откликнулся на её просьбу.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знаете, что это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был за цветок?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4941328"/>
            <a:ext cx="2664296" cy="675437"/>
          </a:xfrm>
        </p:spPr>
        <p:txBody>
          <a:bodyPr rtlCol="0">
            <a:no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Гвоздика</a:t>
            </a:r>
          </a:p>
        </p:txBody>
      </p:sp>
      <p:pic>
        <p:nvPicPr>
          <p:cNvPr id="8" name="Picture 3" descr="C:\Users\adm\AppData\Local\Microsoft\Windows\Temporary Internet Files\Content.IE5\IXKA846C\MC900438247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1520" y="6116465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50 баллов</a:t>
            </a:r>
          </a:p>
        </p:txBody>
      </p:sp>
      <p:pic>
        <p:nvPicPr>
          <p:cNvPr id="1026" name="Picture 2" descr="http://www.radiokrka.com/Portals/110110_176936_nagelj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436096" y="4072496"/>
            <a:ext cx="3195125" cy="23915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" y="1063625"/>
            <a:ext cx="7489825" cy="3146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растение было посвящено богу Аполлону. Венком из листьев этого растения награждались художники, артисты и учёные в знак признания их творческих успехов- отсюда происхождение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слова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«лауреат».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за растение?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0877" y="5013176"/>
            <a:ext cx="1772135" cy="963469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Лавр</a:t>
            </a:r>
          </a:p>
        </p:txBody>
      </p:sp>
      <p:pic>
        <p:nvPicPr>
          <p:cNvPr id="16386" name="Picture 2" descr="http://www.ervasaromaticas.net/wp-content/uploads/2011/01/Laurus-nobilis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278386" y="2636912"/>
            <a:ext cx="3038030" cy="3719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14029" y="6063649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10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2592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Турции его называют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тулипа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что означает «чалма», «тюрбан».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Иране, Средней Азии и 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Закавказье -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лала,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лола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лалэ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это растение называют у нас?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553763"/>
            <a:ext cx="2592404" cy="1251501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Тюльпан</a:t>
            </a:r>
          </a:p>
        </p:txBody>
      </p:sp>
      <p:pic>
        <p:nvPicPr>
          <p:cNvPr id="11266" name="Picture 2" descr="http://img.by/i/iynpb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730450" y="3370633"/>
            <a:ext cx="2938686" cy="29386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3" descr="C:\Users\adm\AppData\Local\Microsoft\Windows\Temporary Internet Files\Content.IE5\IXKA846C\MC900438247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6016771"/>
            <a:ext cx="555247" cy="5850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148263" y="0"/>
            <a:ext cx="248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entury Gothic" pitchFamily="34" charset="0"/>
              </a:rPr>
              <a:t>20 баллов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850</Words>
  <Application>Microsoft Office PowerPoint</Application>
  <PresentationFormat>Экран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Остин</vt:lpstr>
      <vt:lpstr>Своя игра  «ЦВЕТЫ»</vt:lpstr>
      <vt:lpstr>Презентация PowerPoint</vt:lpstr>
      <vt:lpstr>Старинное поверье утверждало, что данное растение цветёт в глухую июньскую ночь, накануне праздника Ивана Купалы. Говорили, что бутон у него маленький, красный, как раскалённый уголёк, а распустившийся цветок яркий, словно пламя. В старину люди ходили искать чудесный цветок, считая, что он наделён волшебной силой - может указать клады, скрытые в земле. Но достать цветок никто не мог, так как его охраняла нечистая сила. Что это за растение? </vt:lpstr>
      <vt:lpstr>Древняя легенда рассказывает: когда Адам и Ева были изгнаны из рая, шёл сильный снег, и Еве было очень холодно. Тогда, желая согреть её своим вниманием, несколько снежинок превратились в цветы. Увидев их, Ева повеселела, у неё появилась надежда, поэтому данный цветок стал символом надежды.  Что это за цветок?                                    </vt:lpstr>
      <vt:lpstr>Восточная легенда утверждает, что этот цветок возник из слёз благодарного Адама, когда архангел Гавриил принёс ему весть о прощении Господом его грехов. По другой легенде бог солнца Аполлон преследовал своими жгучими лучами одну из дочерей Атласа.  Девушка взмолилась к Зевсу защитить её, и тогда громовержец превратил её в чудный цветок, укрыв в тени своих садов. Так и цвёл он каждую весну, наполняя своим ароматом божественные кущи, пока Прозерпина, дочь Зевса и Цицеры, внезапно похищенная Плутоном, от испуга не обронила на землю сорванные цветы. Они и стали прародительницами цветков, что радуют нас и поныне. Греки, помня эту легенду, называли его цветком печали.  У древних галлов он символизировал  невинность, скромность и целомудрие,  потому им устилали  ложе новобрачных.</vt:lpstr>
      <vt:lpstr>По преданию, Лакшми - самая красивая женщина на свете, родилась из раскрывающегося бутона данного цветка, который состоял из 100 больших и 1000 маленьких лепестков. Прародитель Вселенной Вишну разбудил красавицу поцелуем, и она стала его супругой. С этой минуты Лакшми была провозглашена богиней красоты, а данный цветок символом божественной тайны, которую цветок хранит под защитой своих острых шипов.</vt:lpstr>
      <vt:lpstr>У древних греков он считался цветком богов. В легенде говорится, что богиня Диана убила юного пастуха, который своей игрой на рожке распугал дичь и помешал ей охотиться. Потом она раскаялась и попросила великого Зевса сделать так, чтобы из крови невинного погибшего юноши вырос прекрасный цветок - в память о нём. Зевс откликнулся на её просьбу. Вы знаете, что это был за цветок?</vt:lpstr>
      <vt:lpstr>Это растение было посвящено богу Аполлону. Венком из листьев этого растения награждались художники, артисты и учёные в знак признания их творческих успехов- отсюда происхождение  слова «лауреат».   Что это за растение?</vt:lpstr>
      <vt:lpstr>В Турции его называют тулипа, что означает «чалма», «тюрбан».  В Иране, Средней Азии и в Закавказье - лала, лола, лалэ.   А как это растение называют у нас?</vt:lpstr>
      <vt:lpstr>Индейцы называли этот цветок падающей звездой, а древние римляне- просто звездой. Соцветие этого растения и в самом деле напоминает яркую звезду.   Как этот цветок называют сейчас?</vt:lpstr>
      <vt:lpstr>Древние греки дали этому цветку название по имени богини радуги Ириды. В народе его ласково зовут касатик, петушок, певник, пискульник, косички, радужница.   А как его называют Ботаники?</vt:lpstr>
      <vt:lpstr>В Древнем Риме и в Афинах это был самый почитаемый цветок. В Сицилии этот цветок чеканили на монетах. А вино, настоянное на его лепестках, считалось в Риме самым изысканным напитком.   Что это за цветок?   </vt:lpstr>
      <vt:lpstr>Какой цветок символизирует безнадёжную самовлюблённость?</vt:lpstr>
      <vt:lpstr>Молодой Пан - бог лесов и лугов- однажды повстречал прекрасную речную нимфу Сирингу, нежную вестницу утренней зари, и так залюбовался её нежной грацией и красотой, что забыл о своих забавах. Решил Пан заговорить с Сирингой , но та испугалась и убежала, Пан побежал следом, желая её успокоить, но нимфа неожиданно превратилась в благоухающий куст с нежными лиловыми цветами. Пан неутешно плакал возле куста и с тех пор стал печальным, гуляя по лесным чащам в одиночестве, и всем старался делать добро. А имя Сиринги стало латинским названием данного цветка. </vt:lpstr>
      <vt:lpstr>Когда египетская царица Клеопатра устроила пир в честь римского полководца Антония, пол в зале был устлан слоем лепестков толщиной в локоть.   Лепестки каких цветов это были?</vt:lpstr>
      <vt:lpstr>Название этого цветка происходит от фамилии француза, который впервые привёз его в Европу ещё три века назад. Дюма - сын в одном из своих романов описал судьбу Маргариты Готье, которая очень любила эти цветы. А Джузеппе Верди написал по мотивам этого романа оперу «Травиата». О каком цветке  идёт речь?</vt:lpstr>
      <vt:lpstr>Самая поэтическая история цветка связана с драматической любовью Жозефины Богарне к императору Наполеону. В скромном платье, единственным украшением которого был букетик этих цветов, Жозефина произвела необыкновенное впечатление на Наполеона. Вскоре состоялась их свадьба. С тех пор, где бы ни находился император, Жозефина получала в день своей  свадьбы букет этих  цветков.</vt:lpstr>
      <vt:lpstr>В народе его часто называют огоньком, а иногда Ванька мокрый.   А как его называют учёные?</vt:lpstr>
      <vt:lpstr>В переводе с латинского это растение означает «меч». В народе его зовут сабля- трава или шпажник. И в самом деле, листья его похожи формой на острый меч, они окружают стебли, на которых несколько цветков  с шёлковыми, бархатными,  махровыми или блестящими  лепестками.   Назовите это хорошо  Вам знакомое растение.</vt:lpstr>
      <vt:lpstr>Символом России является берёза.   А какой символ у Франции?</vt:lpstr>
      <vt:lpstr>В популярности этого растения немалую роль сыграло то, что форма его корней напоминала фигурку человека. Отсюда и пошло его название «человек- корень».   Что это за растение?</vt:lpstr>
      <vt:lpstr>Какое комнатное растение называют цветком алхимиков?</vt:lpstr>
      <vt:lpstr>Игру составила  учитель биологии ГБОУ Школа №929 Стрежнева Е.Д.,  используя теоретические материалы  интернет ресурсов:  http://lazurbereg.0pk.ru/viewtopic.php?id=84   http://kes.edurm.ru/index.php?option=com_content&amp;view=article&amp;id=22:2010-11-05-17-48-17&amp;catid=29:2010-11-10-11-26-47&amp;Itemid=17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ЧАС ЦВЕТОВ</dc:title>
  <dc:creator>adm</dc:creator>
  <cp:lastModifiedBy>user</cp:lastModifiedBy>
  <cp:revision>128</cp:revision>
  <dcterms:created xsi:type="dcterms:W3CDTF">2014-03-12T08:39:12Z</dcterms:created>
  <dcterms:modified xsi:type="dcterms:W3CDTF">2014-11-20T06:13:11Z</dcterms:modified>
  <cp:contentStatus/>
</cp:coreProperties>
</file>