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2DA1AD"/>
    <a:srgbClr val="157FFF"/>
    <a:srgbClr val="D68B1C"/>
    <a:srgbClr val="F7E289"/>
    <a:srgbClr val="FF9E1D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0115" y="4650640"/>
            <a:ext cx="3970330" cy="137434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5" y="833015"/>
            <a:ext cx="3970329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4607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1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901950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512771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5771" y="2054655"/>
            <a:ext cx="5488230" cy="2290576"/>
          </a:xfrm>
          <a:solidFill>
            <a:srgbClr val="2DA1AD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Строение и жизнедеятельность бактерий, их роль в природе и жизни человека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374900"/>
            <a:ext cx="9000445" cy="61082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№1 им. Героя Советского Союза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Каманина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Н.П.» г.Меленки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2820" y="4803346"/>
            <a:ext cx="3664920" cy="1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биологии: Е.С. Бушуева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Роль бактерий в природе и жизни человека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7940660" cy="2748691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 разложения и гниения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способствуют круговороту веществ в природе.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Почвенные бактерии. Азотофиксирующие (Клубеньковые)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обогащают почву азотными соединениями, необходимыми для лучшего роста растений.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Bushuev\Desktop\кулебеньков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15" y="4192525"/>
            <a:ext cx="2803265" cy="2137870"/>
          </a:xfrm>
          <a:prstGeom prst="rect">
            <a:avLst/>
          </a:prstGeom>
          <a:noFill/>
        </p:spPr>
      </p:pic>
      <p:pic>
        <p:nvPicPr>
          <p:cNvPr id="8195" name="Picture 3" descr="C:\Users\Bushuev\Desktop\люп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195" y="4192525"/>
            <a:ext cx="2901395" cy="21332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65195" y="6330396"/>
            <a:ext cx="2901395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люпин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6590" y="6330395"/>
            <a:ext cx="4581150" cy="527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клубеньки на корнях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бобовых растений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Роль бактерий в природе и жизни человека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7940660" cy="2748691"/>
          </a:xfrm>
        </p:spPr>
        <p:txBody>
          <a:bodyPr>
            <a:normAutofit fontScale="92500"/>
          </a:bodyPr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 разложения и гниения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способствуют круговороту веществ в природе.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Почвенные бактерии. Азотофиксирующие (Клубеньковые)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обогащают почву азотными соединениями, необходимыми для лучшего роста растений.</a:t>
            </a: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Молочно-кислые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бактерии-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скисание молока, квашение овощей, силосование кормов.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5195" y="6330396"/>
            <a:ext cx="2901395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Bushuev\Desktop\смета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015" y="4345230"/>
            <a:ext cx="2286000" cy="1974850"/>
          </a:xfrm>
          <a:prstGeom prst="rect">
            <a:avLst/>
          </a:prstGeom>
          <a:noFill/>
        </p:spPr>
      </p:pic>
      <p:pic>
        <p:nvPicPr>
          <p:cNvPr id="9220" name="Picture 4" descr="C:\Users\Bushuev\Desktop\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115" y="434523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Роль бактерий в природе и жизни человека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7940660" cy="4733856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 разложения и гниения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способствуют круговороту веществ в природе.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Почвенные бактерии. Азотофиксирующие (Клубеньковые)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обогащают почву азотными соединениями, необходимыми для лучшего роста растений.</a:t>
            </a: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Молочно-кислые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бактерии-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скисание молока, квашение овощей, силосование кормов.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Портят продукты питания.</a:t>
            </a:r>
          </a:p>
          <a:p>
            <a:pPr marL="457200" indent="-45720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5195" y="6330396"/>
            <a:ext cx="2901395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Роль бактерий в природе и жизни человека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7940660" cy="4733856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 разложения и гниения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способствуют круговороту веществ в природе.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Почвенные бактерии. Азотофиксирующие (Клубеньковые)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обогащают почву азотными соединениями, необходимыми для лучшего роста растений.</a:t>
            </a:r>
          </a:p>
          <a:p>
            <a:pPr marL="457200" indent="-457200" algn="just">
              <a:buFont typeface="Arial" pitchFamily="34" charset="0"/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Молочно кислые бактерии-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скисание молока, квашение овощей, силосование кормов.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Портят продукты питания.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Болезнетворные бактерии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(холера, тиф, чума, дифтерия, столбняк, ангина, менингит, сибирская язва).</a:t>
            </a:r>
          </a:p>
          <a:p>
            <a:pPr marL="457200" indent="-457200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5195" y="6330396"/>
            <a:ext cx="2901395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34130" y="2360065"/>
            <a:ext cx="4123035" cy="620719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§5, § 6; вопросы.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микроскопические одноклеточные организмы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01670" y="2665475"/>
            <a:ext cx="8398775" cy="1527050"/>
            <a:chOff x="601670" y="2512770"/>
            <a:chExt cx="8398775" cy="15270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92245" y="2512770"/>
              <a:ext cx="3359510" cy="6108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Форма бактерий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01670" y="3429000"/>
              <a:ext cx="1985165" cy="6108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Кокки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(шарообразные)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15280" y="3429000"/>
              <a:ext cx="1985165" cy="6108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Спириллы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(спиралевидные)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77410" y="3429000"/>
              <a:ext cx="1985165" cy="6108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Вибрионы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(в виде запятой)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739540" y="3429000"/>
              <a:ext cx="1985165" cy="6108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Бациллы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(палочковидные)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365195" y="3123590"/>
              <a:ext cx="1527050" cy="305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10" idx="0"/>
            </p:cNvCxnSpPr>
            <p:nvPr/>
          </p:nvCxnSpPr>
          <p:spPr>
            <a:xfrm flipH="1">
              <a:off x="3732123" y="3123590"/>
              <a:ext cx="305409" cy="305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9" idx="0"/>
            </p:cNvCxnSpPr>
            <p:nvPr/>
          </p:nvCxnSpPr>
          <p:spPr>
            <a:xfrm>
              <a:off x="5182820" y="3123590"/>
              <a:ext cx="687173" cy="305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8" idx="0"/>
            </p:cNvCxnSpPr>
            <p:nvPr/>
          </p:nvCxnSpPr>
          <p:spPr>
            <a:xfrm>
              <a:off x="6251755" y="3123590"/>
              <a:ext cx="1756108" cy="305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Bushuev\Desktop\кок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4375" y="4497935"/>
            <a:ext cx="1985165" cy="1527050"/>
          </a:xfrm>
          <a:prstGeom prst="rect">
            <a:avLst/>
          </a:prstGeom>
          <a:noFill/>
        </p:spPr>
      </p:pic>
      <p:pic>
        <p:nvPicPr>
          <p:cNvPr id="1028" name="Picture 4" descr="C:\Users\Bushuev\Desktop\бацил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245" y="4497935"/>
            <a:ext cx="1832460" cy="1527050"/>
          </a:xfrm>
          <a:prstGeom prst="rect">
            <a:avLst/>
          </a:prstGeom>
          <a:noFill/>
        </p:spPr>
      </p:pic>
      <p:pic>
        <p:nvPicPr>
          <p:cNvPr id="1029" name="Picture 5" descr="C:\Users\Bushuev\Desktop\вибри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410" y="4497935"/>
            <a:ext cx="1961311" cy="1527050"/>
          </a:xfrm>
          <a:prstGeom prst="rect">
            <a:avLst/>
          </a:prstGeom>
          <a:noFill/>
        </p:spPr>
      </p:pic>
      <p:pic>
        <p:nvPicPr>
          <p:cNvPr id="1030" name="Picture 6" descr="C:\Users\Bushuev\Desktop\спирил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5280" y="4497935"/>
            <a:ext cx="1832460" cy="152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Строение бактерий</a:t>
            </a:r>
            <a:endParaRPr lang="en-US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739540" y="1901950"/>
            <a:ext cx="5497380" cy="3664920"/>
            <a:chOff x="2586835" y="2054655"/>
            <a:chExt cx="5497380" cy="366492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2586835" y="2207360"/>
              <a:ext cx="5497380" cy="3512215"/>
              <a:chOff x="2434130" y="1749245"/>
              <a:chExt cx="5497380" cy="3512215"/>
            </a:xfrm>
          </p:grpSpPr>
          <p:pic>
            <p:nvPicPr>
              <p:cNvPr id="2052" name="Picture 4" descr="C:\Users\Bushuev\Desktop\строение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4130" y="1749245"/>
                <a:ext cx="5497380" cy="3512214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503065" y="4956050"/>
                <a:ext cx="1985165" cy="305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488230" y="4497935"/>
                <a:ext cx="1985165" cy="458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rPr>
                  <a:t>Цитоплазма</a:t>
                </a:r>
                <a:endParaRPr lang="ru-RU" sz="1600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4419294" y="4345230"/>
                <a:ext cx="1527051" cy="763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030115" y="4192525"/>
                <a:ext cx="1527050" cy="305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flipH="1" flipV="1">
                <a:off x="3961180" y="4039820"/>
                <a:ext cx="1832461" cy="6108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 flipV="1">
                <a:off x="5335525" y="4039820"/>
                <a:ext cx="1221638" cy="3054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4724705" y="2054655"/>
              <a:ext cx="1985165" cy="458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Ядерное вещество</a:t>
              </a:r>
              <a:endParaRPr lang="ru-RU" sz="16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1443835"/>
            <a:ext cx="7024430" cy="6848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Распространение бактерий</a:t>
            </a:r>
            <a:endParaRPr lang="en-US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260" y="4497935"/>
            <a:ext cx="2595985" cy="916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 г почвы могут содержаться сотни миллионов бактерий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92245" y="4497935"/>
            <a:ext cx="3054100" cy="122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воздухе непроветриваемых помещений в 13 раз больше бактерий, чем в проветриваемых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ushuev\Desktop\поч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207360"/>
            <a:ext cx="2560042" cy="1985165"/>
          </a:xfrm>
          <a:prstGeom prst="rect">
            <a:avLst/>
          </a:prstGeom>
          <a:noFill/>
        </p:spPr>
      </p:pic>
      <p:pic>
        <p:nvPicPr>
          <p:cNvPr id="4099" name="Picture 3" descr="C:\Users\Bushuev\Desktop\возд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950" y="2207360"/>
            <a:ext cx="2757174" cy="1985165"/>
          </a:xfrm>
          <a:prstGeom prst="rect">
            <a:avLst/>
          </a:prstGeom>
          <a:noFill/>
        </p:spPr>
      </p:pic>
      <p:pic>
        <p:nvPicPr>
          <p:cNvPr id="4100" name="Picture 4" descr="C:\Users\Bushuev\Desktop\бактериив  жив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345" y="2207360"/>
            <a:ext cx="2906023" cy="19851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46345" y="4497935"/>
            <a:ext cx="3054100" cy="1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живых организмах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(растениях, животных и человеке) встречаются полезные и вредные бактерии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1443835"/>
            <a:ext cx="7024430" cy="6848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Распространение бактерий</a:t>
            </a:r>
            <a:endParaRPr lang="en-US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shuev\Desktop\антаркт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0" y="2207360"/>
            <a:ext cx="3664920" cy="274461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59785" y="5108755"/>
            <a:ext cx="3054100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Льды Антарктиды (-83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0115" y="5108755"/>
            <a:ext cx="3512215" cy="305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Горячие источники (+85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С-90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Bushuev\Desktop\г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409" y="2207360"/>
            <a:ext cx="3817625" cy="2748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Питание бактерий</a:t>
            </a:r>
            <a:endParaRPr lang="en-US" b="1" dirty="0">
              <a:solidFill>
                <a:srgbClr val="2D1D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275740" cy="91623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Способны сами создавать органические вещества из неорганических в процессе фотосинтеза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4956050"/>
            <a:ext cx="4275740" cy="8971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цианобактерии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862575" y="2818180"/>
            <a:ext cx="2137871" cy="1221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Паразиты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(органические вещества живых организмов)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4123035" cy="76352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Питаются готовыми органическими веществами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Bushuev\Desktop\циа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2818180"/>
            <a:ext cx="3670722" cy="2067840"/>
          </a:xfrm>
          <a:prstGeom prst="rect">
            <a:avLst/>
          </a:prstGeom>
          <a:noFill/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571695" y="2817876"/>
            <a:ext cx="2137871" cy="122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1D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Сапротрофы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2D1D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(органические вещества отмерших тел)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 flipH="1">
            <a:off x="5640631" y="2665475"/>
            <a:ext cx="916534" cy="1524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7168289" y="2665475"/>
            <a:ext cx="763222" cy="1527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35525" y="1749245"/>
            <a:ext cx="1221640" cy="3054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39540" y="1749245"/>
            <a:ext cx="1221640" cy="3051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Размножение бактерий</a:t>
            </a:r>
            <a:endParaRPr lang="en-US" b="1" dirty="0">
              <a:solidFill>
                <a:srgbClr val="2D1D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115" y="1901950"/>
            <a:ext cx="3970330" cy="458115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Размножаются бактерии делением одной клетки на две. При благоприятных условиях деление может происходить каждые 20-30 мин. При таком быстром размножении потомство одной бактерии за 5 суток способно образовать массу, которой можно было бы заполнить все моря и океаны. Однако, большинство бактерий погибает под действием солнечного света, при высушивании, недостатке пищи, нагревании до 65-100</a:t>
            </a:r>
            <a:r>
              <a:rPr lang="ru-RU" sz="18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С, под действием дезинфицирующих веществ, в результате борьбы между видами и т.д.</a:t>
            </a:r>
            <a:endParaRPr lang="en-US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ushuev\Desktop\размнож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1749245"/>
            <a:ext cx="4819650" cy="481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Образование спор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0115" y="2970885"/>
            <a:ext cx="3817624" cy="3187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Спора бактерий-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приспособление к выживанию в неблагоприятных условиях.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благоприятных условиях спора прорастает и становиться жизнедеятельной бактерией.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Bushuev\Desktop\спор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2054655"/>
            <a:ext cx="3817625" cy="397033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655770" y="3276295"/>
            <a:ext cx="1832460" cy="18324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739541" y="4803346"/>
            <a:ext cx="916230" cy="916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D1DFF"/>
                </a:solidFill>
                <a:latin typeface="Times New Roman" pitchFamily="18" charset="0"/>
                <a:cs typeface="Times New Roman" pitchFamily="18" charset="0"/>
              </a:rPr>
              <a:t>Роль бактерий в природе и жизни человека</a:t>
            </a:r>
            <a:endParaRPr lang="ru-RU" b="1" dirty="0">
              <a:solidFill>
                <a:srgbClr val="2D1D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965" y="2207360"/>
            <a:ext cx="7940660" cy="1832460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Бактерии разложения и гниения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способствуют круговороту веществ в природе.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460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Строение и жизнедеятельность бактерий, их роль в природе и жизни человека</vt:lpstr>
      <vt:lpstr>Бактерии- микроскопические одноклеточные организмы</vt:lpstr>
      <vt:lpstr>Строение бактерий</vt:lpstr>
      <vt:lpstr>Распространение бактерий</vt:lpstr>
      <vt:lpstr>Распространение бактерий</vt:lpstr>
      <vt:lpstr>Питание бактерий</vt:lpstr>
      <vt:lpstr>Размножение бактерий</vt:lpstr>
      <vt:lpstr>Образование спор</vt:lpstr>
      <vt:lpstr>Роль бактерий в природе и жизни человека</vt:lpstr>
      <vt:lpstr>Роль бактерий в природе и жизни человека</vt:lpstr>
      <vt:lpstr>Роль бактерий в природе и жизни человека</vt:lpstr>
      <vt:lpstr>Роль бактерий в природе и жизни человека</vt:lpstr>
      <vt:lpstr>Роль бактерий в природе и жизни человека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Bushuev</cp:lastModifiedBy>
  <cp:revision>52</cp:revision>
  <dcterms:created xsi:type="dcterms:W3CDTF">2013-08-21T19:17:07Z</dcterms:created>
  <dcterms:modified xsi:type="dcterms:W3CDTF">2014-10-11T14:56:41Z</dcterms:modified>
</cp:coreProperties>
</file>