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59" r:id="rId5"/>
    <p:sldId id="260" r:id="rId6"/>
    <p:sldId id="265" r:id="rId7"/>
    <p:sldId id="261" r:id="rId8"/>
    <p:sldId id="266" r:id="rId9"/>
    <p:sldId id="262" r:id="rId10"/>
    <p:sldId id="263" r:id="rId11"/>
    <p:sldId id="264"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BBC95-54AC-404B-A6BD-EA66E522EDC7}" type="datetimeFigureOut">
              <a:rPr lang="ru-RU" smtClean="0"/>
              <a:pPr/>
              <a:t>09.11.2014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5E4FB-CB64-45DF-9EAE-C6350D2B6F8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05E4FB-CB64-45DF-9EAE-C6350D2B6F80}"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CDF79A4-1B2A-4094-AC22-B355D366332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79A4-1B2A-4094-AC22-B355D36633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79A4-1B2A-4094-AC22-B355D36633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79A4-1B2A-4094-AC22-B355D36633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79A4-1B2A-4094-AC22-B355D366332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79A4-1B2A-4094-AC22-B355D36633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DF79A4-1B2A-4094-AC22-B355D366332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8" name="Номер слайда 7"/>
          <p:cNvSpPr>
            <a:spLocks noGrp="1"/>
          </p:cNvSpPr>
          <p:nvPr>
            <p:ph type="sldNum" sz="quarter" idx="11"/>
          </p:nvPr>
        </p:nvSpPr>
        <p:spPr/>
        <p:txBody>
          <a:bodyPr/>
          <a:lstStyle/>
          <a:p>
            <a:fld id="{BCDF79A4-1B2A-4094-AC22-B355D3663322}"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DF79A4-1B2A-4094-AC22-B355D36633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73DCC3-5876-4343-88CC-206633ADCA4D}"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CDF79A4-1B2A-4094-AC22-B355D366332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9073DCC3-5876-4343-88CC-206633ADCA4D}"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79A4-1B2A-4094-AC22-B355D366332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073DCC3-5876-4343-88CC-206633ADCA4D}" type="datetimeFigureOut">
              <a:rPr lang="ru-RU" smtClean="0"/>
              <a:pPr/>
              <a:t>09.11.2014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CDF79A4-1B2A-4094-AC22-B355D366332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285992"/>
            <a:ext cx="7643866" cy="3789795"/>
          </a:xfrm>
        </p:spPr>
        <p:txBody>
          <a:bodyPr/>
          <a:lstStyle/>
          <a:p>
            <a:r>
              <a:rPr lang="ru-RU" sz="5400" dirty="0" smtClean="0"/>
              <a:t>«</a:t>
            </a:r>
            <a:r>
              <a:rPr lang="ru-RU" sz="5400" dirty="0" smtClean="0">
                <a:effectLst>
                  <a:glow rad="63500">
                    <a:schemeClr val="accent1">
                      <a:satMod val="175000"/>
                      <a:alpha val="40000"/>
                    </a:schemeClr>
                  </a:glow>
                  <a:outerShdw blurRad="50800" dist="38100" dir="5400000" algn="t" rotWithShape="0">
                    <a:prstClr val="black">
                      <a:alpha val="50000"/>
                    </a:prstClr>
                  </a:outerShdw>
                </a:effectLst>
              </a:rPr>
              <a:t>Лук – от семи недуг</a:t>
            </a:r>
            <a:r>
              <a:rPr lang="ru-RU" sz="5400" dirty="0" smtClean="0"/>
              <a:t>»</a:t>
            </a:r>
            <a:br>
              <a:rPr lang="ru-RU" sz="5400" dirty="0" smtClean="0"/>
            </a:br>
            <a:r>
              <a:rPr lang="ru-RU" dirty="0" smtClean="0"/>
              <a:t/>
            </a:r>
            <a:br>
              <a:rPr lang="ru-RU" dirty="0" smtClean="0"/>
            </a:br>
            <a:r>
              <a:rPr lang="ru-RU" sz="1800" dirty="0" smtClean="0">
                <a:solidFill>
                  <a:schemeClr val="bg2">
                    <a:lumMod val="20000"/>
                    <a:lumOff val="80000"/>
                  </a:schemeClr>
                </a:solidFill>
              </a:rPr>
              <a:t>работу  выполнила</a:t>
            </a:r>
            <a:br>
              <a:rPr lang="ru-RU" sz="1800" dirty="0" smtClean="0">
                <a:solidFill>
                  <a:schemeClr val="bg2">
                    <a:lumMod val="20000"/>
                    <a:lumOff val="80000"/>
                  </a:schemeClr>
                </a:solidFill>
              </a:rPr>
            </a:br>
            <a:r>
              <a:rPr lang="ru-RU" sz="1800" dirty="0" smtClean="0">
                <a:solidFill>
                  <a:schemeClr val="bg2">
                    <a:lumMod val="20000"/>
                    <a:lumOff val="80000"/>
                  </a:schemeClr>
                </a:solidFill>
              </a:rPr>
              <a:t>учитель  биологии  и  </a:t>
            </a:r>
            <a:r>
              <a:rPr lang="ru-RU" sz="1800" smtClean="0">
                <a:solidFill>
                  <a:schemeClr val="bg2">
                    <a:lumMod val="20000"/>
                    <a:lumOff val="80000"/>
                  </a:schemeClr>
                </a:solidFill>
              </a:rPr>
              <a:t>экологии  </a:t>
            </a:r>
            <a:r>
              <a:rPr lang="ru-RU" sz="1800" smtClean="0">
                <a:solidFill>
                  <a:schemeClr val="bg2">
                    <a:lumMod val="20000"/>
                    <a:lumOff val="80000"/>
                  </a:schemeClr>
                </a:solidFill>
              </a:rPr>
              <a:t/>
            </a:r>
            <a:br>
              <a:rPr lang="ru-RU" sz="1800" smtClean="0">
                <a:solidFill>
                  <a:schemeClr val="bg2">
                    <a:lumMod val="20000"/>
                    <a:lumOff val="80000"/>
                  </a:schemeClr>
                </a:solidFill>
              </a:rPr>
            </a:br>
            <a:r>
              <a:rPr lang="ru-RU" sz="1800" smtClean="0">
                <a:solidFill>
                  <a:schemeClr val="bg2">
                    <a:lumMod val="20000"/>
                    <a:lumOff val="80000"/>
                  </a:schemeClr>
                </a:solidFill>
              </a:rPr>
              <a:t>МБОУ-ООШ  </a:t>
            </a:r>
            <a:r>
              <a:rPr lang="ru-RU" sz="1800" dirty="0" err="1" smtClean="0">
                <a:solidFill>
                  <a:schemeClr val="bg2">
                    <a:lumMod val="20000"/>
                    <a:lumOff val="80000"/>
                  </a:schemeClr>
                </a:solidFill>
              </a:rPr>
              <a:t>с.Чадаевка</a:t>
            </a:r>
            <a:r>
              <a:rPr lang="ru-RU" sz="1800" dirty="0" smtClean="0">
                <a:solidFill>
                  <a:schemeClr val="bg2">
                    <a:lumMod val="20000"/>
                    <a:lumOff val="80000"/>
                  </a:schemeClr>
                </a:solidFill>
              </a:rPr>
              <a:t/>
            </a:r>
            <a:br>
              <a:rPr lang="ru-RU" sz="1800" dirty="0" smtClean="0">
                <a:solidFill>
                  <a:schemeClr val="bg2">
                    <a:lumMod val="20000"/>
                    <a:lumOff val="80000"/>
                  </a:schemeClr>
                </a:solidFill>
              </a:rPr>
            </a:br>
            <a:r>
              <a:rPr lang="ru-RU" sz="1800" dirty="0" smtClean="0">
                <a:solidFill>
                  <a:schemeClr val="bg2">
                    <a:lumMod val="20000"/>
                    <a:lumOff val="80000"/>
                  </a:schemeClr>
                </a:solidFill>
              </a:rPr>
              <a:t>Малашина  марина  </a:t>
            </a:r>
            <a:r>
              <a:rPr lang="ru-RU" sz="1800" dirty="0" err="1" smtClean="0">
                <a:solidFill>
                  <a:schemeClr val="bg2">
                    <a:lumMod val="20000"/>
                    <a:lumOff val="80000"/>
                  </a:schemeClr>
                </a:solidFill>
              </a:rPr>
              <a:t>николаевна</a:t>
            </a:r>
            <a:endParaRPr lang="ru-RU" sz="1800" dirty="0">
              <a:solidFill>
                <a:schemeClr val="bg2">
                  <a:lumMod val="20000"/>
                  <a:lumOff val="80000"/>
                </a:schemeClr>
              </a:solidFill>
            </a:endParaRPr>
          </a:p>
        </p:txBody>
      </p:sp>
      <p:sp>
        <p:nvSpPr>
          <p:cNvPr id="3" name="Подзаголовок 2"/>
          <p:cNvSpPr>
            <a:spLocks noGrp="1"/>
          </p:cNvSpPr>
          <p:nvPr>
            <p:ph type="subTitle" idx="1"/>
          </p:nvPr>
        </p:nvSpPr>
        <p:spPr>
          <a:xfrm>
            <a:off x="285720" y="928670"/>
            <a:ext cx="8458200" cy="914400"/>
          </a:xfrm>
        </p:spPr>
        <p:txBody>
          <a:bodyPr/>
          <a:lstStyle/>
          <a:p>
            <a:r>
              <a:rPr lang="ru-RU" dirty="0" smtClean="0"/>
              <a:t> </a:t>
            </a:r>
            <a:endParaRPr lang="ru-RU" sz="36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4" name="Содержимое 3"/>
          <p:cNvSpPr>
            <a:spLocks noGrp="1"/>
          </p:cNvSpPr>
          <p:nvPr>
            <p:ph sz="half" idx="2"/>
          </p:nvPr>
        </p:nvSpPr>
        <p:spPr>
          <a:xfrm>
            <a:off x="4267200" y="285728"/>
            <a:ext cx="4591080" cy="5429287"/>
          </a:xfrm>
        </p:spPr>
        <p:txBody>
          <a:bodyPr>
            <a:noAutofit/>
          </a:bodyPr>
          <a:lstStyle/>
          <a:p>
            <a:pPr>
              <a:buNone/>
            </a:pPr>
            <a:r>
              <a:rPr lang="ru-RU" sz="2400" i="1" dirty="0" smtClean="0">
                <a:solidFill>
                  <a:schemeClr val="accent1">
                    <a:lumMod val="60000"/>
                    <a:lumOff val="40000"/>
                  </a:schemeClr>
                </a:solidFill>
              </a:rPr>
              <a:t>4. Лук   </a:t>
            </a:r>
            <a:r>
              <a:rPr lang="ru-RU" sz="2400" i="1" dirty="0" err="1" smtClean="0">
                <a:solidFill>
                  <a:schemeClr val="accent1">
                    <a:lumMod val="60000"/>
                    <a:lumOff val="40000"/>
                  </a:schemeClr>
                </a:solidFill>
              </a:rPr>
              <a:t>шнитт</a:t>
            </a:r>
            <a:r>
              <a:rPr lang="ru-RU" sz="2400" i="1" dirty="0" smtClean="0">
                <a:solidFill>
                  <a:schemeClr val="accent1">
                    <a:lumMod val="60000"/>
                    <a:lumOff val="40000"/>
                  </a:schemeClr>
                </a:solidFill>
              </a:rPr>
              <a:t>.</a:t>
            </a:r>
          </a:p>
          <a:p>
            <a:pPr>
              <a:buNone/>
            </a:pPr>
            <a:r>
              <a:rPr lang="ru-RU" sz="1600" dirty="0" smtClean="0"/>
              <a:t>Сорта: Альбион, Богемия, Весенний, Крокус, Чемал.</a:t>
            </a:r>
          </a:p>
          <a:p>
            <a:pPr>
              <a:buNone/>
            </a:pPr>
            <a:r>
              <a:rPr lang="ru-RU" sz="2400" i="1" dirty="0" smtClean="0">
                <a:solidFill>
                  <a:schemeClr val="accent1">
                    <a:lumMod val="60000"/>
                    <a:lumOff val="40000"/>
                  </a:schemeClr>
                </a:solidFill>
              </a:rPr>
              <a:t>Богемия </a:t>
            </a:r>
            <a:r>
              <a:rPr lang="ru-RU" sz="2400" i="1" dirty="0" smtClean="0"/>
              <a:t>–</a:t>
            </a:r>
            <a:r>
              <a:rPr lang="ru-RU" sz="1600" dirty="0" smtClean="0"/>
              <a:t> рекомендуется для выращивания на садово-огородных участках. Растение </a:t>
            </a:r>
            <a:r>
              <a:rPr lang="ru-RU" sz="1600" dirty="0" err="1" smtClean="0"/>
              <a:t>многолнтнее</a:t>
            </a:r>
            <a:r>
              <a:rPr lang="ru-RU" sz="1600" dirty="0" smtClean="0"/>
              <a:t>, используется в течение 3-5 лет при выращивании на одном месте. Период от массового отрастания весной до первой </a:t>
            </a:r>
            <a:r>
              <a:rPr lang="ru-RU" sz="1600" dirty="0" err="1" smtClean="0"/>
              <a:t>срзки</a:t>
            </a:r>
            <a:r>
              <a:rPr lang="ru-RU" sz="1600" dirty="0" smtClean="0"/>
              <a:t> листьев 2,5 – 3 недели. Лист трубчатый, полый. Шиловидный, диаметром 0,5- 0,9 см, длиной 40-50 см, тёмно-зелёный со слабым восковым налётом. Вкус </a:t>
            </a:r>
            <a:r>
              <a:rPr lang="ru-RU" sz="1600" dirty="0" err="1" smtClean="0"/>
              <a:t>полуострый</a:t>
            </a:r>
            <a:r>
              <a:rPr lang="ru-RU" sz="1600" dirty="0" smtClean="0"/>
              <a:t>. Содержание сухого вещества 13%, аскорбиновой кислоты 150 мг на 100 г сырого вещества. масса листьев в первый год 20-30 г с одного растения, на второй год – до 200г. Размножается семенами и делением куста. Поражение  этого сорта шнитт-лука не  обнаружено. Ценность сорта – раннее отрастание листьев весной, высокая урожайность и высокое качество продукции.</a:t>
            </a:r>
          </a:p>
          <a:p>
            <a:pPr>
              <a:buNone/>
            </a:pPr>
            <a:endParaRPr lang="ru-RU" sz="1600" dirty="0"/>
          </a:p>
        </p:txBody>
      </p:sp>
      <p:pic>
        <p:nvPicPr>
          <p:cNvPr id="7170" name="Picture 2" descr="F:\сорта лука\Богемия.jpg"/>
          <p:cNvPicPr>
            <a:picLocks noGrp="1" noChangeAspect="1" noChangeArrowheads="1"/>
          </p:cNvPicPr>
          <p:nvPr>
            <p:ph sz="half" idx="1"/>
          </p:nvPr>
        </p:nvPicPr>
        <p:blipFill>
          <a:blip r:embed="rId2"/>
          <a:srcRect t="8679" r="6249" b="7771"/>
          <a:stretch>
            <a:fillRect/>
          </a:stretch>
        </p:blipFill>
        <p:spPr bwMode="auto">
          <a:xfrm>
            <a:off x="2428860" y="428604"/>
            <a:ext cx="1785950" cy="3071834"/>
          </a:xfrm>
          <a:prstGeom prst="rect">
            <a:avLst/>
          </a:prstGeom>
          <a:noFill/>
        </p:spPr>
      </p:pic>
      <p:pic>
        <p:nvPicPr>
          <p:cNvPr id="7171" name="Picture 3" descr="F:\сорта лука\лук  шнит.JPG"/>
          <p:cNvPicPr>
            <a:picLocks noChangeAspect="1" noChangeArrowheads="1"/>
          </p:cNvPicPr>
          <p:nvPr/>
        </p:nvPicPr>
        <p:blipFill>
          <a:blip r:embed="rId3"/>
          <a:srcRect t="8152" r="179" b="11684"/>
          <a:stretch>
            <a:fillRect/>
          </a:stretch>
        </p:blipFill>
        <p:spPr bwMode="auto">
          <a:xfrm>
            <a:off x="357158" y="2428868"/>
            <a:ext cx="2643206"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anim calcmode="lin" valueType="num">
                                      <p:cBhvr>
                                        <p:cTn id="16"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anim calcmode="lin" valueType="num">
                                      <p:cBhvr>
                                        <p:cTn id="24"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nodeType="clickEffect">
                                  <p:stCondLst>
                                    <p:cond delay="0"/>
                                  </p:stCondLst>
                                  <p:iterate type="lt">
                                    <p:tmPct val="50000"/>
                                  </p:iterate>
                                  <p:childTnLst>
                                    <p:set>
                                      <p:cBhvr>
                                        <p:cTn id="30" dur="1" fill="hold">
                                          <p:stCondLst>
                                            <p:cond delay="0"/>
                                          </p:stCondLst>
                                        </p:cTn>
                                        <p:tgtEl>
                                          <p:spTgt spid="7170"/>
                                        </p:tgtEl>
                                        <p:attrNameLst>
                                          <p:attrName>style.visibility</p:attrName>
                                        </p:attrNameLst>
                                      </p:cBhvr>
                                      <p:to>
                                        <p:strVal val="visible"/>
                                      </p:to>
                                    </p:set>
                                    <p:set>
                                      <p:cBhvr>
                                        <p:cTn id="31" dur="455" fill="hold">
                                          <p:stCondLst>
                                            <p:cond delay="0"/>
                                          </p:stCondLst>
                                        </p:cTn>
                                        <p:tgtEl>
                                          <p:spTgt spid="7170"/>
                                        </p:tgtEl>
                                        <p:attrNameLst>
                                          <p:attrName>style.rotation</p:attrName>
                                        </p:attrNameLst>
                                      </p:cBhvr>
                                      <p:to>
                                        <p:strVal val="-45.0"/>
                                      </p:to>
                                    </p:set>
                                    <p:anim calcmode="lin" valueType="num">
                                      <p:cBhvr>
                                        <p:cTn id="32" dur="455" fill="hold">
                                          <p:stCondLst>
                                            <p:cond delay="455"/>
                                          </p:stCondLst>
                                        </p:cTn>
                                        <p:tgtEl>
                                          <p:spTgt spid="7170"/>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7170"/>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7170"/>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7170"/>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7171"/>
                                        </p:tgtEl>
                                        <p:attrNameLst>
                                          <p:attrName>style.visibility</p:attrName>
                                        </p:attrNameLst>
                                      </p:cBhvr>
                                      <p:to>
                                        <p:strVal val="visible"/>
                                      </p:to>
                                    </p:set>
                                    <p:anim calcmode="lin" valueType="num">
                                      <p:cBhvr>
                                        <p:cTn id="40" dur="500" fill="hold"/>
                                        <p:tgtEl>
                                          <p:spTgt spid="7171"/>
                                        </p:tgtEl>
                                        <p:attrNameLst>
                                          <p:attrName>ppt_w</p:attrName>
                                        </p:attrNameLst>
                                      </p:cBhvr>
                                      <p:tavLst>
                                        <p:tav tm="0">
                                          <p:val>
                                            <p:strVal val="#ppt_w*0.05"/>
                                          </p:val>
                                        </p:tav>
                                        <p:tav tm="100000">
                                          <p:val>
                                            <p:strVal val="#ppt_w"/>
                                          </p:val>
                                        </p:tav>
                                      </p:tavLst>
                                    </p:anim>
                                    <p:anim calcmode="lin" valueType="num">
                                      <p:cBhvr>
                                        <p:cTn id="41" dur="500" fill="hold"/>
                                        <p:tgtEl>
                                          <p:spTgt spid="7171"/>
                                        </p:tgtEl>
                                        <p:attrNameLst>
                                          <p:attrName>ppt_h</p:attrName>
                                        </p:attrNameLst>
                                      </p:cBhvr>
                                      <p:tavLst>
                                        <p:tav tm="0">
                                          <p:val>
                                            <p:strVal val="#ppt_h"/>
                                          </p:val>
                                        </p:tav>
                                        <p:tav tm="100000">
                                          <p:val>
                                            <p:strVal val="#ppt_h"/>
                                          </p:val>
                                        </p:tav>
                                      </p:tavLst>
                                    </p:anim>
                                    <p:anim calcmode="lin" valueType="num">
                                      <p:cBhvr>
                                        <p:cTn id="42" dur="500" fill="hold"/>
                                        <p:tgtEl>
                                          <p:spTgt spid="7171"/>
                                        </p:tgtEl>
                                        <p:attrNameLst>
                                          <p:attrName>ppt_x</p:attrName>
                                        </p:attrNameLst>
                                      </p:cBhvr>
                                      <p:tavLst>
                                        <p:tav tm="0">
                                          <p:val>
                                            <p:strVal val="#ppt_x-.2"/>
                                          </p:val>
                                        </p:tav>
                                        <p:tav tm="100000">
                                          <p:val>
                                            <p:strVal val="#ppt_x"/>
                                          </p:val>
                                        </p:tav>
                                      </p:tavLst>
                                    </p:anim>
                                    <p:anim calcmode="lin" valueType="num">
                                      <p:cBhvr>
                                        <p:cTn id="43" dur="500" fill="hold"/>
                                        <p:tgtEl>
                                          <p:spTgt spid="7171"/>
                                        </p:tgtEl>
                                        <p:attrNameLst>
                                          <p:attrName>ppt_y</p:attrName>
                                        </p:attrNameLst>
                                      </p:cBhvr>
                                      <p:tavLst>
                                        <p:tav tm="0">
                                          <p:val>
                                            <p:strVal val="#ppt_y"/>
                                          </p:val>
                                        </p:tav>
                                        <p:tav tm="100000">
                                          <p:val>
                                            <p:strVal val="#ppt_y"/>
                                          </p:val>
                                        </p:tav>
                                      </p:tavLst>
                                    </p:anim>
                                    <p:animEffect transition="in" filter="fade">
                                      <p:cBhvr>
                                        <p:cTn id="44"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1143000"/>
          </a:xfrm>
        </p:spPr>
        <p:txBody>
          <a:bodyPr>
            <a:normAutofit/>
          </a:bodyPr>
          <a:lstStyle/>
          <a:p>
            <a:r>
              <a:rPr lang="ru-RU" sz="5000" b="1" i="1" dirty="0" smtClean="0">
                <a:solidFill>
                  <a:srgbClr val="00B050"/>
                </a:solidFill>
                <a:effectLst>
                  <a:glow rad="228600">
                    <a:schemeClr val="accent1">
                      <a:satMod val="175000"/>
                      <a:alpha val="40000"/>
                    </a:schemeClr>
                  </a:glow>
                </a:effectLst>
              </a:rPr>
              <a:t>Народная мудрость о луке.</a:t>
            </a:r>
            <a:endParaRPr lang="ru-RU" sz="5000" b="1" i="1" dirty="0">
              <a:solidFill>
                <a:srgbClr val="00B050"/>
              </a:solidFill>
              <a:effectLst>
                <a:glow rad="228600">
                  <a:schemeClr val="accent1">
                    <a:satMod val="175000"/>
                    <a:alpha val="40000"/>
                  </a:schemeClr>
                </a:glow>
              </a:effectLst>
            </a:endParaRPr>
          </a:p>
        </p:txBody>
      </p:sp>
      <p:sp>
        <p:nvSpPr>
          <p:cNvPr id="3" name="Содержимое 2"/>
          <p:cNvSpPr>
            <a:spLocks noGrp="1"/>
          </p:cNvSpPr>
          <p:nvPr>
            <p:ph idx="1"/>
          </p:nvPr>
        </p:nvSpPr>
        <p:spPr/>
        <p:txBody>
          <a:bodyPr>
            <a:normAutofit fontScale="85000" lnSpcReduction="20000"/>
            <a:scene3d>
              <a:camera prst="orthographicFront"/>
              <a:lightRig rig="threePt" dir="t"/>
            </a:scene3d>
            <a:sp3d extrusionH="57150">
              <a:bevelT w="69850" h="69850" prst="divot"/>
            </a:sp3d>
          </a:bodyPr>
          <a:lstStyle/>
          <a:p>
            <a:pPr>
              <a:buNone/>
            </a:pPr>
            <a:r>
              <a:rPr lang="ru-RU" sz="3300" i="1" dirty="0" smtClean="0">
                <a:solidFill>
                  <a:schemeClr val="accent1">
                    <a:lumMod val="60000"/>
                    <a:lumOff val="40000"/>
                  </a:schemeClr>
                </a:solidFill>
                <a:effectLst>
                  <a:glow rad="63500">
                    <a:schemeClr val="accent1">
                      <a:satMod val="175000"/>
                      <a:alpha val="40000"/>
                    </a:schemeClr>
                  </a:glow>
                </a:effectLst>
              </a:rPr>
              <a:t>Загадки.</a:t>
            </a:r>
          </a:p>
          <a:p>
            <a:pPr>
              <a:buNone/>
            </a:pPr>
            <a:r>
              <a:rPr lang="ru-RU" dirty="0" smtClean="0"/>
              <a:t>1.Не бьёт, не ругает, а от него плачут.</a:t>
            </a:r>
          </a:p>
          <a:p>
            <a:pPr>
              <a:buNone/>
            </a:pPr>
            <a:r>
              <a:rPr lang="ru-RU" dirty="0" smtClean="0"/>
              <a:t>2.Что без боли и печали приводит в слёзы?</a:t>
            </a:r>
          </a:p>
          <a:p>
            <a:pPr>
              <a:buNone/>
            </a:pPr>
            <a:r>
              <a:rPr lang="ru-RU" dirty="0" smtClean="0"/>
              <a:t>3.И зелен, и густ на грядке вырос куст.</a:t>
            </a:r>
          </a:p>
          <a:p>
            <a:pPr>
              <a:buNone/>
            </a:pPr>
            <a:r>
              <a:rPr lang="ru-RU" dirty="0" smtClean="0"/>
              <a:t>4.Кто его  раздевает, тот слёзы проливает.</a:t>
            </a:r>
          </a:p>
          <a:p>
            <a:pPr>
              <a:buNone/>
            </a:pPr>
            <a:r>
              <a:rPr lang="ru-RU" dirty="0" smtClean="0"/>
              <a:t>5. Пришла </a:t>
            </a:r>
            <a:r>
              <a:rPr lang="ru-RU" dirty="0" err="1" smtClean="0"/>
              <a:t>панья</a:t>
            </a:r>
            <a:r>
              <a:rPr lang="ru-RU" dirty="0" smtClean="0"/>
              <a:t> в красном сарафане, начали раздевать, стали плакать и рыдать.</a:t>
            </a:r>
          </a:p>
          <a:p>
            <a:pPr>
              <a:buNone/>
            </a:pPr>
            <a:r>
              <a:rPr lang="ru-RU" dirty="0" smtClean="0"/>
              <a:t>6.Сидит </a:t>
            </a:r>
            <a:r>
              <a:rPr lang="ru-RU" dirty="0" err="1" smtClean="0"/>
              <a:t>Марфутка</a:t>
            </a:r>
            <a:r>
              <a:rPr lang="ru-RU" dirty="0" smtClean="0"/>
              <a:t> в четырёх шубках, кто поцелует – тот и сморщится.</a:t>
            </a:r>
          </a:p>
          <a:p>
            <a:pPr>
              <a:buNone/>
            </a:pPr>
            <a:r>
              <a:rPr lang="ru-RU" dirty="0" smtClean="0"/>
              <a:t>7.Сидит барыня на грядке, вся в заплатках, кто ни взглянет, всяк заплачет.</a:t>
            </a:r>
            <a:endParaRPr lang="ru-RU"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2" end="2"/>
                                            </p:txEl>
                                          </p:spTgt>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childTnLst>
                                </p:cTn>
                              </p:par>
                              <p:par>
                                <p:cTn id="46" presetID="35" presetClass="entr" presetSubtype="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childTnLst>
                                </p:cTn>
                              </p:par>
                              <p:par>
                                <p:cTn id="52" presetID="35"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6" end="6"/>
                                            </p:txEl>
                                          </p:spTgt>
                                        </p:tgtEl>
                                        <p:attrNameLst>
                                          <p:attrName>ppt_w</p:attrName>
                                        </p:attrNameLst>
                                      </p:cBhvr>
                                      <p:tavLst>
                                        <p:tav tm="0">
                                          <p:val>
                                            <p:fltVal val="0"/>
                                          </p:val>
                                        </p:tav>
                                        <p:tav tm="100000">
                                          <p:val>
                                            <p:strVal val="#ppt_w"/>
                                          </p:val>
                                        </p:tav>
                                      </p:tavLst>
                                    </p:anim>
                                  </p:childTnLst>
                                </p:cTn>
                              </p:par>
                              <p:par>
                                <p:cTn id="58" presetID="35" presetClass="entr" presetSubtype="0"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2000"/>
                                        <p:tgtEl>
                                          <p:spTgt spid="3">
                                            <p:txEl>
                                              <p:pRg st="7" end="7"/>
                                            </p:txEl>
                                          </p:spTgt>
                                        </p:tgtEl>
                                      </p:cBhvr>
                                    </p:animEffect>
                                    <p:anim calcmode="lin" valueType="num">
                                      <p:cBhvr>
                                        <p:cTn id="61"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6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glow rad="228600">
                    <a:schemeClr val="accent1">
                      <a:satMod val="175000"/>
                      <a:alpha val="40000"/>
                    </a:schemeClr>
                  </a:glow>
                </a:effectLst>
              </a:rPr>
              <a:t>    </a:t>
            </a:r>
            <a:r>
              <a:rPr lang="ru-RU" sz="5000" b="1" i="1" dirty="0" smtClean="0">
                <a:solidFill>
                  <a:srgbClr val="00B050"/>
                </a:solidFill>
                <a:effectLst>
                  <a:glow rad="228600">
                    <a:schemeClr val="accent1">
                      <a:satMod val="175000"/>
                      <a:alpha val="40000"/>
                    </a:schemeClr>
                  </a:glow>
                </a:effectLst>
              </a:rPr>
              <a:t>Пословицы и поговорки.</a:t>
            </a:r>
            <a:endParaRPr lang="ru-RU" sz="5000" b="1" i="1" dirty="0">
              <a:solidFill>
                <a:srgbClr val="00B050"/>
              </a:solidFill>
              <a:effectLst>
                <a:glow rad="228600">
                  <a:schemeClr val="accent1">
                    <a:satMod val="175000"/>
                    <a:alpha val="40000"/>
                  </a:schemeClr>
                </a:glow>
              </a:effectLst>
            </a:endParaRPr>
          </a:p>
        </p:txBody>
      </p:sp>
      <p:sp>
        <p:nvSpPr>
          <p:cNvPr id="3" name="Содержимое 2"/>
          <p:cNvSpPr>
            <a:spLocks noGrp="1"/>
          </p:cNvSpPr>
          <p:nvPr>
            <p:ph idx="1"/>
          </p:nvPr>
        </p:nvSpPr>
        <p:spPr/>
        <p:txBody>
          <a:bodyPr>
            <a:scene3d>
              <a:camera prst="orthographicFront"/>
              <a:lightRig rig="threePt" dir="t"/>
            </a:scene3d>
            <a:sp3d extrusionH="57150">
              <a:bevelT w="69850" h="69850" prst="divot"/>
            </a:sp3d>
          </a:bodyPr>
          <a:lstStyle/>
          <a:p>
            <a:pPr>
              <a:buNone/>
            </a:pPr>
            <a:r>
              <a:rPr lang="ru-RU" dirty="0" smtClean="0"/>
              <a:t>1.Хрен да редька, лук да капуста лихого не допустят.</a:t>
            </a:r>
          </a:p>
          <a:p>
            <a:pPr>
              <a:buNone/>
            </a:pPr>
            <a:r>
              <a:rPr lang="ru-RU" dirty="0" smtClean="0"/>
              <a:t>2.Лук да баня всё правят.</a:t>
            </a:r>
          </a:p>
          <a:p>
            <a:pPr>
              <a:buNone/>
            </a:pPr>
            <a:r>
              <a:rPr lang="ru-RU" dirty="0" smtClean="0"/>
              <a:t>3. Лук с  чесноком родные братья.</a:t>
            </a:r>
          </a:p>
          <a:p>
            <a:pPr>
              <a:buNone/>
            </a:pPr>
            <a:r>
              <a:rPr lang="ru-RU" dirty="0" smtClean="0"/>
              <a:t>4. Лук семь недугов лечит.</a:t>
            </a:r>
            <a:endParaRPr lang="ru-RU"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effectLst>
                  <a:glow rad="228600">
                    <a:schemeClr val="accent1">
                      <a:satMod val="175000"/>
                      <a:alpha val="40000"/>
                    </a:schemeClr>
                  </a:glow>
                </a:effectLst>
              </a:rPr>
              <a:t>                    </a:t>
            </a:r>
            <a:r>
              <a:rPr lang="ru-RU" b="1" dirty="0" smtClean="0">
                <a:solidFill>
                  <a:srgbClr val="00B050"/>
                </a:solidFill>
                <a:effectLst>
                  <a:glow rad="228600">
                    <a:schemeClr val="accent1">
                      <a:satMod val="175000"/>
                      <a:alpha val="40000"/>
                    </a:schemeClr>
                  </a:glow>
                </a:effectLst>
              </a:rPr>
              <a:t>План</a:t>
            </a:r>
            <a:endParaRPr lang="ru-RU" b="1" dirty="0">
              <a:solidFill>
                <a:srgbClr val="00B050"/>
              </a:solidFill>
              <a:effectLst>
                <a:glow rad="228600">
                  <a:schemeClr val="accent1">
                    <a:satMod val="175000"/>
                    <a:alpha val="40000"/>
                  </a:schemeClr>
                </a:glow>
              </a:effectLst>
            </a:endParaRPr>
          </a:p>
        </p:txBody>
      </p:sp>
      <p:sp>
        <p:nvSpPr>
          <p:cNvPr id="3" name="Содержимое 2"/>
          <p:cNvSpPr>
            <a:spLocks noGrp="1"/>
          </p:cNvSpPr>
          <p:nvPr>
            <p:ph idx="1"/>
          </p:nvPr>
        </p:nvSpPr>
        <p:spPr/>
        <p:txBody>
          <a:bodyPr/>
          <a:lstStyle/>
          <a:p>
            <a:pPr>
              <a:buNone/>
            </a:pPr>
            <a:r>
              <a:rPr lang="ru-RU" b="1" dirty="0" smtClean="0">
                <a:solidFill>
                  <a:schemeClr val="bg2">
                    <a:lumMod val="20000"/>
                    <a:lumOff val="80000"/>
                  </a:schemeClr>
                </a:solidFill>
                <a:effectLst>
                  <a:reflection blurRad="6350" stA="55000" endA="300" endPos="45500" dir="5400000" sy="-100000" algn="bl" rotWithShape="0"/>
                </a:effectLst>
              </a:rPr>
              <a:t>1.Немного  о  луке.</a:t>
            </a:r>
          </a:p>
          <a:p>
            <a:pPr>
              <a:buNone/>
            </a:pPr>
            <a:r>
              <a:rPr lang="ru-RU" b="1" dirty="0" smtClean="0">
                <a:solidFill>
                  <a:schemeClr val="bg2">
                    <a:lumMod val="20000"/>
                    <a:lumOff val="80000"/>
                  </a:schemeClr>
                </a:solidFill>
                <a:effectLst>
                  <a:reflection blurRad="6350" stA="55000" endA="300" endPos="45500" dir="5400000" sy="-100000" algn="bl" rotWithShape="0"/>
                </a:effectLst>
              </a:rPr>
              <a:t>2.Характеристика луков.</a:t>
            </a:r>
          </a:p>
          <a:p>
            <a:pPr>
              <a:buNone/>
            </a:pPr>
            <a:r>
              <a:rPr lang="ru-RU" b="1" dirty="0" smtClean="0">
                <a:solidFill>
                  <a:schemeClr val="bg2">
                    <a:lumMod val="20000"/>
                    <a:lumOff val="80000"/>
                  </a:schemeClr>
                </a:solidFill>
                <a:effectLst>
                  <a:reflection blurRad="6350" stA="55000" endA="300" endPos="45500" dir="5400000" sy="-100000" algn="bl" rotWithShape="0"/>
                </a:effectLst>
              </a:rPr>
              <a:t>3.Сорта  лука.</a:t>
            </a:r>
          </a:p>
          <a:p>
            <a:pPr>
              <a:buNone/>
            </a:pPr>
            <a:r>
              <a:rPr lang="ru-RU" b="1" dirty="0" smtClean="0">
                <a:solidFill>
                  <a:schemeClr val="bg2">
                    <a:lumMod val="20000"/>
                    <a:lumOff val="80000"/>
                  </a:schemeClr>
                </a:solidFill>
                <a:effectLst>
                  <a:reflection blurRad="6350" stA="55000" endA="300" endPos="45500" dir="5400000" sy="-100000" algn="bl" rotWithShape="0"/>
                </a:effectLst>
              </a:rPr>
              <a:t>4.Народная  мудрость  о  луке.</a:t>
            </a:r>
            <a:endParaRPr lang="ru-RU" b="1" dirty="0">
              <a:solidFill>
                <a:schemeClr val="bg2">
                  <a:lumMod val="20000"/>
                  <a:lumOff val="80000"/>
                </a:schemeClr>
              </a:solidFill>
              <a:effectLst>
                <a:reflection blurRad="6350" stA="55000" endA="300" endPos="45500" dir="5400000" sy="-100000" algn="bl" rotWithShape="0"/>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2000"/>
                                        <p:tgtEl>
                                          <p:spTgt spid="3">
                                            <p:txEl>
                                              <p:pRg st="3" end="3"/>
                                            </p:txEl>
                                          </p:spTgt>
                                        </p:tgtEl>
                                      </p:cBhvr>
                                    </p:animEffect>
                                    <p:anim calcmode="lin" valueType="num">
                                      <p:cBhvr>
                                        <p:cTn id="41"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5000" b="1" i="1" dirty="0" smtClean="0">
                <a:solidFill>
                  <a:srgbClr val="00B050"/>
                </a:solidFill>
                <a:effectLst>
                  <a:glow rad="228600">
                    <a:schemeClr val="accent1">
                      <a:satMod val="175000"/>
                      <a:alpha val="40000"/>
                    </a:schemeClr>
                  </a:glow>
                </a:effectLst>
              </a:rPr>
              <a:t>Немного  о  луке.</a:t>
            </a:r>
            <a:endParaRPr lang="ru-RU" sz="5000" b="1" i="1" dirty="0">
              <a:solidFill>
                <a:srgbClr val="00B050"/>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2714612" y="1600200"/>
            <a:ext cx="6429388" cy="5114948"/>
          </a:xfrm>
        </p:spPr>
        <p:txBody>
          <a:bodyPr>
            <a:normAutofit fontScale="47500" lnSpcReduction="20000"/>
          </a:bodyPr>
          <a:lstStyle/>
          <a:p>
            <a:pPr>
              <a:buNone/>
            </a:pPr>
            <a:r>
              <a:rPr lang="ru-RU" dirty="0" smtClean="0">
                <a:solidFill>
                  <a:schemeClr val="bg2">
                    <a:lumMod val="20000"/>
                    <a:lumOff val="80000"/>
                  </a:schemeClr>
                </a:solidFill>
              </a:rPr>
              <a:t>        Мы  зовём  его  луком  потому, что петелька  ростка, вылезая  из  земли, изгибается как  тетива.  Но  у него  есть  и  научное название:  по –латыни «</a:t>
            </a:r>
            <a:r>
              <a:rPr lang="ru-RU" dirty="0" err="1" smtClean="0">
                <a:solidFill>
                  <a:schemeClr val="bg2">
                    <a:lumMod val="20000"/>
                    <a:lumOff val="80000"/>
                  </a:schemeClr>
                </a:solidFill>
              </a:rPr>
              <a:t>алиум</a:t>
            </a:r>
            <a:r>
              <a:rPr lang="ru-RU" dirty="0" smtClean="0">
                <a:solidFill>
                  <a:schemeClr val="bg2">
                    <a:lumMod val="20000"/>
                    <a:lumOff val="80000"/>
                  </a:schemeClr>
                </a:solidFill>
              </a:rPr>
              <a:t>» – «</a:t>
            </a:r>
            <a:r>
              <a:rPr lang="ru-RU" dirty="0" err="1" smtClean="0">
                <a:solidFill>
                  <a:schemeClr val="bg2">
                    <a:lumMod val="20000"/>
                    <a:lumOff val="80000"/>
                  </a:schemeClr>
                </a:solidFill>
              </a:rPr>
              <a:t>остропахнущий</a:t>
            </a:r>
            <a:r>
              <a:rPr lang="ru-RU" dirty="0" smtClean="0">
                <a:solidFill>
                  <a:schemeClr val="bg2">
                    <a:lumMod val="20000"/>
                    <a:lumOff val="80000"/>
                  </a:schemeClr>
                </a:solidFill>
              </a:rPr>
              <a:t>».</a:t>
            </a:r>
          </a:p>
          <a:p>
            <a:pPr>
              <a:buNone/>
            </a:pPr>
            <a:r>
              <a:rPr lang="ru-RU" dirty="0" smtClean="0">
                <a:solidFill>
                  <a:schemeClr val="bg2">
                    <a:lumMod val="20000"/>
                    <a:lumOff val="80000"/>
                  </a:schemeClr>
                </a:solidFill>
              </a:rPr>
              <a:t>        </a:t>
            </a:r>
            <a:r>
              <a:rPr lang="ru-RU" dirty="0" err="1" smtClean="0">
                <a:solidFill>
                  <a:schemeClr val="bg2">
                    <a:lumMod val="20000"/>
                    <a:lumOff val="80000"/>
                  </a:schemeClr>
                </a:solidFill>
              </a:rPr>
              <a:t>Алиум</a:t>
            </a:r>
            <a:r>
              <a:rPr lang="ru-RU" dirty="0" smtClean="0">
                <a:solidFill>
                  <a:schemeClr val="bg2">
                    <a:lumMod val="20000"/>
                    <a:lumOff val="80000"/>
                  </a:schemeClr>
                </a:solidFill>
              </a:rPr>
              <a:t>  - родовое  имя  всех  луков.  На  свете  много  разных  луков, но  чаще  всего  мы  сажаем  лук, который  за  два  года  три  раза меняет  имя.  Мелкие, чёрные, как  угольки  семена  зовутся  луком –чернушкой. У лука – подростка, который  вырос  из семени, уже  другое  имя: лук-севок. А на  следующий год повзрослевшая и растолстевшая </a:t>
            </a:r>
            <a:r>
              <a:rPr lang="ru-RU" dirty="0" err="1" smtClean="0">
                <a:solidFill>
                  <a:schemeClr val="bg2">
                    <a:lumMod val="20000"/>
                    <a:lumOff val="80000"/>
                  </a:schemeClr>
                </a:solidFill>
              </a:rPr>
              <a:t>луковица-севка</a:t>
            </a:r>
            <a:r>
              <a:rPr lang="ru-RU" dirty="0" smtClean="0">
                <a:solidFill>
                  <a:schemeClr val="bg2">
                    <a:lumMod val="20000"/>
                    <a:lumOff val="80000"/>
                  </a:schemeClr>
                </a:solidFill>
              </a:rPr>
              <a:t> получит ещё новое имя: лук-репка. Разрежь  луковицу ножом и увидишь, что между белыми сочными чешуйками, как в колыбели, дремлет почка-детка, зачаток будущего ростка. Иногда в луковице одна колыбелька, иногда три, иногда дюжина. Луковица не только дом  для деток, но и хранилище фитонцидов. По-гречески «</a:t>
            </a:r>
            <a:r>
              <a:rPr lang="ru-RU" dirty="0" err="1" smtClean="0">
                <a:solidFill>
                  <a:schemeClr val="bg2">
                    <a:lumMod val="20000"/>
                    <a:lumOff val="80000"/>
                  </a:schemeClr>
                </a:solidFill>
              </a:rPr>
              <a:t>фитон</a:t>
            </a:r>
            <a:r>
              <a:rPr lang="ru-RU" dirty="0" smtClean="0">
                <a:solidFill>
                  <a:schemeClr val="bg2">
                    <a:lumMod val="20000"/>
                    <a:lumOff val="80000"/>
                  </a:schemeClr>
                </a:solidFill>
              </a:rPr>
              <a:t>» – «растение», по-латыни «</a:t>
            </a:r>
            <a:r>
              <a:rPr lang="ru-RU" dirty="0" err="1" smtClean="0">
                <a:solidFill>
                  <a:schemeClr val="bg2">
                    <a:lumMod val="20000"/>
                    <a:lumOff val="80000"/>
                  </a:schemeClr>
                </a:solidFill>
              </a:rPr>
              <a:t>цидо</a:t>
            </a:r>
            <a:r>
              <a:rPr lang="ru-RU" dirty="0" smtClean="0">
                <a:solidFill>
                  <a:schemeClr val="bg2">
                    <a:lumMod val="20000"/>
                    <a:lumOff val="80000"/>
                  </a:schemeClr>
                </a:solidFill>
              </a:rPr>
              <a:t>» – «убиваю». Фитонцидами назвал профессор </a:t>
            </a:r>
            <a:r>
              <a:rPr lang="ru-RU" dirty="0" err="1" smtClean="0">
                <a:solidFill>
                  <a:schemeClr val="bg2">
                    <a:lumMod val="20000"/>
                    <a:lumOff val="80000"/>
                  </a:schemeClr>
                </a:solidFill>
              </a:rPr>
              <a:t>Б.П.Токин</a:t>
            </a:r>
            <a:r>
              <a:rPr lang="ru-RU" dirty="0" smtClean="0">
                <a:solidFill>
                  <a:schemeClr val="bg2">
                    <a:lumMod val="20000"/>
                    <a:lumOff val="80000"/>
                  </a:schemeClr>
                </a:solidFill>
              </a:rPr>
              <a:t>  открытые  им у  растений летучие защитные вещества. невидимое оружие, которым пользуется для своей защиты лук, может защищать и человека. Стоит пожевать лук в течение трёх минут и можно ручаться, что во рту не останется ни одного микроба. В годы «моровых поветрий», когда свирепствовали заразные болезни, в каждой избе вывешивались связки лука. Народ верил, ч то лук защищает людей от  «прилипчивых болезней», и верил не зря. Если на пути фитонцидов лука встретится туберкулёзная палочка, дизентерийная, или бацилла брюшного тифа, то  все они будут  убиты. Гнойные раны, обработанные фитонцидами лука переставали гноиться.</a:t>
            </a:r>
            <a:endParaRPr lang="ru-RU" dirty="0">
              <a:solidFill>
                <a:schemeClr val="bg2">
                  <a:lumMod val="20000"/>
                  <a:lumOff val="80000"/>
                </a:schemeClr>
              </a:solidFill>
            </a:endParaRPr>
          </a:p>
        </p:txBody>
      </p:sp>
      <p:pic>
        <p:nvPicPr>
          <p:cNvPr id="2050" name="Picture 2" descr="F:\сорта лука\лук  репчатый.jpg"/>
          <p:cNvPicPr>
            <a:picLocks noChangeAspect="1" noChangeArrowheads="1"/>
          </p:cNvPicPr>
          <p:nvPr/>
        </p:nvPicPr>
        <p:blipFill>
          <a:blip r:embed="rId2"/>
          <a:srcRect/>
          <a:stretch>
            <a:fillRect/>
          </a:stretch>
        </p:blipFill>
        <p:spPr bwMode="auto">
          <a:xfrm>
            <a:off x="142844" y="1643050"/>
            <a:ext cx="2928958" cy="378618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Scale>
                                      <p:cBhvr>
                                        <p:cTn id="1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0" end="0"/>
                                            </p:txEl>
                                          </p:spTgt>
                                        </p:tgtEl>
                                        <p:attrNameLst>
                                          <p:attrName>ppt_x</p:attrName>
                                          <p:attrName>ppt_y</p:attrName>
                                        </p:attrNameLst>
                                      </p:cBhvr>
                                    </p:animMotion>
                                    <p:animEffect transition="in" filter="fade">
                                      <p:cBhvr>
                                        <p:cTn id="18" dur="1000"/>
                                        <p:tgtEl>
                                          <p:spTgt spid="3">
                                            <p:txEl>
                                              <p:pRg st="0" end="0"/>
                                            </p:txEl>
                                          </p:spTgt>
                                        </p:tgtEl>
                                      </p:cBhvr>
                                    </p:animEffect>
                                  </p:childTnLst>
                                </p:cTn>
                              </p:par>
                              <p:par>
                                <p:cTn id="19" presetID="52"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500" fill="hold"/>
                                        <p:tgtEl>
                                          <p:spTgt spid="2050"/>
                                        </p:tgtEl>
                                        <p:attrNameLst>
                                          <p:attrName>ppt_w</p:attrName>
                                        </p:attrNameLst>
                                      </p:cBhvr>
                                      <p:tavLst>
                                        <p:tav tm="0">
                                          <p:val>
                                            <p:fltVal val="0"/>
                                          </p:val>
                                        </p:tav>
                                        <p:tav tm="100000">
                                          <p:val>
                                            <p:strVal val="#ppt_w"/>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000" b="1" i="1" dirty="0" smtClean="0">
                <a:solidFill>
                  <a:srgbClr val="00B050"/>
                </a:solidFill>
              </a:rPr>
              <a:t>     </a:t>
            </a:r>
            <a:r>
              <a:rPr lang="ru-RU" sz="5000" b="1" i="1" dirty="0" smtClean="0">
                <a:solidFill>
                  <a:srgbClr val="00B050"/>
                </a:solidFill>
                <a:effectLst>
                  <a:glow rad="228600">
                    <a:schemeClr val="accent1">
                      <a:satMod val="175000"/>
                      <a:alpha val="40000"/>
                    </a:schemeClr>
                  </a:glow>
                </a:effectLst>
              </a:rPr>
              <a:t>Характеристика лука.</a:t>
            </a:r>
            <a:endParaRPr lang="ru-RU" sz="5000" b="1" i="1" dirty="0">
              <a:solidFill>
                <a:srgbClr val="00B050"/>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142844" y="1714488"/>
            <a:ext cx="4757742" cy="4972072"/>
          </a:xfrm>
        </p:spPr>
        <p:txBody>
          <a:bodyPr>
            <a:normAutofit fontScale="62500" lnSpcReduction="20000"/>
          </a:bodyPr>
          <a:lstStyle/>
          <a:p>
            <a:pPr>
              <a:buNone/>
            </a:pPr>
            <a:r>
              <a:rPr lang="ru-RU" dirty="0" smtClean="0"/>
              <a:t>    </a:t>
            </a:r>
            <a:r>
              <a:rPr lang="ru-RU" dirty="0" smtClean="0">
                <a:solidFill>
                  <a:schemeClr val="bg2">
                    <a:lumMod val="20000"/>
                    <a:lumOff val="80000"/>
                  </a:schemeClr>
                </a:solidFill>
              </a:rPr>
              <a:t>Различают луки репчатые, лук –порей, лук шалот, </a:t>
            </a:r>
            <a:r>
              <a:rPr lang="ru-RU" dirty="0" err="1" smtClean="0">
                <a:solidFill>
                  <a:schemeClr val="bg2">
                    <a:lumMod val="20000"/>
                    <a:lumOff val="80000"/>
                  </a:schemeClr>
                </a:solidFill>
              </a:rPr>
              <a:t>батун</a:t>
            </a:r>
            <a:r>
              <a:rPr lang="ru-RU" dirty="0" smtClean="0">
                <a:solidFill>
                  <a:schemeClr val="bg2">
                    <a:lumMod val="20000"/>
                    <a:lumOff val="80000"/>
                  </a:schemeClr>
                </a:solidFill>
              </a:rPr>
              <a:t>, шнитт-лук. Последние  два многолетние  виды, луковиц они не образуют, и в пищу у них употребляют только листья (перо). У шнитт-лука, или резанца перо более тонкое, нежное, у </a:t>
            </a:r>
            <a:r>
              <a:rPr lang="ru-RU" dirty="0" err="1" smtClean="0">
                <a:solidFill>
                  <a:schemeClr val="bg2">
                    <a:lumMod val="20000"/>
                    <a:lumOff val="80000"/>
                  </a:schemeClr>
                </a:solidFill>
              </a:rPr>
              <a:t>батуна</a:t>
            </a:r>
            <a:r>
              <a:rPr lang="ru-RU" dirty="0" smtClean="0">
                <a:solidFill>
                  <a:schemeClr val="bg2">
                    <a:lumMod val="20000"/>
                    <a:lumOff val="80000"/>
                  </a:schemeClr>
                </a:solidFill>
              </a:rPr>
              <a:t> – толще и грубее. На эти луки надо обратить внимание. Они очень урожайны с ранней весны дают обильную зелень в течение всего лета. Репчатый лук делиться на острый и сладкий. Лук –порей, к сожалению, мало пока распространён. Он имеет нежный вкус, придаёт кушаньям особый аромат. Этот лук требует для своего развития в средней полосе до 180 дней. Его размножают рассадой. Лук – порей очень хорошо хранится.</a:t>
            </a:r>
            <a:endParaRPr lang="ru-RU" dirty="0">
              <a:solidFill>
                <a:schemeClr val="bg2">
                  <a:lumMod val="20000"/>
                  <a:lumOff val="80000"/>
                </a:schemeClr>
              </a:solidFill>
            </a:endParaRPr>
          </a:p>
        </p:txBody>
      </p:sp>
      <p:pic>
        <p:nvPicPr>
          <p:cNvPr id="8195" name="Picture 3" descr="F:\сорта лука\лук  стригуновский.jpg"/>
          <p:cNvPicPr>
            <a:picLocks noChangeAspect="1" noChangeArrowheads="1"/>
          </p:cNvPicPr>
          <p:nvPr/>
        </p:nvPicPr>
        <p:blipFill>
          <a:blip r:embed="rId2"/>
          <a:srcRect/>
          <a:stretch>
            <a:fillRect/>
          </a:stretch>
        </p:blipFill>
        <p:spPr bwMode="auto">
          <a:xfrm>
            <a:off x="5929322" y="1857364"/>
            <a:ext cx="3071866" cy="2045911"/>
          </a:xfrm>
          <a:prstGeom prst="rect">
            <a:avLst/>
          </a:prstGeom>
          <a:noFill/>
        </p:spPr>
      </p:pic>
      <p:pic>
        <p:nvPicPr>
          <p:cNvPr id="8196" name="Picture 4" descr="F:\сорта лука\лук  батун  апрельский.jpg"/>
          <p:cNvPicPr>
            <a:picLocks noChangeAspect="1" noChangeArrowheads="1"/>
          </p:cNvPicPr>
          <p:nvPr/>
        </p:nvPicPr>
        <p:blipFill>
          <a:blip r:embed="rId3"/>
          <a:srcRect/>
          <a:stretch>
            <a:fillRect/>
          </a:stretch>
        </p:blipFill>
        <p:spPr bwMode="auto">
          <a:xfrm>
            <a:off x="5143504" y="4071942"/>
            <a:ext cx="3357586" cy="2238391"/>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wheel(4)">
                                      <p:cBhvr>
                                        <p:cTn id="21" dur="2000"/>
                                        <p:tgtEl>
                                          <p:spTgt spid="819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wheel(4)">
                                      <p:cBhvr>
                                        <p:cTn id="26"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5000" b="1" i="1" dirty="0" smtClean="0">
                <a:solidFill>
                  <a:srgbClr val="00B050"/>
                </a:solidFill>
                <a:effectLst>
                  <a:glow rad="228600">
                    <a:schemeClr val="accent1">
                      <a:satMod val="175000"/>
                      <a:alpha val="40000"/>
                    </a:schemeClr>
                  </a:glow>
                </a:effectLst>
              </a:rPr>
              <a:t>Сорта лука.</a:t>
            </a:r>
            <a:endParaRPr lang="ru-RU" sz="5000" b="1" i="1" dirty="0">
              <a:solidFill>
                <a:srgbClr val="00B050"/>
              </a:solidFill>
              <a:effectLst>
                <a:glow rad="228600">
                  <a:schemeClr val="accent1">
                    <a:satMod val="175000"/>
                    <a:alpha val="40000"/>
                  </a:schemeClr>
                </a:glow>
              </a:effectLst>
            </a:endParaRPr>
          </a:p>
        </p:txBody>
      </p:sp>
      <p:sp>
        <p:nvSpPr>
          <p:cNvPr id="3" name="Содержимое 2"/>
          <p:cNvSpPr>
            <a:spLocks noGrp="1"/>
          </p:cNvSpPr>
          <p:nvPr>
            <p:ph sz="half" idx="1"/>
          </p:nvPr>
        </p:nvSpPr>
        <p:spPr>
          <a:xfrm>
            <a:off x="142844" y="1643050"/>
            <a:ext cx="3929090" cy="5214950"/>
          </a:xfrm>
        </p:spPr>
        <p:txBody>
          <a:bodyPr>
            <a:normAutofit fontScale="25000" lnSpcReduction="20000"/>
          </a:bodyPr>
          <a:lstStyle/>
          <a:p>
            <a:pPr marL="550926" indent="-514350">
              <a:buNone/>
            </a:pPr>
            <a:r>
              <a:rPr lang="ru-RU" sz="9600" i="1" dirty="0" smtClean="0">
                <a:solidFill>
                  <a:schemeClr val="accent1">
                    <a:lumMod val="60000"/>
                    <a:lumOff val="40000"/>
                  </a:schemeClr>
                </a:solidFill>
              </a:rPr>
              <a:t>1.Лук репчатый.</a:t>
            </a:r>
          </a:p>
          <a:p>
            <a:pPr marL="550926" indent="-514350">
              <a:buNone/>
            </a:pPr>
            <a:r>
              <a:rPr lang="ru-RU" sz="5200" i="1" dirty="0" smtClean="0"/>
              <a:t>Сорта: Алеко, Золотистый </a:t>
            </a:r>
            <a:r>
              <a:rPr lang="ru-RU" sz="5200" i="1" dirty="0" err="1" smtClean="0"/>
              <a:t>Семко</a:t>
            </a:r>
            <a:r>
              <a:rPr lang="ru-RU" sz="5200" i="1" dirty="0" smtClean="0"/>
              <a:t>, Испанский 313, Комета</a:t>
            </a:r>
            <a:r>
              <a:rPr lang="en-US" sz="5200" i="1" dirty="0" smtClean="0"/>
              <a:t> F</a:t>
            </a:r>
            <a:r>
              <a:rPr lang="ru-RU" sz="5200" i="1" dirty="0" smtClean="0"/>
              <a:t>1, </a:t>
            </a:r>
            <a:r>
              <a:rPr lang="ru-RU" sz="5200" i="1" dirty="0" err="1" smtClean="0"/>
              <a:t>Стардаст</a:t>
            </a:r>
            <a:r>
              <a:rPr lang="ru-RU" sz="5200" i="1" dirty="0" smtClean="0"/>
              <a:t> </a:t>
            </a:r>
            <a:r>
              <a:rPr lang="en-US" sz="5200" i="1" dirty="0" smtClean="0"/>
              <a:t>F</a:t>
            </a:r>
            <a:r>
              <a:rPr lang="ru-RU" sz="5200" i="1" dirty="0" smtClean="0"/>
              <a:t>1,Универсо </a:t>
            </a:r>
            <a:r>
              <a:rPr lang="en-US" sz="5200" i="1" dirty="0" smtClean="0"/>
              <a:t>F</a:t>
            </a:r>
            <a:r>
              <a:rPr lang="ru-RU" sz="5200" i="1" dirty="0" smtClean="0"/>
              <a:t>1, </a:t>
            </a:r>
            <a:r>
              <a:rPr lang="ru-RU" sz="5200" i="1" dirty="0" err="1" smtClean="0"/>
              <a:t>Хиберна</a:t>
            </a:r>
            <a:r>
              <a:rPr lang="ru-RU" sz="5200" i="1" dirty="0" smtClean="0"/>
              <a:t> МС, </a:t>
            </a:r>
            <a:r>
              <a:rPr lang="ru-RU" sz="5200" i="1" dirty="0" err="1" smtClean="0"/>
              <a:t>Бессоновский</a:t>
            </a:r>
            <a:r>
              <a:rPr lang="ru-RU" sz="5200" i="1" dirty="0" smtClean="0"/>
              <a:t>, </a:t>
            </a:r>
            <a:r>
              <a:rPr lang="ru-RU" sz="5200" i="1" dirty="0" err="1" smtClean="0"/>
              <a:t>Арзамасский</a:t>
            </a:r>
            <a:r>
              <a:rPr lang="ru-RU" sz="5200" i="1" dirty="0" smtClean="0"/>
              <a:t>, </a:t>
            </a:r>
            <a:r>
              <a:rPr lang="ru-RU" sz="5200" i="1" dirty="0" err="1" smtClean="0"/>
              <a:t>Даниловский</a:t>
            </a:r>
            <a:r>
              <a:rPr lang="ru-RU" sz="5200" i="1" dirty="0" smtClean="0"/>
              <a:t>, Ростовский – острый сорт, </a:t>
            </a:r>
            <a:r>
              <a:rPr lang="ru-RU" sz="5200" i="1" dirty="0" err="1" smtClean="0"/>
              <a:t>Каба</a:t>
            </a:r>
            <a:r>
              <a:rPr lang="ru-RU" sz="5200" i="1" dirty="0" smtClean="0"/>
              <a:t>, Белозёрский – самый сладкий лук, </a:t>
            </a:r>
            <a:r>
              <a:rPr lang="ru-RU" sz="5200" i="1" dirty="0" err="1" smtClean="0"/>
              <a:t>Мячковский</a:t>
            </a:r>
            <a:r>
              <a:rPr lang="ru-RU" sz="5200" i="1" dirty="0" smtClean="0"/>
              <a:t> – самый урожайный и многие другие. </a:t>
            </a:r>
          </a:p>
          <a:p>
            <a:pPr marL="550926" indent="-514350">
              <a:buNone/>
            </a:pPr>
            <a:r>
              <a:rPr lang="ru-RU" sz="9600" i="1" dirty="0" smtClean="0">
                <a:solidFill>
                  <a:schemeClr val="accent1">
                    <a:lumMod val="60000"/>
                    <a:lumOff val="40000"/>
                  </a:schemeClr>
                </a:solidFill>
              </a:rPr>
              <a:t>Золотистый </a:t>
            </a:r>
            <a:r>
              <a:rPr lang="ru-RU" sz="9600" i="1" dirty="0" err="1" smtClean="0">
                <a:solidFill>
                  <a:schemeClr val="accent1">
                    <a:lumMod val="60000"/>
                    <a:lumOff val="40000"/>
                  </a:schemeClr>
                </a:solidFill>
              </a:rPr>
              <a:t>Семко</a:t>
            </a:r>
            <a:r>
              <a:rPr lang="ru-RU" sz="7200" i="1" dirty="0" smtClean="0">
                <a:solidFill>
                  <a:schemeClr val="accent1">
                    <a:lumMod val="60000"/>
                    <a:lumOff val="40000"/>
                  </a:schemeClr>
                </a:solidFill>
              </a:rPr>
              <a:t>. </a:t>
            </a:r>
            <a:r>
              <a:rPr lang="ru-RU" sz="5200" i="1" dirty="0" smtClean="0"/>
              <a:t>Рекомендуется для садово-огородных  участков. Раннеспелый сорт. Период от  полных всходов до массового полегания листьев в однолетней культуре 90 дней. Луковица округлая, массой 75-80г. Сухие чешуи светло-коричневые с жёлтым оттенком, число их 2-3. сочные чешуи белые. Вкус лука – острый. Урожайность репки 3,3-3,5 кг/ кв.м. </a:t>
            </a:r>
            <a:r>
              <a:rPr lang="ru-RU" sz="5200" i="1" dirty="0" err="1" smtClean="0"/>
              <a:t>вызреваемость</a:t>
            </a:r>
            <a:r>
              <a:rPr lang="ru-RU" sz="5200" i="1" dirty="0" smtClean="0"/>
              <a:t> лука перед уборкой 99%. 95% луковиц сохраняется в течение 7 месяцев. Ценность сорта Золотистый </a:t>
            </a:r>
            <a:r>
              <a:rPr lang="ru-RU" sz="5200" i="1" dirty="0" err="1" smtClean="0"/>
              <a:t>Семко</a:t>
            </a:r>
            <a:r>
              <a:rPr lang="ru-RU" sz="5200" i="1" dirty="0" smtClean="0"/>
              <a:t> – стабильная  урожайность, дружность созревания, отличная </a:t>
            </a:r>
            <a:r>
              <a:rPr lang="ru-RU" sz="5200" i="1" dirty="0" err="1" smtClean="0"/>
              <a:t>вызреваемость</a:t>
            </a:r>
            <a:r>
              <a:rPr lang="ru-RU" sz="5200" i="1" dirty="0" smtClean="0"/>
              <a:t> и </a:t>
            </a:r>
            <a:r>
              <a:rPr lang="ru-RU" sz="5200" i="1" dirty="0" err="1" smtClean="0"/>
              <a:t>лёжкость</a:t>
            </a:r>
            <a:r>
              <a:rPr lang="ru-RU" sz="5200" i="1" dirty="0" smtClean="0"/>
              <a:t> луковиц.</a:t>
            </a:r>
            <a:endParaRPr lang="ru-RU" sz="5200" i="1" dirty="0"/>
          </a:p>
        </p:txBody>
      </p:sp>
      <p:pic>
        <p:nvPicPr>
          <p:cNvPr id="1026" name="Picture 2" descr="F:\сорта лука\золотистый  Семко.jpg"/>
          <p:cNvPicPr>
            <a:picLocks noGrp="1" noChangeAspect="1" noChangeArrowheads="1"/>
          </p:cNvPicPr>
          <p:nvPr>
            <p:ph sz="half" idx="2"/>
          </p:nvPr>
        </p:nvPicPr>
        <p:blipFill>
          <a:blip r:embed="rId2"/>
          <a:srcRect/>
          <a:stretch>
            <a:fillRect/>
          </a:stretch>
        </p:blipFill>
        <p:spPr bwMode="auto">
          <a:xfrm>
            <a:off x="4071934" y="1500174"/>
            <a:ext cx="1943100" cy="1990725"/>
          </a:xfrm>
          <a:prstGeom prst="rect">
            <a:avLst/>
          </a:prstGeom>
          <a:noFill/>
        </p:spPr>
      </p:pic>
      <p:pic>
        <p:nvPicPr>
          <p:cNvPr id="1027" name="Picture 3" descr="F:\сорта лука\лук  Универсо.jpg"/>
          <p:cNvPicPr>
            <a:picLocks noChangeAspect="1" noChangeArrowheads="1"/>
          </p:cNvPicPr>
          <p:nvPr/>
        </p:nvPicPr>
        <p:blipFill>
          <a:blip r:embed="rId3"/>
          <a:srcRect/>
          <a:stretch>
            <a:fillRect/>
          </a:stretch>
        </p:blipFill>
        <p:spPr bwMode="auto">
          <a:xfrm>
            <a:off x="5643570" y="3071810"/>
            <a:ext cx="3035803" cy="3464703"/>
          </a:xfrm>
          <a:prstGeom prst="rect">
            <a:avLst/>
          </a:prstGeom>
          <a:noFill/>
        </p:spPr>
      </p:pic>
      <p:pic>
        <p:nvPicPr>
          <p:cNvPr id="1028" name="Picture 4" descr="F:\сорта лука\старорусский  красный.jpg"/>
          <p:cNvPicPr>
            <a:picLocks noChangeAspect="1" noChangeArrowheads="1"/>
          </p:cNvPicPr>
          <p:nvPr/>
        </p:nvPicPr>
        <p:blipFill>
          <a:blip r:embed="rId4"/>
          <a:srcRect/>
          <a:stretch>
            <a:fillRect/>
          </a:stretch>
        </p:blipFill>
        <p:spPr bwMode="auto">
          <a:xfrm>
            <a:off x="5857884" y="517900"/>
            <a:ext cx="3036886" cy="2277665"/>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checkerboard(across)">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checkerboard(across)">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checkerboard(across)">
                                      <p:cBhvr>
                                        <p:cTn id="42" dur="5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2000"/>
                                        <p:tgtEl>
                                          <p:spTgt spid="3">
                                            <p:txEl>
                                              <p:pRg st="2" end="2"/>
                                            </p:txEl>
                                          </p:spTgt>
                                        </p:tgtEl>
                                      </p:cBhvr>
                                    </p:animEffect>
                                    <p:anim calcmode="lin" valueType="num">
                                      <p:cBhvr>
                                        <p:cTn id="4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3074" name="Picture 2" descr="C:\Documents and Settings\Пользоваетль\Мои документы\Мои рисунки\2010-01-24\Изображение.JPG"/>
          <p:cNvPicPr>
            <a:picLocks noGrp="1" noChangeAspect="1" noChangeArrowheads="1"/>
          </p:cNvPicPr>
          <p:nvPr>
            <p:ph sz="half" idx="1"/>
          </p:nvPr>
        </p:nvPicPr>
        <p:blipFill>
          <a:blip r:embed="rId2" cstate="print"/>
          <a:srcRect l="5359" t="19888" r="16520" b="5927"/>
          <a:stretch>
            <a:fillRect/>
          </a:stretch>
        </p:blipFill>
        <p:spPr bwMode="auto">
          <a:xfrm>
            <a:off x="571472" y="1357298"/>
            <a:ext cx="3714776" cy="4776141"/>
          </a:xfrm>
          <a:prstGeom prst="rect">
            <a:avLst/>
          </a:prstGeom>
          <a:noFill/>
        </p:spPr>
      </p:pic>
      <p:pic>
        <p:nvPicPr>
          <p:cNvPr id="3078" name="Picture 6" descr="F:\сорта лука\старорусский  жёлтый.jpg"/>
          <p:cNvPicPr>
            <a:picLocks noChangeAspect="1" noChangeArrowheads="1"/>
          </p:cNvPicPr>
          <p:nvPr/>
        </p:nvPicPr>
        <p:blipFill>
          <a:blip r:embed="rId3"/>
          <a:srcRect/>
          <a:stretch>
            <a:fillRect/>
          </a:stretch>
        </p:blipFill>
        <p:spPr bwMode="auto">
          <a:xfrm>
            <a:off x="4786314" y="2500306"/>
            <a:ext cx="3834974" cy="2714644"/>
          </a:xfrm>
          <a:prstGeom prst="rect">
            <a:avLst/>
          </a:prstGeom>
          <a:noFill/>
        </p:spPr>
      </p:pic>
      <p:sp>
        <p:nvSpPr>
          <p:cNvPr id="10" name="Содержимое 9"/>
          <p:cNvSpPr>
            <a:spLocks noGrp="1"/>
          </p:cNvSpPr>
          <p:nvPr>
            <p:ph sz="half" idx="2"/>
          </p:nvPr>
        </p:nvSpPr>
        <p:spPr/>
        <p:txBody>
          <a:bodyPr/>
          <a:lstStyle/>
          <a:p>
            <a:endParaRPr lang="ru-RU"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animScale>
                                      <p:cBhvr>
                                        <p:cTn id="14" dur="1000" decel="50000" fill="hold">
                                          <p:stCondLst>
                                            <p:cond delay="0"/>
                                          </p:stCondLst>
                                        </p:cTn>
                                        <p:tgtEl>
                                          <p:spTgt spid="30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078"/>
                                        </p:tgtEl>
                                        <p:attrNameLst>
                                          <p:attrName>ppt_x</p:attrName>
                                          <p:attrName>ppt_y</p:attrName>
                                        </p:attrNameLst>
                                      </p:cBhvr>
                                    </p:animMotion>
                                    <p:animEffect transition="in" filter="fade">
                                      <p:cBhvr>
                                        <p:cTn id="16"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sz="5000" b="1" i="1" dirty="0">
              <a:solidFill>
                <a:srgbClr val="00B050"/>
              </a:solidFill>
            </a:endParaRPr>
          </a:p>
        </p:txBody>
      </p:sp>
      <p:sp>
        <p:nvSpPr>
          <p:cNvPr id="3" name="Содержимое 2"/>
          <p:cNvSpPr>
            <a:spLocks noGrp="1"/>
          </p:cNvSpPr>
          <p:nvPr>
            <p:ph sz="half" idx="1"/>
          </p:nvPr>
        </p:nvSpPr>
        <p:spPr/>
        <p:txBody>
          <a:bodyPr>
            <a:normAutofit fontScale="25000" lnSpcReduction="20000"/>
          </a:bodyPr>
          <a:lstStyle/>
          <a:p>
            <a:pPr>
              <a:buNone/>
            </a:pPr>
            <a:r>
              <a:rPr lang="ru-RU" sz="9600" i="1" dirty="0" smtClean="0">
                <a:solidFill>
                  <a:schemeClr val="accent1">
                    <a:lumMod val="60000"/>
                    <a:lumOff val="40000"/>
                  </a:schemeClr>
                </a:solidFill>
              </a:rPr>
              <a:t>2. Лук – </a:t>
            </a:r>
            <a:r>
              <a:rPr lang="ru-RU" sz="9600" i="1" dirty="0" err="1" smtClean="0">
                <a:solidFill>
                  <a:schemeClr val="accent1">
                    <a:lumMod val="60000"/>
                    <a:lumOff val="40000"/>
                  </a:schemeClr>
                </a:solidFill>
              </a:rPr>
              <a:t>батун</a:t>
            </a:r>
            <a:r>
              <a:rPr lang="ru-RU" sz="9600" i="1" dirty="0" smtClean="0">
                <a:solidFill>
                  <a:schemeClr val="accent1">
                    <a:lumMod val="60000"/>
                    <a:lumOff val="40000"/>
                  </a:schemeClr>
                </a:solidFill>
              </a:rPr>
              <a:t>. </a:t>
            </a:r>
          </a:p>
          <a:p>
            <a:pPr>
              <a:buNone/>
            </a:pPr>
            <a:r>
              <a:rPr lang="ru-RU" sz="5500" dirty="0" smtClean="0"/>
              <a:t>Сорта: Апрельский, Барон, Изумрудный, Исполин, Нежность, Русский зимний, Уральский семейный.</a:t>
            </a:r>
          </a:p>
          <a:p>
            <a:pPr>
              <a:buNone/>
            </a:pPr>
            <a:r>
              <a:rPr lang="ru-RU" sz="9600" i="1" dirty="0" smtClean="0">
                <a:solidFill>
                  <a:schemeClr val="bg2">
                    <a:lumMod val="20000"/>
                    <a:lumOff val="80000"/>
                  </a:schemeClr>
                </a:solidFill>
              </a:rPr>
              <a:t>Русский зимний </a:t>
            </a:r>
            <a:r>
              <a:rPr lang="ru-RU" sz="5500" dirty="0" smtClean="0"/>
              <a:t>рекомендован для выращивания. Салатный, среднеспелый, зимостойкий. Период от  начала  нарастания листьев до технической спелости 27-30 дней. Листья светло-зелёные со средним восковым налётом, длина листьев до 33 см, ширина 0,95 см. вкус </a:t>
            </a:r>
            <a:r>
              <a:rPr lang="ru-RU" sz="5500" dirty="0" err="1" smtClean="0"/>
              <a:t>слабоострый</a:t>
            </a:r>
            <a:r>
              <a:rPr lang="ru-RU" sz="5500" dirty="0" smtClean="0"/>
              <a:t>. Содержание сухого вещества 10,5 %, общего сахара 4,3%, аскорбиновой кислоты - 55,4 мг. На 100г. сырого вещества. товарную луковицу не формирует. Урожайность зелёного лука за одну срезку – 1,58 кг./кв.м, за сезон – 3,68 кг./кв.м. ценность сорта – высокая урожайность, отличные вкусовые качества листьев, длительный срок отдачи товарного зелёного лука, зимостойкость.</a:t>
            </a:r>
            <a:endParaRPr lang="ru-RU" sz="5500" dirty="0"/>
          </a:p>
        </p:txBody>
      </p:sp>
      <p:pic>
        <p:nvPicPr>
          <p:cNvPr id="5123" name="Picture 3" descr="F:\сорта лука\лук батун.jpg"/>
          <p:cNvPicPr>
            <a:picLocks noGrp="1" noChangeAspect="1" noChangeArrowheads="1"/>
          </p:cNvPicPr>
          <p:nvPr>
            <p:ph sz="half" idx="2"/>
          </p:nvPr>
        </p:nvPicPr>
        <p:blipFill>
          <a:blip r:embed="rId2"/>
          <a:srcRect/>
          <a:stretch>
            <a:fillRect/>
          </a:stretch>
        </p:blipFill>
        <p:spPr bwMode="auto">
          <a:xfrm>
            <a:off x="4071934" y="1285860"/>
            <a:ext cx="3357586" cy="3357586"/>
          </a:xfrm>
          <a:prstGeom prst="rect">
            <a:avLst/>
          </a:prstGeom>
          <a:noFill/>
        </p:spPr>
      </p:pic>
      <p:pic>
        <p:nvPicPr>
          <p:cNvPr id="5124" name="Picture 4" descr="F:\сорта лука\русский  зимний.jpg"/>
          <p:cNvPicPr>
            <a:picLocks noChangeAspect="1" noChangeArrowheads="1"/>
          </p:cNvPicPr>
          <p:nvPr/>
        </p:nvPicPr>
        <p:blipFill>
          <a:blip r:embed="rId3" cstate="print"/>
          <a:srcRect/>
          <a:stretch>
            <a:fillRect/>
          </a:stretch>
        </p:blipFill>
        <p:spPr bwMode="auto">
          <a:xfrm>
            <a:off x="6286512" y="3786190"/>
            <a:ext cx="2617143" cy="2857520"/>
          </a:xfrm>
          <a:prstGeom prst="rect">
            <a:avLst/>
          </a:prstGeom>
          <a:noFill/>
        </p:spPr>
      </p:pic>
      <p:pic>
        <p:nvPicPr>
          <p:cNvPr id="5125" name="Picture 5" descr="F:\сорта лука\Барон.jpg"/>
          <p:cNvPicPr>
            <a:picLocks noChangeAspect="1" noChangeArrowheads="1"/>
          </p:cNvPicPr>
          <p:nvPr/>
        </p:nvPicPr>
        <p:blipFill>
          <a:blip r:embed="rId4"/>
          <a:srcRect/>
          <a:stretch>
            <a:fillRect/>
          </a:stretch>
        </p:blipFill>
        <p:spPr bwMode="auto">
          <a:xfrm>
            <a:off x="6929454" y="357166"/>
            <a:ext cx="1847850" cy="20193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p:cTn id="23" dur="500" fill="hold"/>
                                        <p:tgtEl>
                                          <p:spTgt spid="512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12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12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anim calcmode="lin" valueType="num">
                                      <p:cBhvr>
                                        <p:cTn id="31" dur="500" fill="hold"/>
                                        <p:tgtEl>
                                          <p:spTgt spid="5123"/>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123"/>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123"/>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 calcmode="lin" valueType="num">
                                      <p:cBhvr>
                                        <p:cTn id="39" dur="500" fill="hold"/>
                                        <p:tgtEl>
                                          <p:spTgt spid="5124"/>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124"/>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124"/>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2000"/>
                                        <p:tgtEl>
                                          <p:spTgt spid="3">
                                            <p:txEl>
                                              <p:pRg st="2" end="2"/>
                                            </p:txEl>
                                          </p:spTgt>
                                        </p:tgtEl>
                                      </p:cBhvr>
                                    </p:animEffect>
                                    <p:anim calcmode="lin" valueType="num">
                                      <p:cBhvr>
                                        <p:cTn id="4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6" name="Содержимое 5"/>
          <p:cNvSpPr>
            <a:spLocks noGrp="1"/>
          </p:cNvSpPr>
          <p:nvPr>
            <p:ph sz="half" idx="2"/>
          </p:nvPr>
        </p:nvSpPr>
        <p:spPr>
          <a:xfrm>
            <a:off x="4267200" y="1571612"/>
            <a:ext cx="4376766" cy="4554551"/>
          </a:xfrm>
        </p:spPr>
        <p:txBody>
          <a:bodyPr>
            <a:normAutofit fontScale="62500" lnSpcReduction="20000"/>
          </a:bodyPr>
          <a:lstStyle/>
          <a:p>
            <a:pPr>
              <a:buNone/>
            </a:pPr>
            <a:r>
              <a:rPr lang="ru-RU" dirty="0" smtClean="0"/>
              <a:t>       </a:t>
            </a:r>
            <a:r>
              <a:rPr lang="ru-RU" sz="3800" i="1" dirty="0" smtClean="0">
                <a:solidFill>
                  <a:schemeClr val="accent1">
                    <a:lumMod val="60000"/>
                    <a:lumOff val="40000"/>
                  </a:schemeClr>
                </a:solidFill>
              </a:rPr>
              <a:t>Нежность.</a:t>
            </a:r>
            <a:r>
              <a:rPr lang="ru-RU" dirty="0" smtClean="0"/>
              <a:t> Салатный, зимостойкий, среднеспелый. Период  от начала отрастания листьев до хозяйственной  годности 30 дней. Растение со средней степенью ветвления. Розетка листьев прямостоячая, мощная, высотой до 53 см, высота ложного стебля 13 см. листья зелёные со слабым восковым налётом. Длина листа до 35 см, ширина 1,3 см, число листьев на  один побег 4. масса одного растения 50-60 г. Вкус зелёных листьев нежный, </a:t>
            </a:r>
            <a:r>
              <a:rPr lang="ru-RU" dirty="0" err="1" smtClean="0"/>
              <a:t>слабоострый</a:t>
            </a:r>
            <a:r>
              <a:rPr lang="ru-RU" dirty="0" smtClean="0"/>
              <a:t>.  Содержание сухого вещества в период хозяйственной годности 10,2%, общего сахара – 3,8%. Урожайность 4,2 – 4,6 кг./кв.м. Долго сохраняет хозяйственную  годность. Ценность сорта – высокая урожайность, раннее  получение зелёной продукции, нежный </a:t>
            </a:r>
            <a:r>
              <a:rPr lang="ru-RU" dirty="0" err="1" smtClean="0"/>
              <a:t>слабоострый</a:t>
            </a:r>
            <a:r>
              <a:rPr lang="ru-RU" dirty="0" smtClean="0"/>
              <a:t> вкус, зимостойкость.</a:t>
            </a:r>
            <a:endParaRPr lang="ru-RU" dirty="0"/>
          </a:p>
        </p:txBody>
      </p:sp>
      <p:pic>
        <p:nvPicPr>
          <p:cNvPr id="4099" name="Picture 3" descr="F:\сорта лука\Нежность.jpg"/>
          <p:cNvPicPr>
            <a:picLocks noGrp="1" noChangeAspect="1" noChangeArrowheads="1"/>
          </p:cNvPicPr>
          <p:nvPr>
            <p:ph sz="half" idx="1"/>
          </p:nvPr>
        </p:nvPicPr>
        <p:blipFill>
          <a:blip r:embed="rId2"/>
          <a:srcRect/>
          <a:stretch>
            <a:fillRect/>
          </a:stretch>
        </p:blipFill>
        <p:spPr bwMode="auto">
          <a:xfrm>
            <a:off x="693134" y="1714488"/>
            <a:ext cx="3610324" cy="3643338"/>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anim calcmode="lin" valueType="num">
                                      <p:cBhvr>
                                        <p:cTn id="14"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sz="half" idx="1"/>
          </p:nvPr>
        </p:nvSpPr>
        <p:spPr/>
        <p:txBody>
          <a:bodyPr>
            <a:normAutofit fontScale="25000" lnSpcReduction="20000"/>
          </a:bodyPr>
          <a:lstStyle/>
          <a:p>
            <a:pPr>
              <a:buNone/>
            </a:pPr>
            <a:endParaRPr lang="ru-RU" dirty="0" smtClean="0"/>
          </a:p>
        </p:txBody>
      </p:sp>
      <p:sp>
        <p:nvSpPr>
          <p:cNvPr id="6" name="Содержимое 5"/>
          <p:cNvSpPr>
            <a:spLocks noGrp="1"/>
          </p:cNvSpPr>
          <p:nvPr>
            <p:ph sz="half" idx="2"/>
          </p:nvPr>
        </p:nvSpPr>
        <p:spPr>
          <a:xfrm>
            <a:off x="4267200" y="1142984"/>
            <a:ext cx="4162452" cy="4983179"/>
          </a:xfrm>
        </p:spPr>
        <p:txBody>
          <a:bodyPr>
            <a:normAutofit fontScale="25000" lnSpcReduction="20000"/>
          </a:bodyPr>
          <a:lstStyle/>
          <a:p>
            <a:pPr>
              <a:buNone/>
            </a:pPr>
            <a:r>
              <a:rPr lang="ru-RU" sz="9600" i="1" dirty="0" smtClean="0">
                <a:solidFill>
                  <a:schemeClr val="accent1">
                    <a:lumMod val="60000"/>
                    <a:lumOff val="40000"/>
                  </a:schemeClr>
                </a:solidFill>
              </a:rPr>
              <a:t>3. Лук – порей.</a:t>
            </a:r>
          </a:p>
          <a:p>
            <a:pPr>
              <a:buNone/>
            </a:pPr>
            <a:r>
              <a:rPr lang="ru-RU" sz="6800" dirty="0" smtClean="0"/>
              <a:t>Сорта: Голиаф, </a:t>
            </a:r>
            <a:r>
              <a:rPr lang="ru-RU" sz="6800" dirty="0" err="1" smtClean="0"/>
              <a:t>Камус</a:t>
            </a:r>
            <a:r>
              <a:rPr lang="ru-RU" sz="6800" dirty="0" smtClean="0"/>
              <a:t>, </a:t>
            </a:r>
            <a:r>
              <a:rPr lang="ru-RU" sz="6800" dirty="0" err="1" smtClean="0"/>
              <a:t>Коламбус</a:t>
            </a:r>
            <a:r>
              <a:rPr lang="ru-RU" sz="6800" dirty="0" smtClean="0"/>
              <a:t>, Премьер, Танго.</a:t>
            </a:r>
          </a:p>
          <a:p>
            <a:pPr>
              <a:buNone/>
            </a:pPr>
            <a:r>
              <a:rPr lang="ru-RU" sz="9600" i="1" dirty="0" smtClean="0">
                <a:solidFill>
                  <a:schemeClr val="accent1">
                    <a:lumMod val="60000"/>
                    <a:lumOff val="40000"/>
                  </a:schemeClr>
                </a:solidFill>
              </a:rPr>
              <a:t>Танго</a:t>
            </a:r>
            <a:r>
              <a:rPr lang="ru-RU" sz="7400" i="1" dirty="0" smtClean="0">
                <a:solidFill>
                  <a:schemeClr val="accent1">
                    <a:lumMod val="60000"/>
                    <a:lumOff val="40000"/>
                  </a:schemeClr>
                </a:solidFill>
              </a:rPr>
              <a:t> </a:t>
            </a:r>
            <a:r>
              <a:rPr lang="ru-RU" sz="7200" dirty="0" smtClean="0"/>
              <a:t>– </a:t>
            </a:r>
            <a:r>
              <a:rPr lang="ru-RU" sz="6800" dirty="0" smtClean="0"/>
              <a:t>рекомендуется для выращивания на садово-огородных участках для использования в свежем и сушённом  виде в домашней кулинарии. Среднеспелый, осенний сорт. Период от полных всходов до уборки около 150 дней. Растение средней высоты. Листья полувертикальные, средней длины и ширины, сине-зелёные. Длина отбеленной части до 12 см, диаметр до 5 см, луковица слабо выражена. Масса продуктивной части одного растения 200-250 г. Ценность сорта высокая продуктивность, морозоустойчивость, выравненность растений.</a:t>
            </a:r>
            <a:endParaRPr lang="ru-RU" sz="6800" dirty="0"/>
          </a:p>
        </p:txBody>
      </p:sp>
      <p:pic>
        <p:nvPicPr>
          <p:cNvPr id="6146" name="Picture 2" descr="F:\сорта лука\Танго.jpg"/>
          <p:cNvPicPr>
            <a:picLocks noChangeAspect="1" noChangeArrowheads="1"/>
          </p:cNvPicPr>
          <p:nvPr/>
        </p:nvPicPr>
        <p:blipFill>
          <a:blip r:embed="rId2"/>
          <a:srcRect/>
          <a:stretch>
            <a:fillRect/>
          </a:stretch>
        </p:blipFill>
        <p:spPr bwMode="auto">
          <a:xfrm>
            <a:off x="2000232" y="428604"/>
            <a:ext cx="2143140" cy="2143140"/>
          </a:xfrm>
          <a:prstGeom prst="rect">
            <a:avLst/>
          </a:prstGeom>
          <a:noFill/>
        </p:spPr>
      </p:pic>
      <p:pic>
        <p:nvPicPr>
          <p:cNvPr id="6147" name="Picture 3" descr="F:\сорта лука\лук  поррей.jpg"/>
          <p:cNvPicPr>
            <a:picLocks noChangeAspect="1" noChangeArrowheads="1"/>
          </p:cNvPicPr>
          <p:nvPr/>
        </p:nvPicPr>
        <p:blipFill>
          <a:blip r:embed="rId3"/>
          <a:srcRect/>
          <a:stretch>
            <a:fillRect/>
          </a:stretch>
        </p:blipFill>
        <p:spPr bwMode="auto">
          <a:xfrm>
            <a:off x="142844" y="2428868"/>
            <a:ext cx="2824163" cy="4244975"/>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anim calcmode="lin" valueType="num">
                                      <p:cBhvr>
                                        <p:cTn id="16" dur="2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6">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800" decel="100000"/>
                                        <p:tgtEl>
                                          <p:spTgt spid="6146"/>
                                        </p:tgtEl>
                                      </p:cBhvr>
                                    </p:animEffect>
                                    <p:anim calcmode="lin" valueType="num">
                                      <p:cBhvr>
                                        <p:cTn id="24" dur="800" decel="100000" fill="hold"/>
                                        <p:tgtEl>
                                          <p:spTgt spid="6146"/>
                                        </p:tgtEl>
                                        <p:attrNameLst>
                                          <p:attrName>style.rotation</p:attrName>
                                        </p:attrNameLst>
                                      </p:cBhvr>
                                      <p:tavLst>
                                        <p:tav tm="0">
                                          <p:val>
                                            <p:fltVal val="-90"/>
                                          </p:val>
                                        </p:tav>
                                        <p:tav tm="100000">
                                          <p:val>
                                            <p:fltVal val="0"/>
                                          </p:val>
                                        </p:tav>
                                      </p:tavLst>
                                    </p:anim>
                                    <p:anim calcmode="lin" valueType="num">
                                      <p:cBhvr>
                                        <p:cTn id="25" dur="800" decel="100000" fill="hold"/>
                                        <p:tgtEl>
                                          <p:spTgt spid="6146"/>
                                        </p:tgtEl>
                                        <p:attrNameLst>
                                          <p:attrName>ppt_x</p:attrName>
                                        </p:attrNameLst>
                                      </p:cBhvr>
                                      <p:tavLst>
                                        <p:tav tm="0">
                                          <p:val>
                                            <p:strVal val="#ppt_x+0.4"/>
                                          </p:val>
                                        </p:tav>
                                        <p:tav tm="100000">
                                          <p:val>
                                            <p:strVal val="#ppt_x-0.05"/>
                                          </p:val>
                                        </p:tav>
                                      </p:tavLst>
                                    </p:anim>
                                    <p:anim calcmode="lin" valueType="num">
                                      <p:cBhvr>
                                        <p:cTn id="26" dur="800" decel="100000" fill="hold"/>
                                        <p:tgtEl>
                                          <p:spTgt spid="614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fade">
                                      <p:cBhvr>
                                        <p:cTn id="33" dur="800" decel="100000"/>
                                        <p:tgtEl>
                                          <p:spTgt spid="6147"/>
                                        </p:tgtEl>
                                      </p:cBhvr>
                                    </p:animEffect>
                                    <p:anim calcmode="lin" valueType="num">
                                      <p:cBhvr>
                                        <p:cTn id="34" dur="800" decel="100000" fill="hold"/>
                                        <p:tgtEl>
                                          <p:spTgt spid="6147"/>
                                        </p:tgtEl>
                                        <p:attrNameLst>
                                          <p:attrName>style.rotation</p:attrName>
                                        </p:attrNameLst>
                                      </p:cBhvr>
                                      <p:tavLst>
                                        <p:tav tm="0">
                                          <p:val>
                                            <p:fltVal val="-90"/>
                                          </p:val>
                                        </p:tav>
                                        <p:tav tm="100000">
                                          <p:val>
                                            <p:fltVal val="0"/>
                                          </p:val>
                                        </p:tav>
                                      </p:tavLst>
                                    </p:anim>
                                    <p:anim calcmode="lin" valueType="num">
                                      <p:cBhvr>
                                        <p:cTn id="35" dur="800" decel="100000" fill="hold"/>
                                        <p:tgtEl>
                                          <p:spTgt spid="6147"/>
                                        </p:tgtEl>
                                        <p:attrNameLst>
                                          <p:attrName>ppt_x</p:attrName>
                                        </p:attrNameLst>
                                      </p:cBhvr>
                                      <p:tavLst>
                                        <p:tav tm="0">
                                          <p:val>
                                            <p:strVal val="#ppt_x+0.4"/>
                                          </p:val>
                                        </p:tav>
                                        <p:tav tm="100000">
                                          <p:val>
                                            <p:strVal val="#ppt_x-0.05"/>
                                          </p:val>
                                        </p:tav>
                                      </p:tavLst>
                                    </p:anim>
                                    <p:anim calcmode="lin" valueType="num">
                                      <p:cBhvr>
                                        <p:cTn id="36" dur="800" decel="100000" fill="hold"/>
                                        <p:tgtEl>
                                          <p:spTgt spid="614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2000"/>
                                        <p:tgtEl>
                                          <p:spTgt spid="6">
                                            <p:txEl>
                                              <p:pRg st="2" end="2"/>
                                            </p:txEl>
                                          </p:spTgt>
                                        </p:tgtEl>
                                      </p:cBhvr>
                                    </p:animEffect>
                                    <p:anim calcmode="lin" valueType="num">
                                      <p:cBhvr>
                                        <p:cTn id="44" dur="20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45"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6" dur="2000" fill="hold"/>
                                        <p:tgtEl>
                                          <p:spTgt spid="6">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хниче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211</TotalTime>
  <Words>1227</Words>
  <Application>Microsoft Office PowerPoint</Application>
  <PresentationFormat>Экран (4:3)</PresentationFormat>
  <Paragraphs>46</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Техническая</vt:lpstr>
      <vt:lpstr>«Лук – от семи недуг»  работу  выполнила учитель  биологии  и  экологии   МБОУ-ООШ  с.Чадаевка Малашина  марина  николаевна</vt:lpstr>
      <vt:lpstr>                    План</vt:lpstr>
      <vt:lpstr>          Немного  о  луке.</vt:lpstr>
      <vt:lpstr>     Характеристика лука.</vt:lpstr>
      <vt:lpstr>           Сорта лука.</vt:lpstr>
      <vt:lpstr>           </vt:lpstr>
      <vt:lpstr>           </vt:lpstr>
      <vt:lpstr>            </vt:lpstr>
      <vt:lpstr>        </vt:lpstr>
      <vt:lpstr>               </vt:lpstr>
      <vt:lpstr>Народная мудрость о луке.</vt:lpstr>
      <vt:lpstr>    Пословицы и поговорки.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«Лук – от семи недуг»</dc:title>
  <dc:creator>Пользователь</dc:creator>
  <cp:lastModifiedBy>Пользователь</cp:lastModifiedBy>
  <cp:revision>24</cp:revision>
  <dcterms:created xsi:type="dcterms:W3CDTF">2010-01-24T17:05:16Z</dcterms:created>
  <dcterms:modified xsi:type="dcterms:W3CDTF">2014-11-09T17:45:19Z</dcterms:modified>
</cp:coreProperties>
</file>