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</p:sldMasterIdLst>
  <p:sldIdLst>
    <p:sldId id="256" r:id="rId4"/>
    <p:sldId id="281" r:id="rId5"/>
    <p:sldId id="257" r:id="rId6"/>
    <p:sldId id="259" r:id="rId7"/>
    <p:sldId id="260" r:id="rId8"/>
    <p:sldId id="274" r:id="rId9"/>
    <p:sldId id="273" r:id="rId10"/>
    <p:sldId id="282" r:id="rId11"/>
    <p:sldId id="275" r:id="rId12"/>
    <p:sldId id="278" r:id="rId13"/>
    <p:sldId id="276" r:id="rId14"/>
    <p:sldId id="279" r:id="rId15"/>
    <p:sldId id="277" r:id="rId16"/>
    <p:sldId id="280" r:id="rId17"/>
    <p:sldId id="283" r:id="rId18"/>
    <p:sldId id="272" r:id="rId19"/>
    <p:sldId id="284" r:id="rId20"/>
    <p:sldId id="263" r:id="rId21"/>
    <p:sldId id="265" r:id="rId22"/>
    <p:sldId id="267" r:id="rId23"/>
    <p:sldId id="26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10"/>
              </a:cxn>
              <a:cxn ang="0">
                <a:pos x="1740" y="510"/>
              </a:cxn>
              <a:cxn ang="0">
                <a:pos x="1595" y="30"/>
              </a:cxn>
              <a:cxn ang="0">
                <a:pos x="0" y="0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/>
            <a:ahLst/>
            <a:cxnLst>
              <a:cxn ang="0">
                <a:pos x="1116" y="0"/>
              </a:cxn>
              <a:cxn ang="0">
                <a:pos x="3840" y="636"/>
              </a:cxn>
              <a:cxn ang="0">
                <a:pos x="4032" y="1356"/>
              </a:cxn>
              <a:cxn ang="0">
                <a:pos x="288" y="1356"/>
              </a:cxn>
              <a:cxn ang="0">
                <a:pos x="0" y="828"/>
              </a:cxn>
              <a:cxn ang="0">
                <a:pos x="1116" y="0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/>
            <a:ahLst/>
            <a:cxnLst>
              <a:cxn ang="0">
                <a:pos x="510" y="1098"/>
              </a:cxn>
              <a:cxn ang="0">
                <a:pos x="2280" y="0"/>
              </a:cxn>
              <a:cxn ang="0">
                <a:pos x="2988" y="342"/>
              </a:cxn>
              <a:cxn ang="0">
                <a:pos x="2988" y="2772"/>
              </a:cxn>
              <a:cxn ang="0">
                <a:pos x="1452" y="3060"/>
              </a:cxn>
              <a:cxn ang="0">
                <a:pos x="0" y="2406"/>
              </a:cxn>
              <a:cxn ang="0">
                <a:pos x="510" y="1098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6" y="1518"/>
              </a:cxn>
              <a:cxn ang="0">
                <a:pos x="2064" y="0"/>
              </a:cxn>
              <a:cxn ang="0">
                <a:pos x="0" y="0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reeform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Freeform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3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4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1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2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3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5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45"/>
              </a:cxn>
              <a:cxn ang="0">
                <a:pos x="636" y="651"/>
              </a:cxn>
              <a:cxn ang="0">
                <a:pos x="632" y="0"/>
              </a:cxn>
              <a:cxn ang="0">
                <a:pos x="0" y="0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7" name="Text Box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>
                <a:solidFill>
                  <a:srgbClr val="000000"/>
                </a:solidFill>
                <a:latin typeface="Arial Black" pitchFamily="34" charset="0"/>
              </a:rPr>
              <a:t>L/O/G/O</a:t>
            </a:r>
          </a:p>
        </p:txBody>
      </p:sp>
      <p:grpSp>
        <p:nvGrpSpPr>
          <p:cNvPr id="28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29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288" y="0"/>
                </a:cxn>
                <a:cxn ang="0">
                  <a:pos x="672" y="0"/>
                </a:cxn>
                <a:cxn ang="0">
                  <a:pos x="672" y="720"/>
                </a:cxn>
                <a:cxn ang="0">
                  <a:pos x="0" y="432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0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0" y="82"/>
                </a:cxn>
                <a:cxn ang="0">
                  <a:pos x="168" y="824"/>
                </a:cxn>
                <a:cxn ang="0">
                  <a:pos x="212" y="822"/>
                </a:cxn>
                <a:cxn ang="0">
                  <a:pos x="206" y="0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31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2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3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34" name="Picture 83" descr="water"/>
          <p:cNvPicPr>
            <a:picLocks noChangeAspect="1" noChangeArrowheads="1"/>
          </p:cNvPicPr>
          <p:nvPr/>
        </p:nvPicPr>
        <p:blipFill>
          <a:blip r:embed="rId2" cstate="print"/>
          <a:srcRect l="22409" t="16374" b="27486"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r>
              <a:rPr lang="en-US"/>
              <a:t>Образец подзаголовка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3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A58A19-075C-44A2-BE8B-0EE7E4E669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5072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5" grpId="0" animBg="1"/>
      <p:bldP spid="5" grpId="1" animBg="1"/>
      <p:bldP spid="5" grpId="2" animBg="1"/>
      <p:bldP spid="5" grpId="3" animBg="1"/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7" grpId="3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DED66-0AA6-4D2C-B12F-D7C7B35308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44105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DD897-4846-4A32-8E3B-E4EBAA1EF4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44182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09890-8E52-4EBA-9408-4FE435ADD7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84036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C30BA-9CD3-4620-8222-069A591441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51343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F7B21-E317-4BDB-A5A4-BEEA95D6CC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58938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9DFFD-C11F-4F34-AE33-715AC417C8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23376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91480-2BEE-4A91-8432-295BA31108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5118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BD0CD-9CFB-4522-9688-DBB518E342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0221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AE6CA-F4AE-4A3D-A183-1B5FADCE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99280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E80F5-714F-40D5-B89D-8B68BBE448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17417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FBEA0-79FF-4F7C-AE46-00AB19C4F4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67809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10"/>
              </a:cxn>
              <a:cxn ang="0">
                <a:pos x="1740" y="510"/>
              </a:cxn>
              <a:cxn ang="0">
                <a:pos x="1595" y="30"/>
              </a:cxn>
              <a:cxn ang="0">
                <a:pos x="0" y="0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/>
            <a:ahLst/>
            <a:cxnLst>
              <a:cxn ang="0">
                <a:pos x="1116" y="0"/>
              </a:cxn>
              <a:cxn ang="0">
                <a:pos x="3840" y="636"/>
              </a:cxn>
              <a:cxn ang="0">
                <a:pos x="4032" y="1356"/>
              </a:cxn>
              <a:cxn ang="0">
                <a:pos x="288" y="1356"/>
              </a:cxn>
              <a:cxn ang="0">
                <a:pos x="0" y="828"/>
              </a:cxn>
              <a:cxn ang="0">
                <a:pos x="1116" y="0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/>
            <a:ahLst/>
            <a:cxnLst>
              <a:cxn ang="0">
                <a:pos x="510" y="1098"/>
              </a:cxn>
              <a:cxn ang="0">
                <a:pos x="2280" y="0"/>
              </a:cxn>
              <a:cxn ang="0">
                <a:pos x="2988" y="342"/>
              </a:cxn>
              <a:cxn ang="0">
                <a:pos x="2988" y="2772"/>
              </a:cxn>
              <a:cxn ang="0">
                <a:pos x="1452" y="3060"/>
              </a:cxn>
              <a:cxn ang="0">
                <a:pos x="0" y="2406"/>
              </a:cxn>
              <a:cxn ang="0">
                <a:pos x="510" y="1098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6" y="1518"/>
              </a:cxn>
              <a:cxn ang="0">
                <a:pos x="2064" y="0"/>
              </a:cxn>
              <a:cxn ang="0">
                <a:pos x="0" y="0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reeform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Freeform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3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4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1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2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3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5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45"/>
              </a:cxn>
              <a:cxn ang="0">
                <a:pos x="636" y="651"/>
              </a:cxn>
              <a:cxn ang="0">
                <a:pos x="632" y="0"/>
              </a:cxn>
              <a:cxn ang="0">
                <a:pos x="0" y="0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7" name="Text Box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>
                <a:solidFill>
                  <a:srgbClr val="000000"/>
                </a:solidFill>
                <a:latin typeface="Arial Black" pitchFamily="34" charset="0"/>
              </a:rPr>
              <a:t>L/O/G/O</a:t>
            </a:r>
          </a:p>
        </p:txBody>
      </p:sp>
      <p:grpSp>
        <p:nvGrpSpPr>
          <p:cNvPr id="28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29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288" y="0"/>
                </a:cxn>
                <a:cxn ang="0">
                  <a:pos x="672" y="0"/>
                </a:cxn>
                <a:cxn ang="0">
                  <a:pos x="672" y="720"/>
                </a:cxn>
                <a:cxn ang="0">
                  <a:pos x="0" y="432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0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0" y="82"/>
                </a:cxn>
                <a:cxn ang="0">
                  <a:pos x="168" y="824"/>
                </a:cxn>
                <a:cxn ang="0">
                  <a:pos x="212" y="822"/>
                </a:cxn>
                <a:cxn ang="0">
                  <a:pos x="206" y="0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31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2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3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34" name="Picture 83" descr="water"/>
          <p:cNvPicPr>
            <a:picLocks noChangeAspect="1" noChangeArrowheads="1"/>
          </p:cNvPicPr>
          <p:nvPr/>
        </p:nvPicPr>
        <p:blipFill>
          <a:blip r:embed="rId2" cstate="print"/>
          <a:srcRect l="22409" t="16374" b="27486"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r>
              <a:rPr lang="en-US"/>
              <a:t>Образец подзаголовка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3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A58A19-075C-44A2-BE8B-0EE7E4E669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1925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5" grpId="0" animBg="1"/>
      <p:bldP spid="5" grpId="1" animBg="1"/>
      <p:bldP spid="5" grpId="2" animBg="1"/>
      <p:bldP spid="5" grpId="3" animBg="1"/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7" grpId="3" animBg="1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DED66-0AA6-4D2C-B12F-D7C7B35308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899128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DD897-4846-4A32-8E3B-E4EBAA1EF4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039922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09890-8E52-4EBA-9408-4FE435ADD7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768752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C30BA-9CD3-4620-8222-069A591441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17508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F7B21-E317-4BDB-A5A4-BEEA95D6CC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47494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9DFFD-C11F-4F34-AE33-715AC417C8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174249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91480-2BEE-4A91-8432-295BA31108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194895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BD0CD-9CFB-4522-9688-DBB518E342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962729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AE6CA-F4AE-4A3D-A183-1B5FADCE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617442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E80F5-714F-40D5-B89D-8B68BBE448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88895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FBEA0-79FF-4F7C-AE46-00AB19C4F4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41624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/>
            <a:ahLst/>
            <a:cxnLst>
              <a:cxn ang="0">
                <a:pos x="5766" y="605"/>
              </a:cxn>
              <a:cxn ang="0">
                <a:pos x="5768" y="4325"/>
              </a:cxn>
              <a:cxn ang="0">
                <a:pos x="1082" y="4329"/>
              </a:cxn>
              <a:cxn ang="0">
                <a:pos x="13" y="3351"/>
              </a:cxn>
              <a:cxn ang="0">
                <a:pos x="0" y="0"/>
              </a:cxn>
              <a:cxn ang="0">
                <a:pos x="2428" y="7"/>
              </a:cxn>
              <a:cxn ang="0">
                <a:pos x="5766" y="605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100"/>
              </a:cxn>
              <a:cxn ang="0">
                <a:pos x="1089" y="1100"/>
              </a:cxn>
              <a:cxn ang="0">
                <a:pos x="0" y="0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9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11A53D-BA0C-4C5D-A614-AFADED56BFF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/>
            <a:ahLst/>
            <a:cxnLst>
              <a:cxn ang="0">
                <a:pos x="3130" y="453"/>
              </a:cxn>
              <a:cxn ang="0">
                <a:pos x="3130" y="0"/>
              </a:cxn>
              <a:cxn ang="0">
                <a:pos x="0" y="0"/>
              </a:cxn>
              <a:cxn ang="0">
                <a:pos x="3130" y="453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pic>
        <p:nvPicPr>
          <p:cNvPr id="3103" name="Picture 37" descr="water"/>
          <p:cNvPicPr>
            <a:picLocks noChangeAspect="1" noChangeArrowheads="1"/>
          </p:cNvPicPr>
          <p:nvPr/>
        </p:nvPicPr>
        <p:blipFill>
          <a:blip r:embed="rId14" cstate="print"/>
          <a:srcRect l="22409" t="16374" b="27486"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4" name="Picture 38" descr="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478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/>
            <a:ahLst/>
            <a:cxnLst>
              <a:cxn ang="0">
                <a:pos x="5766" y="605"/>
              </a:cxn>
              <a:cxn ang="0">
                <a:pos x="5768" y="4325"/>
              </a:cxn>
              <a:cxn ang="0">
                <a:pos x="1082" y="4329"/>
              </a:cxn>
              <a:cxn ang="0">
                <a:pos x="13" y="3351"/>
              </a:cxn>
              <a:cxn ang="0">
                <a:pos x="0" y="0"/>
              </a:cxn>
              <a:cxn ang="0">
                <a:pos x="2428" y="7"/>
              </a:cxn>
              <a:cxn ang="0">
                <a:pos x="5766" y="605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100"/>
              </a:cxn>
              <a:cxn ang="0">
                <a:pos x="1089" y="1100"/>
              </a:cxn>
              <a:cxn ang="0">
                <a:pos x="0" y="0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9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11A53D-BA0C-4C5D-A614-AFADED56BFF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/>
            <a:ahLst/>
            <a:cxnLst>
              <a:cxn ang="0">
                <a:pos x="3130" y="453"/>
              </a:cxn>
              <a:cxn ang="0">
                <a:pos x="3130" y="0"/>
              </a:cxn>
              <a:cxn ang="0">
                <a:pos x="0" y="0"/>
              </a:cxn>
              <a:cxn ang="0">
                <a:pos x="3130" y="453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pic>
        <p:nvPicPr>
          <p:cNvPr id="3103" name="Picture 37" descr="water"/>
          <p:cNvPicPr>
            <a:picLocks noChangeAspect="1" noChangeArrowheads="1"/>
          </p:cNvPicPr>
          <p:nvPr/>
        </p:nvPicPr>
        <p:blipFill>
          <a:blip r:embed="rId14" cstate="print"/>
          <a:srcRect l="22409" t="16374" b="27486"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4" name="Picture 38" descr="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981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785926"/>
            <a:ext cx="7406640" cy="225800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>Организация и реализация совместной образовательной деятельности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как условие развития личности</a:t>
            </a:r>
            <a:endParaRPr lang="ru-RU" b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8" y="4429132"/>
            <a:ext cx="3143272" cy="1928826"/>
          </a:xfrm>
        </p:spPr>
        <p:txBody>
          <a:bodyPr>
            <a:noAutofit/>
          </a:bodyPr>
          <a:lstStyle/>
          <a:p>
            <a:pPr algn="r"/>
            <a:r>
              <a:rPr lang="ru-RU" sz="1400" dirty="0" smtClean="0"/>
              <a:t>Выполнила </a:t>
            </a:r>
            <a:r>
              <a:rPr lang="en-US" sz="1400" dirty="0" smtClean="0"/>
              <a:t>: </a:t>
            </a:r>
          </a:p>
          <a:p>
            <a:pPr algn="r"/>
            <a:r>
              <a:rPr lang="ru-RU" sz="1400" dirty="0" smtClean="0"/>
              <a:t>слушатель курсов ПП</a:t>
            </a:r>
          </a:p>
          <a:p>
            <a:pPr algn="r"/>
            <a:r>
              <a:rPr lang="ru-RU" sz="1400" dirty="0" smtClean="0"/>
              <a:t> «Менеджмент в образовании»:</a:t>
            </a:r>
          </a:p>
          <a:p>
            <a:pPr algn="r"/>
            <a:r>
              <a:rPr lang="ru-RU" sz="1400" dirty="0" err="1" smtClean="0"/>
              <a:t>Сухаринова</a:t>
            </a:r>
            <a:r>
              <a:rPr lang="ru-RU" sz="1400" dirty="0" smtClean="0"/>
              <a:t> Ольга Петровна</a:t>
            </a:r>
          </a:p>
          <a:p>
            <a:pPr algn="r"/>
            <a:endParaRPr lang="ru-RU" sz="1400" dirty="0" smtClean="0"/>
          </a:p>
          <a:p>
            <a:pPr algn="r"/>
            <a:r>
              <a:rPr lang="ru-RU" sz="1400" dirty="0" smtClean="0"/>
              <a:t>Научный руководитель</a:t>
            </a:r>
            <a:r>
              <a:rPr lang="en-US" sz="1400" dirty="0" smtClean="0"/>
              <a:t>:</a:t>
            </a:r>
            <a:endParaRPr lang="ru-RU" sz="1400" dirty="0" smtClean="0"/>
          </a:p>
          <a:p>
            <a:pPr algn="r"/>
            <a:r>
              <a:rPr lang="ru-RU" sz="1400" dirty="0" smtClean="0"/>
              <a:t>Романов Николай Николаевич</a:t>
            </a:r>
          </a:p>
          <a:p>
            <a:pPr algn="r"/>
            <a:r>
              <a:rPr lang="ru-RU" sz="1400" dirty="0" smtClean="0"/>
              <a:t>к.п.н., доцент ПИ СВФУ</a:t>
            </a:r>
            <a:endParaRPr lang="ru-RU" sz="1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357290" y="285728"/>
            <a:ext cx="7406640" cy="642942"/>
          </a:xfrm>
          <a:prstGeom prst="rect">
            <a:avLst/>
          </a:prstGeom>
        </p:spPr>
        <p:txBody>
          <a:bodyPr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3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857356" y="357166"/>
            <a:ext cx="57679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ourier New" pitchFamily="49" charset="0"/>
                <a:cs typeface="Arial" pitchFamily="34" charset="0"/>
              </a:rPr>
              <a:t>ФЕДЕРАЛЬНОЕ ГОСУДАРСТВЕННОЕ АВТОНОМНОЕ ОБРАЗОВАТЕЛЬНОЕ УЧРЕЖДЕНИЕ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ourier New" pitchFamily="49" charset="0"/>
                <a:cs typeface="Arial" pitchFamily="34" charset="0"/>
              </a:rPr>
              <a:t>ВЫСШЕГО ПРОФЕССИОНАЛЬНОГО ОБРАЗОВАНИЯ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ourier New" pitchFamily="49" charset="0"/>
                <a:cs typeface="Arial" pitchFamily="34" charset="0"/>
              </a:rPr>
              <a:t>СЕВЕРО-ВОСТОЧНЫЙ ФЕДЕРАЛЬНЫЙ УНИВЕРСИТЕТ имени  М.К. АММОСОВА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ourier New" pitchFamily="49" charset="0"/>
                <a:cs typeface="Arial" pitchFamily="34" charset="0"/>
              </a:rPr>
              <a:t>ИНСТИТУТ ПОВЫШЕНИЯ КВАЛИФКАЦИИ ПЕДАГОГОВ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710032"/>
              </p:ext>
            </p:extLst>
          </p:nvPr>
        </p:nvGraphicFramePr>
        <p:xfrm>
          <a:off x="1259632" y="404665"/>
          <a:ext cx="7499350" cy="560028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499350"/>
              </a:tblGrid>
              <a:tr h="11521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понимания значимости учебной деятельности как основы своего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будущего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674" marR="49674" marT="0" marB="0"/>
                </a:tc>
              </a:tr>
              <a:tr h="14934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-Быть оцененным и быть сопричастным к оценке своей деятельности, как основе того, чтобы стремиться к «Лучшему – Я»;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674" marR="49674" marT="0" marB="0"/>
                </a:tc>
              </a:tr>
              <a:tr h="9848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кл.- Научиться слышать себя, оценивать себя, чтоб быть счастливым.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674" marR="49674" marT="0" marB="0"/>
                </a:tc>
              </a:tr>
              <a:tr h="9848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3кл.- Понимать связь умения организовать деятельность с успешностью.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674" marR="49674" marT="0" marB="0"/>
                </a:tc>
              </a:tr>
              <a:tr h="9848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4кл.- Понимать связь собственной деятельностью со своим будущим.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674" marR="496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103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Позднее Детство</a:t>
            </a:r>
            <a:br>
              <a:rPr lang="ru-RU" dirty="0" smtClean="0"/>
            </a:br>
            <a:r>
              <a:rPr lang="ru-RU" dirty="0" smtClean="0"/>
              <a:t>подростковый возраст (10-15)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 доверять себе;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-научиться быть открытым своему опыту,  принимать и устранять свой негативный опыт;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-научиться жить настоящим;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-научиться каждый день задавать себе вопрос: Что это? Зачем мне это надо?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-научиться открывать свой внутренний потенциал;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-научиться не убегать от трудностей либо от жизненных уроков не прятаться;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-научиться не делать себе идолов.</a:t>
            </a:r>
          </a:p>
        </p:txBody>
      </p:sp>
    </p:spTree>
    <p:extLst>
      <p:ext uri="{BB962C8B-B14F-4D97-AF65-F5344CB8AC3E}">
        <p14:creationId xmlns:p14="http://schemas.microsoft.com/office/powerpoint/2010/main" val="3425729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effectLst/>
                <a:latin typeface="Times New Roman"/>
                <a:ea typeface="Times New Roman"/>
              </a:rPr>
              <a:t>Содержание отношений учащихся к становлению в себя учащегося, учащего себя.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268760"/>
            <a:ext cx="7498080" cy="4800600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Становление </a:t>
            </a:r>
            <a:r>
              <a:rPr lang="ru-RU" sz="2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учащегося, учащего себя через жизненные ситуации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где преобладает </a:t>
            </a:r>
            <a:r>
              <a:rPr lang="ru-RU" sz="2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обучение себя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-умению оценивать правильность деятельности (выработка критериев);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-умению видеть основу деятельности и управлять деятельностью;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-умение планировать деятельность;</a:t>
            </a:r>
          </a:p>
          <a:p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-умение быть успешным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514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Ранняя юность (15-17)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-научиться понимать себя (найти свой стержень);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-научиться стремиться к себе, уважать себя;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-научиться освобождать чувство одиночества;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-научиться слышать свой внутренний голос;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-научиться не жить прошлым (научись смотреть на себя «со стороны»;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-научиться быть «упрямым» в достижении цели;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-научиться жить достойно;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-научиться быть успешным через обретение себя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597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522606"/>
              </p:ext>
            </p:extLst>
          </p:nvPr>
        </p:nvGraphicFramePr>
        <p:xfrm>
          <a:off x="1043608" y="476672"/>
          <a:ext cx="7499350" cy="562921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499350"/>
              </a:tblGrid>
              <a:tr h="30963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Настоящий учащийся, учащий самого себя как полноправный субъект деятельности через: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управление деятельностью;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-самоуправление себя в деятельности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-управление деятельностью самого субъекта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-управление деятельностью самого субъекта деятельности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674" marR="49674" marT="0" marB="0"/>
                </a:tc>
              </a:tr>
              <a:tr h="10081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- Самоуправление себя в деятельности и управлять деятельностью как субъект 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74" marR="49674" marT="0" marB="0"/>
                </a:tc>
              </a:tr>
              <a:tr h="15247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- Самоуправление себя в деятельности и управляться  деятельностью (деятельность управляет субъектом  деятельности)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674" marR="496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977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>
            <a:normAutofit fontScale="700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Учитель- </a:t>
            </a:r>
            <a:r>
              <a:rPr lang="ru-RU" dirty="0" err="1" smtClean="0">
                <a:latin typeface="Times New Roman"/>
                <a:ea typeface="Calibri"/>
                <a:cs typeface="Times New Roman"/>
              </a:rPr>
              <a:t>фасилитатор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(</a:t>
            </a:r>
            <a:r>
              <a:rPr lang="ru-RU" dirty="0" err="1" smtClean="0">
                <a:latin typeface="Times New Roman"/>
                <a:ea typeface="Calibri"/>
                <a:cs typeface="Times New Roman"/>
              </a:rPr>
              <a:t>К.Роджерс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),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принципы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организации помогающих взаимоотношений: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822960" indent="-457200" algn="just">
              <a:lnSpc>
                <a:spcPct val="150000"/>
              </a:lnSpc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«искренность + открытость +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эмпатия</a:t>
            </a:r>
            <a:r>
              <a:rPr lang="ru-RU" dirty="0">
                <a:latin typeface="Times New Roman"/>
                <a:ea typeface="Calibri"/>
                <a:cs typeface="Times New Roman"/>
              </a:rPr>
              <a:t>» учителя в противовес статичности, фиксированности, бесчувственности и безличности функционирования;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«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понимание + принятие» ученика в противоположность выстраиванию собственных образов и установок по отношению к детям;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«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доверие + сотрудничество» как вера учителя в способности и возможности учащихся вопреки авторитарным действиям по «формированию» личности.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6292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200000"/>
              </a:lnSpc>
              <a:buClr>
                <a:srgbClr val="3891A7"/>
              </a:buClr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Мотив            Задачи         Действие      Результат Рефлексия              </a:t>
            </a:r>
            <a:r>
              <a:rPr lang="ru-RU" sz="4400" dirty="0">
                <a:solidFill>
                  <a:srgbClr val="002060"/>
                </a:solidFill>
              </a:rPr>
              <a:t>…………..</a:t>
            </a:r>
          </a:p>
          <a:p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3906230" y="2285256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6588224" y="2269654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4247964" y="3645024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7488324" y="3645024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78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>
                <a:latin typeface="Times New Roman"/>
                <a:ea typeface="Calibri"/>
                <a:cs typeface="Times New Roman"/>
              </a:rPr>
              <a:t>Образовательной деятельности субъектов образовательного пространства согласно Новикову М.А.: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во-первых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образовательная деятельность субъекта направлена «на себя», на получение «внутреннего» для субъекта результата, индивидуального новообразования. Имеется в виду мотив, задачи, действия, результат, рефлексия на свой «внутренний результат»;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</a:pPr>
            <a:r>
              <a:rPr lang="ru-RU" dirty="0">
                <a:latin typeface="Times New Roman"/>
                <a:ea typeface="Calibri"/>
                <a:cs typeface="Times New Roman"/>
              </a:rPr>
              <a:t>во-вторых, образовательная деятельность всегда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инновационна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продуктивна для обучающегося, так как деятельность обучающегося направлена на освоение нового для него, проживание своего опыта, процесса открытий, своих собственных открытий, направленных «на себя»;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7847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 bwMode="auto">
          <a:xfrm>
            <a:off x="5220072" y="714356"/>
            <a:ext cx="3240360" cy="53069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1403648" y="2250273"/>
            <a:ext cx="2376264" cy="405904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 bwMode="auto">
          <a:xfrm rot="10800000">
            <a:off x="2071670" y="4357694"/>
            <a:ext cx="1000132" cy="1357322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357430"/>
            <a:ext cx="1614470" cy="927100"/>
          </a:xfrm>
        </p:spPr>
        <p:txBody>
          <a:bodyPr/>
          <a:lstStyle/>
          <a:p>
            <a:r>
              <a:rPr lang="ru-RU" dirty="0" smtClean="0"/>
              <a:t>????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 bwMode="auto">
          <a:xfrm>
            <a:off x="2071670" y="3429000"/>
            <a:ext cx="928694" cy="785818"/>
          </a:xfrm>
          <a:prstGeom prst="smileyFac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5" name="Улыбающееся лицо 4"/>
          <p:cNvSpPr/>
          <p:nvPr/>
        </p:nvSpPr>
        <p:spPr bwMode="auto">
          <a:xfrm>
            <a:off x="6286512" y="1714488"/>
            <a:ext cx="928694" cy="1071570"/>
          </a:xfrm>
          <a:prstGeom prst="smileyFac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 bwMode="auto">
          <a:xfrm rot="10800000">
            <a:off x="6072198" y="3000372"/>
            <a:ext cx="1500198" cy="1857388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 bwMode="auto">
          <a:xfrm>
            <a:off x="7000892" y="214290"/>
            <a:ext cx="1928826" cy="1143008"/>
          </a:xfrm>
          <a:prstGeom prst="cloudCallou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 bwMode="auto">
          <a:xfrm rot="10800000" flipV="1">
            <a:off x="3357554" y="1285860"/>
            <a:ext cx="3143272" cy="17859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 bwMode="auto">
          <a:xfrm>
            <a:off x="6215074" y="5000636"/>
            <a:ext cx="150019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Прямоугольник 20"/>
          <p:cNvSpPr/>
          <p:nvPr/>
        </p:nvSpPr>
        <p:spPr>
          <a:xfrm>
            <a:off x="6143636" y="714356"/>
            <a:ext cx="11492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solidFill>
                  <a:srgbClr val="FF6161">
                    <a:lumMod val="75000"/>
                  </a:srgbClr>
                </a:solidFill>
              </a:rPr>
              <a:t>!!!!</a:t>
            </a:r>
            <a:endParaRPr lang="ru-RU" sz="4800" dirty="0">
              <a:solidFill>
                <a:srgbClr val="FF6161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73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Выноска-облако 22"/>
          <p:cNvSpPr/>
          <p:nvPr/>
        </p:nvSpPr>
        <p:spPr bwMode="auto">
          <a:xfrm>
            <a:off x="1142976" y="785794"/>
            <a:ext cx="1428760" cy="1214446"/>
          </a:xfrm>
          <a:prstGeom prst="cloudCallou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071546"/>
            <a:ext cx="1543032" cy="927100"/>
          </a:xfrm>
        </p:spPr>
        <p:txBody>
          <a:bodyPr/>
          <a:lstStyle/>
          <a:p>
            <a:r>
              <a:rPr lang="ru-RU" dirty="0" smtClean="0"/>
              <a:t>??!?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 bwMode="auto">
          <a:xfrm>
            <a:off x="2428860" y="1928802"/>
            <a:ext cx="1071570" cy="928694"/>
          </a:xfrm>
          <a:prstGeom prst="smileyFace">
            <a:avLst/>
          </a:prstGeom>
          <a:solidFill>
            <a:srgbClr val="CC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Улыбающееся лицо 4"/>
          <p:cNvSpPr/>
          <p:nvPr/>
        </p:nvSpPr>
        <p:spPr bwMode="auto">
          <a:xfrm>
            <a:off x="6286512" y="1714488"/>
            <a:ext cx="928694" cy="1071570"/>
          </a:xfrm>
          <a:prstGeom prst="smileyFace">
            <a:avLst/>
          </a:prstGeom>
          <a:solidFill>
            <a:srgbClr val="CC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 bwMode="auto">
          <a:xfrm rot="10800000">
            <a:off x="2357422" y="3214686"/>
            <a:ext cx="1357322" cy="1500198"/>
          </a:xfrm>
          <a:prstGeom prst="triangle">
            <a:avLst/>
          </a:prstGeom>
          <a:solidFill>
            <a:srgbClr val="CC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 bwMode="auto">
          <a:xfrm rot="10800000">
            <a:off x="6072198" y="3000372"/>
            <a:ext cx="1500198" cy="1857388"/>
          </a:xfrm>
          <a:prstGeom prst="triangle">
            <a:avLst/>
          </a:prstGeom>
          <a:solidFill>
            <a:srgbClr val="CC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Выноска-облако 10"/>
          <p:cNvSpPr/>
          <p:nvPr/>
        </p:nvSpPr>
        <p:spPr bwMode="auto">
          <a:xfrm>
            <a:off x="7215206" y="500042"/>
            <a:ext cx="1357322" cy="1143008"/>
          </a:xfrm>
          <a:prstGeom prst="cloudCallou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 bwMode="auto">
          <a:xfrm>
            <a:off x="6215074" y="5000636"/>
            <a:ext cx="150019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Выноска-облако 11"/>
          <p:cNvSpPr/>
          <p:nvPr/>
        </p:nvSpPr>
        <p:spPr bwMode="auto">
          <a:xfrm>
            <a:off x="3571868" y="642918"/>
            <a:ext cx="1428760" cy="1214446"/>
          </a:xfrm>
          <a:prstGeom prst="cloudCallou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 bwMode="auto">
          <a:xfrm>
            <a:off x="2357422" y="4929198"/>
            <a:ext cx="171451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Равно 16"/>
          <p:cNvSpPr/>
          <p:nvPr/>
        </p:nvSpPr>
        <p:spPr bwMode="auto">
          <a:xfrm>
            <a:off x="4286248" y="3214686"/>
            <a:ext cx="914400" cy="914400"/>
          </a:xfrm>
          <a:prstGeom prst="mathEqua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000760" y="928670"/>
            <a:ext cx="12858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C3300"/>
                </a:solidFill>
              </a:rPr>
              <a:t>?!!?</a:t>
            </a:r>
            <a:endParaRPr lang="ru-RU" sz="4000" dirty="0">
              <a:solidFill>
                <a:srgbClr val="CC3300"/>
              </a:solidFill>
            </a:endParaRPr>
          </a:p>
        </p:txBody>
      </p:sp>
      <p:sp>
        <p:nvSpPr>
          <p:cNvPr id="19" name="Улыбающееся лицо 18"/>
          <p:cNvSpPr/>
          <p:nvPr/>
        </p:nvSpPr>
        <p:spPr bwMode="auto">
          <a:xfrm>
            <a:off x="500034" y="2000240"/>
            <a:ext cx="1071570" cy="928694"/>
          </a:xfrm>
          <a:prstGeom prst="smileyFac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Равнобедренный треугольник 19"/>
          <p:cNvSpPr/>
          <p:nvPr/>
        </p:nvSpPr>
        <p:spPr bwMode="auto">
          <a:xfrm rot="10800000">
            <a:off x="357158" y="3214686"/>
            <a:ext cx="1357322" cy="1500198"/>
          </a:xfrm>
          <a:prstGeom prst="triangl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0034" y="1428736"/>
            <a:ext cx="10621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??!?</a:t>
            </a:r>
            <a:endParaRPr lang="ru-RU" dirty="0"/>
          </a:p>
        </p:txBody>
      </p:sp>
      <p:sp>
        <p:nvSpPr>
          <p:cNvPr id="22" name="Равно 21"/>
          <p:cNvSpPr/>
          <p:nvPr/>
        </p:nvSpPr>
        <p:spPr bwMode="auto">
          <a:xfrm>
            <a:off x="1571604" y="3500438"/>
            <a:ext cx="914400" cy="914400"/>
          </a:xfrm>
          <a:prstGeom prst="mathEqua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5014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Дети, дети, куда вы нас тащите?</a:t>
            </a:r>
            <a:endParaRPr lang="ru-RU" sz="2000" dirty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– К Свету!</a:t>
            </a:r>
            <a:endParaRPr lang="ru-RU" sz="2000" dirty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– А где он?</a:t>
            </a:r>
            <a:endParaRPr lang="ru-RU" sz="2000" dirty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– Мы вам дорогу покажем!</a:t>
            </a:r>
            <a:endParaRPr lang="ru-RU" sz="2000" dirty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– Это далеко? Может быть, не надо?</a:t>
            </a:r>
            <a:endParaRPr lang="ru-RU" sz="2000" dirty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– Следуйте за нами, надо спешить, пока не наступила тьма!</a:t>
            </a:r>
            <a:endParaRPr lang="ru-RU" sz="2000" dirty="0">
              <a:latin typeface="Times New Roman"/>
              <a:ea typeface="Times New Roman"/>
            </a:endParaRPr>
          </a:p>
          <a:p>
            <a:pPr marL="82296" indent="0" algn="r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Амонашвили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Ш.А.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2208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Выноска-облако 11"/>
          <p:cNvSpPr/>
          <p:nvPr/>
        </p:nvSpPr>
        <p:spPr bwMode="auto">
          <a:xfrm>
            <a:off x="3000364" y="571480"/>
            <a:ext cx="1428760" cy="1214446"/>
          </a:xfrm>
          <a:prstGeom prst="cloudCallou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1000108"/>
            <a:ext cx="1285884" cy="927100"/>
          </a:xfrm>
        </p:spPr>
        <p:txBody>
          <a:bodyPr/>
          <a:lstStyle/>
          <a:p>
            <a:r>
              <a:rPr lang="ru-RU" dirty="0" smtClean="0"/>
              <a:t>!!!!?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C3300"/>
                </a:solidFill>
              </a:rPr>
              <a:t>                              ??!?!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 bwMode="auto">
          <a:xfrm>
            <a:off x="2428860" y="1928802"/>
            <a:ext cx="1071570" cy="928694"/>
          </a:xfrm>
          <a:prstGeom prst="smileyFace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5" name="Улыбающееся лицо 4"/>
          <p:cNvSpPr/>
          <p:nvPr/>
        </p:nvSpPr>
        <p:spPr bwMode="auto">
          <a:xfrm>
            <a:off x="6429388" y="2571744"/>
            <a:ext cx="857256" cy="642942"/>
          </a:xfrm>
          <a:prstGeom prst="smileyFac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 bwMode="auto">
          <a:xfrm rot="10800000">
            <a:off x="2285984" y="3214686"/>
            <a:ext cx="1357322" cy="1500198"/>
          </a:xfrm>
          <a:prstGeom prst="triangle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 bwMode="auto">
          <a:xfrm rot="10800000">
            <a:off x="6429388" y="3429000"/>
            <a:ext cx="928694" cy="1428760"/>
          </a:xfrm>
          <a:prstGeom prst="triangl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 bwMode="auto">
          <a:xfrm>
            <a:off x="6858016" y="1285860"/>
            <a:ext cx="1357322" cy="1143008"/>
          </a:xfrm>
          <a:prstGeom prst="cloudCallou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 bwMode="auto">
          <a:xfrm>
            <a:off x="1785918" y="4929198"/>
            <a:ext cx="6000792" cy="714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Равно 16"/>
          <p:cNvSpPr/>
          <p:nvPr/>
        </p:nvSpPr>
        <p:spPr bwMode="auto">
          <a:xfrm>
            <a:off x="4286248" y="3214686"/>
            <a:ext cx="914400" cy="914400"/>
          </a:xfrm>
          <a:prstGeom prst="mathEqua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000760" y="1857364"/>
            <a:ext cx="15716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CC3300"/>
                </a:solidFill>
              </a:rPr>
              <a:t>????!</a:t>
            </a:r>
            <a:endParaRPr lang="ru-RU" sz="3600" b="1" dirty="0">
              <a:solidFill>
                <a:srgbClr val="CC3300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 bwMode="auto">
          <a:xfrm>
            <a:off x="4214810" y="4286256"/>
            <a:ext cx="128588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Улыбающееся лицо 23"/>
          <p:cNvSpPr/>
          <p:nvPr/>
        </p:nvSpPr>
        <p:spPr bwMode="auto">
          <a:xfrm>
            <a:off x="428596" y="1928802"/>
            <a:ext cx="1000132" cy="785818"/>
          </a:xfrm>
          <a:prstGeom prst="smileyFac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5" name="Равнобедренный треугольник 24"/>
          <p:cNvSpPr/>
          <p:nvPr/>
        </p:nvSpPr>
        <p:spPr bwMode="auto">
          <a:xfrm rot="10800000">
            <a:off x="285720" y="3071810"/>
            <a:ext cx="1143008" cy="1643074"/>
          </a:xfrm>
          <a:prstGeom prst="triangl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6" name="Выноска-облако 25"/>
          <p:cNvSpPr/>
          <p:nvPr/>
        </p:nvSpPr>
        <p:spPr bwMode="auto">
          <a:xfrm>
            <a:off x="1142976" y="571480"/>
            <a:ext cx="1428760" cy="1214446"/>
          </a:xfrm>
          <a:prstGeom prst="cloudCallou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 bwMode="auto">
          <a:xfrm>
            <a:off x="4214810" y="2214554"/>
            <a:ext cx="142876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537467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 bwMode="auto">
          <a:xfrm>
            <a:off x="2174557" y="476672"/>
            <a:ext cx="5223512" cy="547260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Выноска-облако 11"/>
          <p:cNvSpPr/>
          <p:nvPr/>
        </p:nvSpPr>
        <p:spPr bwMode="auto">
          <a:xfrm>
            <a:off x="2716347" y="188640"/>
            <a:ext cx="1428760" cy="1214446"/>
          </a:xfrm>
          <a:prstGeom prst="cloudCallou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1000108"/>
            <a:ext cx="1285884" cy="927100"/>
          </a:xfrm>
        </p:spPr>
        <p:txBody>
          <a:bodyPr/>
          <a:lstStyle/>
          <a:p>
            <a:r>
              <a:rPr lang="ru-RU" dirty="0" smtClean="0"/>
              <a:t>!!!!?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CC3300"/>
                </a:solidFill>
              </a:rPr>
              <a:t>                             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 bwMode="auto">
          <a:xfrm>
            <a:off x="4250529" y="1978793"/>
            <a:ext cx="1071570" cy="928694"/>
          </a:xfrm>
          <a:prstGeom prst="smileyFace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5" name="Улыбающееся лицо 4"/>
          <p:cNvSpPr/>
          <p:nvPr/>
        </p:nvSpPr>
        <p:spPr bwMode="auto">
          <a:xfrm>
            <a:off x="6429388" y="1935938"/>
            <a:ext cx="1166948" cy="885839"/>
          </a:xfrm>
          <a:prstGeom prst="smileyFac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 bwMode="auto">
          <a:xfrm rot="10800000">
            <a:off x="4107653" y="3214686"/>
            <a:ext cx="1357322" cy="1500198"/>
          </a:xfrm>
          <a:prstGeom prst="triangle">
            <a:avLst>
              <a:gd name="adj" fmla="val 48947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 bwMode="auto">
          <a:xfrm rot="10800000">
            <a:off x="6334201" y="3130101"/>
            <a:ext cx="1357322" cy="1571636"/>
          </a:xfrm>
          <a:prstGeom prst="triangl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 bwMode="auto">
          <a:xfrm>
            <a:off x="4857770" y="329560"/>
            <a:ext cx="1357322" cy="1143008"/>
          </a:xfrm>
          <a:prstGeom prst="cloudCallou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 bwMode="auto">
          <a:xfrm>
            <a:off x="1785918" y="4929198"/>
            <a:ext cx="6000792" cy="714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Улыбающееся лицо 23"/>
          <p:cNvSpPr/>
          <p:nvPr/>
        </p:nvSpPr>
        <p:spPr bwMode="auto">
          <a:xfrm>
            <a:off x="1728742" y="1935938"/>
            <a:ext cx="1000132" cy="785818"/>
          </a:xfrm>
          <a:prstGeom prst="smileyFac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5" name="Равнобедренный треугольник 24"/>
          <p:cNvSpPr/>
          <p:nvPr/>
        </p:nvSpPr>
        <p:spPr bwMode="auto">
          <a:xfrm rot="10800000">
            <a:off x="1657304" y="3143248"/>
            <a:ext cx="1143008" cy="1643074"/>
          </a:xfrm>
          <a:prstGeom prst="triangl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6" name="Выноска-облако 25"/>
          <p:cNvSpPr/>
          <p:nvPr/>
        </p:nvSpPr>
        <p:spPr bwMode="auto">
          <a:xfrm>
            <a:off x="3779912" y="293841"/>
            <a:ext cx="1428760" cy="1214446"/>
          </a:xfrm>
          <a:prstGeom prst="cloudCallou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47726" y="1189994"/>
            <a:ext cx="140615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kern="0" dirty="0">
                <a:solidFill>
                  <a:srgbClr val="CC3300"/>
                </a:solidFill>
              </a:rPr>
              <a:t>??!?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816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0"/>
            <a:ext cx="8005026" cy="6858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en-US" sz="2000" b="1" dirty="0" smtClean="0"/>
          </a:p>
          <a:p>
            <a:pPr>
              <a:spcBef>
                <a:spcPts val="0"/>
              </a:spcBef>
            </a:pPr>
            <a:endParaRPr lang="en-US" sz="2000" b="1" dirty="0" smtClean="0"/>
          </a:p>
          <a:p>
            <a:pPr>
              <a:spcBef>
                <a:spcPts val="0"/>
              </a:spcBef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исследования: организация и реализация совместной образовательной деятельности как условия развития личности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изученность проблемы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особенности процесса развития личности;</a:t>
            </a:r>
          </a:p>
          <a:p>
            <a:pPr lvl="0"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специфику организации и реализации совместной образовательной деятельности;</a:t>
            </a:r>
          </a:p>
          <a:p>
            <a:pPr lvl="0"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выяснить пути совместной образовательной деятельности субъектов;</a:t>
            </a:r>
          </a:p>
          <a:p>
            <a:pPr lvl="0"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механизм реализации;</a:t>
            </a:r>
          </a:p>
          <a:p>
            <a:pPr lvl="0"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реализовать (апробировать) эффективность саморазвития личности в условиях совместной образовательной деятельности;</a:t>
            </a:r>
          </a:p>
          <a:p>
            <a:pPr lvl="0"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внести необходимые изменения и коррективы в ходе проведения педагогического эксперимента;</a:t>
            </a:r>
          </a:p>
          <a:p>
            <a:pPr lvl="0"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обобщить полученные результаты исследования;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практические рекомендации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rmAutofit fontScale="85000" lnSpcReduction="20000"/>
          </a:bodyPr>
          <a:lstStyle/>
          <a:p>
            <a:pPr marL="342900" lvl="0" indent="-342900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ru-RU" altLang="ru-RU" sz="1800" b="1" kern="0" dirty="0" smtClean="0">
              <a:solidFill>
                <a:schemeClr val="tx1">
                  <a:lumMod val="95000"/>
                  <a:lumOff val="5000"/>
                </a:schemeClr>
              </a:solidFill>
              <a:latin typeface="Arial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8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Процессом образования</a:t>
            </a:r>
          </a:p>
          <a:p>
            <a:pPr marL="342900" lvl="0" indent="-342900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8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называется </a:t>
            </a:r>
            <a:r>
              <a:rPr lang="ru-RU" altLang="ru-RU" sz="28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совокупная деятельность как обучающегося</a:t>
            </a:r>
            <a:r>
              <a:rPr lang="ru-RU" altLang="ru-RU" sz="2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и </a:t>
            </a:r>
            <a:r>
              <a:rPr lang="ru-RU" altLang="ru-RU" sz="2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</a:t>
            </a:r>
            <a:r>
              <a:rPr lang="ru-RU" altLang="ru-RU" sz="28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ru-RU" altLang="ru-RU" sz="2600" kern="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6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</a:t>
            </a:r>
            <a:endParaRPr lang="ru-RU" altLang="ru-RU" sz="2600" b="1" kern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6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altLang="ru-RU" sz="26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жизненного опыта </a:t>
            </a:r>
            <a:r>
              <a:rPr lang="ru-RU" altLang="ru-RU" sz="26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 (обучающегося</a:t>
            </a:r>
            <a:r>
              <a:rPr lang="ru-RU" altLang="ru-RU" sz="26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воспитание, обучение, развитие – осуществляется в процессе особого вида человеческой деятельности - </a:t>
            </a:r>
            <a:r>
              <a:rPr lang="ru-RU" altLang="ru-RU" sz="26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деятельности. </a:t>
            </a:r>
            <a:r>
              <a:rPr lang="ru-RU" altLang="ru-RU" sz="26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осуществления образовательной деятельности обучающимся называется </a:t>
            </a:r>
            <a:r>
              <a:rPr lang="ru-RU" altLang="ru-RU" sz="26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 процессом</a:t>
            </a:r>
            <a:r>
              <a:rPr lang="ru-RU" altLang="ru-RU" sz="19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1900" kern="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314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/>
          </a:bodyPr>
          <a:lstStyle/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2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деятельность включает в себя</a:t>
            </a:r>
            <a:r>
              <a:rPr lang="ru-RU" altLang="ru-RU" sz="2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ru-RU" altLang="ru-RU" sz="2200" kern="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2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деятельность обучающегося по воспитанию – </a:t>
            </a:r>
            <a:r>
              <a:rPr lang="ru-RU" altLang="ru-RU" sz="22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воспитательная деятельность</a:t>
            </a:r>
            <a:r>
              <a:rPr lang="ru-RU" altLang="ru-RU" sz="22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деятельность </a:t>
            </a:r>
            <a:r>
              <a:rPr lang="ru-RU" altLang="ru-RU" sz="22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 по обучению – </a:t>
            </a:r>
            <a:r>
              <a:rPr lang="ru-RU" altLang="ru-RU" sz="22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деятельность</a:t>
            </a:r>
            <a:r>
              <a:rPr lang="ru-RU" altLang="ru-RU" sz="2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sz="2200" kern="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ru-RU" altLang="ru-RU" sz="2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altLang="ru-RU" sz="22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 по развитию психических процессов – </a:t>
            </a:r>
            <a:r>
              <a:rPr lang="ru-RU" altLang="ru-RU" sz="22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по развитию</a:t>
            </a:r>
            <a:r>
              <a:rPr lang="ru-RU" altLang="ru-RU" sz="22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</a:pPr>
            <a:endParaRPr lang="ru-RU" altLang="ru-RU" sz="2200" kern="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2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деятельность обучающегося, образовательный процесс могут осуществляться в двух формах организации:</a:t>
            </a: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ru-RU" altLang="ru-RU" sz="2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altLang="ru-RU" sz="22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самостоятельное развитие жизненного опыта – </a:t>
            </a:r>
            <a:r>
              <a:rPr lang="ru-RU" altLang="ru-RU" sz="22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самообразование. </a:t>
            </a:r>
            <a:endParaRPr lang="ru-RU" altLang="ru-RU" sz="2200" b="1" kern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ru-RU" altLang="ru-RU" sz="2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22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</a:t>
            </a:r>
            <a:r>
              <a:rPr lang="ru-RU" altLang="ru-RU" sz="22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самовоспитание, </a:t>
            </a:r>
            <a:r>
              <a:rPr lang="ru-RU" altLang="ru-RU" sz="2200" b="1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самоучение</a:t>
            </a:r>
            <a:r>
              <a:rPr lang="ru-RU" altLang="ru-RU" sz="22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саморазвитие;</a:t>
            </a:r>
            <a:endParaRPr lang="ru-RU" altLang="ru-RU" sz="2200" kern="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2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sz="22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2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совместной деятельности с педагогом под его руководством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9392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solidFill>
                  <a:srgbClr val="FF0000"/>
                </a:solidFill>
              </a:rPr>
              <a:t>Образование как система</a:t>
            </a:r>
            <a:r>
              <a:rPr lang="ru-RU" i="1" dirty="0" smtClean="0"/>
              <a:t>.</a:t>
            </a:r>
          </a:p>
          <a:p>
            <a:pPr marL="82296" indent="0">
              <a:buNone/>
            </a:pPr>
            <a:r>
              <a:rPr lang="ru-RU" dirty="0" smtClean="0"/>
              <a:t> </a:t>
            </a:r>
            <a:r>
              <a:rPr lang="ru-RU" dirty="0"/>
              <a:t>Система преемственности ступеней образования, траектория развития преемственности деятельности при переходе из одной ступени в другую,  с учетом возрастных особенностей и индивидуальных запросов учащегося</a:t>
            </a:r>
            <a:r>
              <a:rPr lang="ru-RU" i="1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6318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человек сам является ценностью, 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создает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ценности и 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общается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с ценностями, функционирующими 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 культуре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 Здесь речь идет не только о передаче ценностей или об их знании, а также и об их создании, потому что ценности исчезают, если их не поддерживать и не развивать 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 творческом действии человека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945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«Активная деятельность – это как мостик, соединяющий речь и мысль. Я стремился к тому, чтобы в труде рождалась мысль учащегося, а не только закреплялись знания, полученные на уроках. Деятельность при изучении предмета должна быть не только иллюстрацией к знаниям (это тоже необходимо), но и источником новых истин, открытий, закономерностей)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indent="0" algn="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В.А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 Сухомлинский,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1984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643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943149"/>
              </p:ext>
            </p:extLst>
          </p:nvPr>
        </p:nvGraphicFramePr>
        <p:xfrm>
          <a:off x="899592" y="260648"/>
          <a:ext cx="7920880" cy="6336705"/>
        </p:xfrm>
        <a:graphic>
          <a:graphicData uri="http://schemas.openxmlformats.org/drawingml/2006/table">
            <a:tbl>
              <a:tblPr firstRow="1" firstCol="1" bandRow="1"/>
              <a:tblGrid>
                <a:gridCol w="7920880"/>
              </a:tblGrid>
              <a:tr h="967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Пути саморазвития с оборачиванием к себе по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ступеням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Младший</a:t>
                      </a:r>
                      <a:r>
                        <a:rPr lang="ru-RU" sz="24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школьный возраст (7-10)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674" marR="49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90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научиться принимать себя;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-освободить себя от плена негативных мыслей и поступков;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-научиться быть свободным, освободиться от страха;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-научиться быть открытым к знанию, к опыту, к добру;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научиться охранять и ограждать себя от негативности (научиться управлять собой);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-научиться ценить свою работу;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-научиться верить в себя 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674" marR="49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914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80TGp_general_light_ani">
  <a:themeElements>
    <a:clrScheme name="580TGp_general_light_ani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580TGp_general_light_a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80TGp_general_light_ani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0TGp_general_light_ani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0TGp_general_light_ani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580TGp_general_light_ani">
  <a:themeElements>
    <a:clrScheme name="580TGp_general_light_ani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580TGp_general_light_a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80TGp_general_light_ani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0TGp_general_light_ani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0TGp_general_light_ani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296</TotalTime>
  <Words>1028</Words>
  <Application>Microsoft Office PowerPoint</Application>
  <PresentationFormat>Экран (4:3)</PresentationFormat>
  <Paragraphs>124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Солнцестояние</vt:lpstr>
      <vt:lpstr>580TGp_general_light_ani</vt:lpstr>
      <vt:lpstr>1_580TGp_general_light_ani</vt:lpstr>
      <vt:lpstr>Организация и реализация совместной образовательной деятельности как условие развития личности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Позднее Детство подростковый возраст (10-15)</vt:lpstr>
      <vt:lpstr>Содержание отношений учащихся к становлению в себя учащегося, учащего себя.</vt:lpstr>
      <vt:lpstr>Ранняя юность (15-17)</vt:lpstr>
      <vt:lpstr>Презентация PowerPoint</vt:lpstr>
      <vt:lpstr>Презентация PowerPoint</vt:lpstr>
      <vt:lpstr>Презентация PowerPoint</vt:lpstr>
      <vt:lpstr>Образовательной деятельности субъектов образовательного пространства согласно Новикову М.А.: </vt:lpstr>
      <vt:lpstr>????</vt:lpstr>
      <vt:lpstr>??!?</vt:lpstr>
      <vt:lpstr>!!!!?</vt:lpstr>
      <vt:lpstr>!!!!?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 реализация совместной образовательной деятельности как условие развития личности</dc:title>
  <dc:creator>ROK</dc:creator>
  <cp:lastModifiedBy>Ольга</cp:lastModifiedBy>
  <cp:revision>45</cp:revision>
  <dcterms:created xsi:type="dcterms:W3CDTF">2014-04-04T17:17:50Z</dcterms:created>
  <dcterms:modified xsi:type="dcterms:W3CDTF">2014-04-05T02:44:27Z</dcterms:modified>
</cp:coreProperties>
</file>