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60" r:id="rId6"/>
    <p:sldId id="261" r:id="rId7"/>
    <p:sldId id="262" r:id="rId8"/>
    <p:sldId id="263" r:id="rId9"/>
    <p:sldId id="278" r:id="rId10"/>
    <p:sldId id="279" r:id="rId11"/>
    <p:sldId id="264" r:id="rId12"/>
    <p:sldId id="265" r:id="rId13"/>
    <p:sldId id="280" r:id="rId14"/>
    <p:sldId id="266" r:id="rId15"/>
    <p:sldId id="267" r:id="rId16"/>
    <p:sldId id="268" r:id="rId17"/>
    <p:sldId id="269" r:id="rId18"/>
    <p:sldId id="281" r:id="rId19"/>
    <p:sldId id="284" r:id="rId20"/>
    <p:sldId id="282" r:id="rId21"/>
    <p:sldId id="270" r:id="rId22"/>
    <p:sldId id="271" r:id="rId23"/>
    <p:sldId id="272" r:id="rId24"/>
    <p:sldId id="273" r:id="rId25"/>
    <p:sldId id="274" r:id="rId26"/>
    <p:sldId id="275" r:id="rId27"/>
    <p:sldId id="27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52" autoAdjust="0"/>
  </p:normalViewPr>
  <p:slideViewPr>
    <p:cSldViewPr>
      <p:cViewPr varScale="1">
        <p:scale>
          <a:sx n="69" d="100"/>
          <a:sy n="69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083"/>
            <a:ext cx="9144000" cy="69290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628801"/>
            <a:ext cx="8784976" cy="165618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УРОК – ПРЕЗЕНТАЦИЯ В 7 КЛАССЕ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736304"/>
          </a:xfrm>
        </p:spPr>
        <p:txBody>
          <a:bodyPr>
            <a:normAutofit fontScale="92500" lnSpcReduction="20000"/>
          </a:bodyPr>
          <a:lstStyle/>
          <a:p>
            <a:r>
              <a:rPr lang="ru-RU" sz="4100" b="1" i="1" dirty="0" smtClean="0">
                <a:solidFill>
                  <a:srgbClr val="002060"/>
                </a:solidFill>
              </a:rPr>
              <a:t>ТЕМА: «ОСОБЕННОСТИ ТИПА ЧЛЕНИСТОНОГИЕ»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подготовила учитель биологии МБОУ «СОШ№1» г. Альметьевск ГИБАДУЛЛИНА ЭЛЬМИРА НАСИХОВНА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bo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кревет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9" y="188641"/>
            <a:ext cx="4646662" cy="3024336"/>
          </a:xfrm>
          <a:prstGeom prst="rect">
            <a:avLst/>
          </a:prstGeom>
        </p:spPr>
      </p:pic>
      <p:pic>
        <p:nvPicPr>
          <p:cNvPr id="6" name="Рисунок 5" descr="речной рак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068960"/>
            <a:ext cx="4669532" cy="3502149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FF0000"/>
                </a:solidFill>
                <a:latin typeface="Monotype Corsiva" pitchFamily="66" charset="0"/>
              </a:rPr>
              <a:t>Значение </a:t>
            </a:r>
            <a:r>
              <a:rPr lang="ru-RU" sz="6700" b="1" dirty="0" smtClean="0">
                <a:solidFill>
                  <a:srgbClr val="FF0000"/>
                </a:solidFill>
                <a:latin typeface="Monotype Corsiva" pitchFamily="66" charset="0"/>
              </a:rPr>
              <a:t>ракообразных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1. Представители многих видов являются кормом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для рыб и других животных – дафнии, циклопы, бокоплавы.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2. Многие ракообразные используются человеком в пищу –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креветки, крабы, омары,  раки.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3. Среди ракообразных есть хищники и трупоеды, некоторые  питаются водорослями.  </a:t>
            </a:r>
          </a:p>
          <a:p>
            <a:endParaRPr lang="ru-RU" dirty="0"/>
          </a:p>
        </p:txBody>
      </p:sp>
      <p:pic>
        <p:nvPicPr>
          <p:cNvPr id="5" name="Рисунок 4" descr="цикло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700808"/>
            <a:ext cx="2088232" cy="1513968"/>
          </a:xfrm>
          <a:prstGeom prst="rect">
            <a:avLst/>
          </a:prstGeom>
        </p:spPr>
      </p:pic>
      <p:pic>
        <p:nvPicPr>
          <p:cNvPr id="6" name="Рисунок 5" descr="кра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3861048"/>
            <a:ext cx="2376264" cy="136815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</a:rPr>
              <a:t>Класс паукообразные</a:t>
            </a: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насчитывает более 30 тыс. разновидностей. Самая многочисленная группа – пауки. (вставить фото паука)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 Все пауки производят паутину – тонкие, сильные нити, используемые для ловли насекомых, попадающихся в сплетенную пауком ловушку. Паутина также используется разными видами пауков для передвижения. Пауки живут во всем мире, на суше, под водой и на вершинах гор. Пищеварение – вне  организма, дышат при помощи легочных мешков,  Глаза простые – четыре пары.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sz="2100" b="1" u="sng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bo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Рисунок 5" descr="cerbalu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924944"/>
            <a:ext cx="4911080" cy="3675869"/>
          </a:xfrm>
          <a:prstGeom prst="rect">
            <a:avLst/>
          </a:prstGeom>
        </p:spPr>
      </p:pic>
      <p:pic>
        <p:nvPicPr>
          <p:cNvPr id="5" name="Рисунок 4" descr="528800b40db3554da64081eacccd878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260648"/>
            <a:ext cx="4668011" cy="350100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Значение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паукообразных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1. Среди паукообразных много хищников – они уничтожают многих вредных для человека животных.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2. Среди клещей много вредителей сельскохозяйственных культур и домашних животных.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3. Клещи являются  опасными переносчиками болезней человека и домашних животных.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4. У многих есть ядовитые железы и они опасны для человека- скорпионы, фаланги, тарантулы и др. 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Класс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</a:rPr>
              <a:t>насекомых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относятся наиболее высокоорганизованные членистоногие. Известно по разным данным 2-4 млн. видов. Большинство насекомых обитает на суше, некоторые — в пресных водоемах. Большинство летает, имея одну или две пары крыльев. Всё насекомые дышат трахеями. У  них  3 пары ног, фасеточные глаза.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Тело состоит из  головы, груди и брюшка. Дышат  через дыхальца. Развитие с превращением и без. </a:t>
            </a:r>
          </a:p>
          <a:p>
            <a:endParaRPr lang="ru-RU" sz="2200" b="1" u="sng" dirty="0" smtClean="0">
              <a:hlinkClick r:id="rId3" action="ppaction://hlinksldjump"/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Значение </a:t>
            </a: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насекомых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1. Активные опылители цветковых растений – бабочки, жуки и др.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2. Вредители сельскохозяйственных растений.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3. Одомашненные животные – тутовый шелкопряд производитель </a:t>
            </a:r>
            <a:r>
              <a:rPr lang="ru-RU" b="1" i="1" dirty="0" smtClean="0">
                <a:solidFill>
                  <a:srgbClr val="002060"/>
                </a:solidFill>
              </a:rPr>
              <a:t>натуральной </a:t>
            </a:r>
            <a:r>
              <a:rPr lang="ru-RU" b="1" i="1" dirty="0" smtClean="0">
                <a:solidFill>
                  <a:srgbClr val="002060"/>
                </a:solidFill>
              </a:rPr>
              <a:t>шелковой нити.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4. Пчёлы – производители мёда, воска, прополиса.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5. Тараканы загрязняют и портят продукты, разносят возбудителей дизентерии, тифа, холеры и др., а также яйца паразитических червей, споры грибов.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6. Вши и блохи – наружные паразиты млекопитающих и человека. 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7. Хищные жуки приносят пользу человеку в борьбе с вредителями садов и огородов – жужелицы, жуки – красотелы.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8. Жуки-могильщики и трупоеды очищают почву от трупов, способствуют накоплению перегноя в почве.</a:t>
            </a:r>
          </a:p>
          <a:p>
            <a:pPr lvl="0"/>
            <a:endParaRPr lang="ru-RU" b="1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Опасные Членистоногие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pPr lvl="0"/>
            <a:r>
              <a:rPr lang="ru-RU" sz="2000" b="1" i="1" u="sng" dirty="0" smtClean="0">
                <a:solidFill>
                  <a:srgbClr val="002060"/>
                </a:solidFill>
              </a:rPr>
              <a:t>Сольпуга</a:t>
            </a:r>
            <a:r>
              <a:rPr lang="ru-RU" sz="2000" b="1" i="1" dirty="0" smtClean="0">
                <a:solidFill>
                  <a:srgbClr val="002060"/>
                </a:solidFill>
              </a:rPr>
              <a:t> - </a:t>
            </a:r>
            <a:r>
              <a:rPr lang="ru-RU" sz="2000" i="1" dirty="0" smtClean="0">
                <a:solidFill>
                  <a:srgbClr val="002060"/>
                </a:solidFill>
              </a:rPr>
              <a:t>паукообразное, довольно большое животное, серо-желтоватого цвета, с длинными ногами, в числе пяти пар, могущее наносить ядовитый укус. В Крыму оно водится в полосе предгорий и на Южном берегу. Реже встречается и по берегам северной части полуострова. </a:t>
            </a:r>
          </a:p>
          <a:p>
            <a:endParaRPr lang="ru-RU" sz="2000" b="1" u="sng" dirty="0" smtClean="0">
              <a:hlinkClick r:id="rId3" action="ppaction://hlinksldjump"/>
            </a:endParaRPr>
          </a:p>
          <a:p>
            <a:endParaRPr lang="ru-RU" sz="2000" dirty="0" smtClean="0"/>
          </a:p>
        </p:txBody>
      </p:sp>
      <p:pic>
        <p:nvPicPr>
          <p:cNvPr id="5" name="Рисунок 4" descr="сольпуга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068960"/>
            <a:ext cx="2736304" cy="346151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bo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935088"/>
          </a:xfrm>
        </p:spPr>
        <p:txBody>
          <a:bodyPr>
            <a:noAutofit/>
          </a:bodyPr>
          <a:lstStyle/>
          <a:p>
            <a:pPr lvl="0"/>
            <a:r>
              <a:rPr lang="ru-RU" sz="2400" b="1" i="1" u="sng" dirty="0" smtClean="0">
                <a:solidFill>
                  <a:srgbClr val="002060"/>
                </a:solidFill>
              </a:rPr>
              <a:t>Тарантул</a:t>
            </a:r>
            <a:r>
              <a:rPr lang="ru-RU" sz="2400" i="1" dirty="0" smtClean="0">
                <a:solidFill>
                  <a:srgbClr val="002060"/>
                </a:solidFill>
              </a:rPr>
              <a:t> свойственен вообще степной фауне. Это - крупный паук с ногами, окрашенными кольцеобразно в серый и черный цвета. Самка вдвое крупнее самца и поедает последнего. У тарантула брюшная сторона тела окрашена в черный цвет и имеет тоже биологическое значение угрожающей окраски.</a:t>
            </a:r>
            <a:r>
              <a:rPr lang="ru-RU" sz="1800" i="1" dirty="0" smtClean="0">
                <a:solidFill>
                  <a:srgbClr val="002060"/>
                </a:solidFill>
              </a:rPr>
              <a:t/>
            </a:r>
            <a:br>
              <a:rPr lang="ru-RU" sz="1800" i="1" dirty="0" smtClean="0">
                <a:solidFill>
                  <a:srgbClr val="002060"/>
                </a:solidFill>
              </a:rPr>
            </a:br>
            <a:endParaRPr lang="ru-RU" sz="1800" i="1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таранту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924944"/>
            <a:ext cx="4267200" cy="32004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bo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</a:rPr>
              <a:t>Каракурт</a:t>
            </a:r>
            <a:r>
              <a:rPr lang="ru-RU" sz="2800" i="1" dirty="0" smtClean="0">
                <a:solidFill>
                  <a:srgbClr val="002060"/>
                </a:solidFill>
              </a:rPr>
              <a:t>, небольшой паук (около 10 миллим.) черного цвета, нередко с 13 красными точками,    водится преимущественно в полынных степях, прилегающих к морю, где устраивает себе между травами шалашик из паутины.</a:t>
            </a:r>
            <a:endParaRPr lang="ru-RU" sz="2800" dirty="0"/>
          </a:p>
        </p:txBody>
      </p:sp>
      <p:pic>
        <p:nvPicPr>
          <p:cNvPr id="5" name="Рисунок 4" descr="каракур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924944"/>
            <a:ext cx="4755498" cy="316835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64896" cy="187220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ЦЕЛЬ: обобщить и систематизировать изученный материал.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2200" b="1" u="sng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032448"/>
          </a:xfrm>
        </p:spPr>
        <p:txBody>
          <a:bodyPr>
            <a:normAutofit/>
          </a:bodyPr>
          <a:lstStyle/>
          <a:p>
            <a:r>
              <a:rPr lang="ru-RU" sz="2600" b="1" i="1" dirty="0" smtClean="0">
                <a:solidFill>
                  <a:srgbClr val="002060"/>
                </a:solidFill>
              </a:rPr>
              <a:t>ЗАДАЧИ: </a:t>
            </a:r>
          </a:p>
          <a:p>
            <a:r>
              <a:rPr lang="ru-RU" sz="2600" b="1" i="1" dirty="0" smtClean="0">
                <a:solidFill>
                  <a:srgbClr val="002060"/>
                </a:solidFill>
              </a:rPr>
              <a:t>1)повторить и обобщить знания об особенностях строения животных типа Членистоногих;</a:t>
            </a:r>
            <a:r>
              <a:rPr lang="ru-RU" sz="2600" i="1" dirty="0" smtClean="0">
                <a:solidFill>
                  <a:srgbClr val="002060"/>
                </a:solidFill>
              </a:rPr>
              <a:t/>
            </a:r>
            <a:br>
              <a:rPr lang="ru-RU" sz="2600" i="1" dirty="0" smtClean="0">
                <a:solidFill>
                  <a:srgbClr val="002060"/>
                </a:solidFill>
              </a:rPr>
            </a:br>
            <a:r>
              <a:rPr lang="ru-RU" sz="2600" b="1" i="1" dirty="0" smtClean="0">
                <a:solidFill>
                  <a:srgbClr val="002060"/>
                </a:solidFill>
              </a:rPr>
              <a:t>2)продолжить формирование умений обсуждать вопросы, анализировать, работать с различными источниками информации;</a:t>
            </a:r>
            <a:r>
              <a:rPr lang="ru-RU" sz="2600" i="1" dirty="0" smtClean="0">
                <a:solidFill>
                  <a:srgbClr val="002060"/>
                </a:solidFill>
              </a:rPr>
              <a:t/>
            </a:r>
            <a:br>
              <a:rPr lang="ru-RU" sz="2600" i="1" dirty="0" smtClean="0">
                <a:solidFill>
                  <a:srgbClr val="002060"/>
                </a:solidFill>
              </a:rPr>
            </a:br>
            <a:r>
              <a:rPr lang="ru-RU" sz="2600" b="1" i="1" dirty="0" smtClean="0">
                <a:solidFill>
                  <a:srgbClr val="002060"/>
                </a:solidFill>
              </a:rPr>
              <a:t>3)создавать ситуацию успеха в процессе обобщения знаний.</a:t>
            </a:r>
          </a:p>
          <a:p>
            <a:endParaRPr lang="ru-RU" sz="1800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bo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оса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356992"/>
            <a:ext cx="4248472" cy="2819782"/>
          </a:xfrm>
          <a:prstGeom prst="rect">
            <a:avLst/>
          </a:prstGeom>
        </p:spPr>
      </p:pic>
      <p:pic>
        <p:nvPicPr>
          <p:cNvPr id="6" name="Рисунок 5" descr="комар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32656"/>
            <a:ext cx="4104456" cy="2808312"/>
          </a:xfrm>
          <a:prstGeom prst="rect">
            <a:avLst/>
          </a:prstGeom>
        </p:spPr>
      </p:pic>
      <p:pic>
        <p:nvPicPr>
          <p:cNvPr id="7" name="Рисунок 6" descr="клещ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32656"/>
            <a:ext cx="4104456" cy="279849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Ни комары , ни слепни не имеют ядовитых желёз.  При укусе эти насекомые вводят под кожу антикоагулянт – вещество, препятствующее свертыванию крови (чтобы «вдоволь её напиться). Волдырь и досадный  зуд, возникающий на месте комариного укуса, - не то иное, как аллергическая на это вещество. В подавляющем большинстве случаев реакция эта не опасна.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Меры оказания первой помощи: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1. Протереть место укуса сухой содой или раствором соды.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2. Смазать 1%-ным раствором бриллиантовой зелени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Осообразные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Осообразные в основном представлены осой обыкновенной и шершнем. Более агрессивными являются осы. Жалящий аппарат представлен жалом, куда открываются протоки двух ядовитых желёз. В основном они нападают на человека и животных, когда имеет место угрозы их жилищу или человек наступит на цветок, где сидела пчела или возьмёт рукой сладкий фрукт, на котором лакомилась оса. Наиболее болезненны и значительно более опасны укусы в слизистую оболочку рта. Такое происходит при попадании ос в рот с фруктами или вареньем.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На месте укуса возникает жгучая боль, краснота и отёк. Многие люди страдают аллергической реакцией на яд осообразных. Это проявляется в головокружении, слабости, тошноте и рвоте, повышении температуры тела, При обострённой реакции на яд может быть крапивница, сердцебиение, судороги и потеря сознания, Бывают и смертельные случаи при нападении роя пчёл на человека и животных.</a:t>
            </a:r>
          </a:p>
          <a:p>
            <a:pPr>
              <a:buNone/>
            </a:pPr>
            <a:endParaRPr lang="ru-RU" b="1" u="sng" dirty="0" smtClean="0">
              <a:hlinkClick r:id="rId3" action="ppaction://hlinksldjump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Первая помощь при укусах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i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1. Как можно скорее удалить застрявшее в коже жало и обработать ранку  метиловым спиртом, водкой.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2. Боль уменьшают пузырь со льдом.</a:t>
            </a:r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3. При ужалении в слизистые оболочки рта и глоточного кольца  необходимо как можно скорее отправить пострадавшего в лечебное учреждение, т.к. быстро развивающийся отёк мягких тканей может распространиться на зев и гортань и вызвать удушье пострадавшего.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ОБОБЩЕНИЕ ИЗУЧЕННОГО МАТЕРИАЛА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4.1 Общая характеристика типа Членистоногих.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 Двусимметричные  животные.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Тело сегментировано.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Конечности членистые, служат органами передвижения, чувств, защиты и нападения.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Тело покрыто хитином.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Органами дыхания служат: жабры, трахеи и листовидные лёгкие.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Кровеносная система незамкнутая.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Глаза сложные, фасеточные. Зрение мозаичное.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Нервная система состоит из окологлоточного кольца и брюшной нервной цепочки.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 Раздельнополые, развитие идет с превращением или без.</a:t>
            </a:r>
          </a:p>
          <a:p>
            <a:endParaRPr lang="ru-RU" b="1" u="sng" dirty="0" smtClean="0">
              <a:hlinkClick r:id="rId3" action="ppaction://hlinksldjump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400" b="1" u="sng" dirty="0" smtClean="0">
                <a:solidFill>
                  <a:srgbClr val="002060"/>
                </a:solidFill>
              </a:rPr>
              <a:t>4.2 Проверочная работа.</a:t>
            </a: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Установите </a:t>
            </a:r>
            <a:r>
              <a:rPr lang="ru-RU" sz="3400" b="1" i="1" u="sng" dirty="0" smtClean="0">
                <a:solidFill>
                  <a:srgbClr val="002060"/>
                </a:solidFill>
              </a:rPr>
              <a:t>соответствие между признаками и классами Членистоногих согласно своего варианта.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1 вариант Насекомые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2 вариант Паукообразные          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  3 вариант Ракообразные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1.Тело животных снаружи имеет хитиновый покров.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2.Тело состоит из двух отделов: головогруди и брюшка.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3.Тело состоит из трёх отделов: головы, груди и брюшка.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4.Развитие идёт с превращением и без.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5.Развитие идёт без превращения.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6.Животные имеют по 3 пары ног.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7.Животные имеют по 4 пары ног.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8.На голове есть усики.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9.Усиков нет.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400" b="1" i="1" u="sng" dirty="0" smtClean="0">
                <a:solidFill>
                  <a:srgbClr val="002060"/>
                </a:solidFill>
              </a:rPr>
              <a:t>10.Усиков 2 пары – длинные и короткие.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400" b="1" i="1" u="sng" dirty="0" smtClean="0">
                <a:solidFill>
                  <a:srgbClr val="002060"/>
                </a:solidFill>
              </a:rPr>
              <a:t>11.Усиков 1 пара.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12.Животные имеют простые глаза или совсем не имеют их.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13.У большинства животных по  два сложных фасеточных глаза.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14.Органы дыхания – жабры.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15.Воздух поступает в организм через дыхальца и трахеи.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16.Дыхание трахейно-легочное.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17.Кровеносная система незамкнутая.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18.Нервная система состоит из окологлоточного кольца и брюшной нервной цепочки.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19.Первая пара конечностей превращена в клешни.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r>
              <a:rPr lang="ru-RU" sz="3400" b="1" i="1" u="sng" dirty="0" smtClean="0">
                <a:solidFill>
                  <a:srgbClr val="002060"/>
                </a:solidFill>
              </a:rPr>
              <a:t>20.Животные обитают в пресных, морских водах и на суше.</a:t>
            </a:r>
          </a:p>
          <a:p>
            <a:endParaRPr lang="ru-RU" u="sng" dirty="0" smtClean="0"/>
          </a:p>
          <a:p>
            <a:endParaRPr lang="ru-RU" b="1" u="sng" dirty="0" smtClean="0">
              <a:hlinkClick r:id="rId3" action="ppaction://hlinksldjump"/>
            </a:endParaRPr>
          </a:p>
          <a:p>
            <a:endParaRPr lang="ru-RU" b="1" u="sng" dirty="0" smtClean="0">
              <a:hlinkClick r:id="rId3" action="ppaction://hlinksldjump"/>
            </a:endParaRPr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Взаимопроверка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Правильные ответы: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1 в. 1,3, 4, 6, 8. 11,13,15,17, 18. 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2 в.   1, 2, 5, 7, 9, 12, 14, 16, 17, 18.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3 в. 1, 2, 5, 8, 10, 13,17, 18,19, 20.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Подведение итогов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Домашние  задание: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повторите тему по учебнику и тетради</a:t>
            </a:r>
            <a:r>
              <a:rPr lang="ru-RU" b="1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920880" cy="554461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Основные понятия урока: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i="1" dirty="0" smtClean="0">
                <a:solidFill>
                  <a:srgbClr val="002060"/>
                </a:solidFill>
              </a:rPr>
              <a:t>головогрудь; хитин; развитие с превращением; развитие без превращения; наружное превращение; фасеточные глаза</a:t>
            </a:r>
            <a:r>
              <a:rPr lang="ru-RU" sz="2700" i="1" dirty="0" smtClean="0">
                <a:solidFill>
                  <a:srgbClr val="002060"/>
                </a:solidFill>
              </a:rPr>
              <a:t/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Методы урока:</a:t>
            </a:r>
            <a:r>
              <a:rPr lang="ru-RU" sz="2700" i="1" dirty="0" smtClean="0">
                <a:solidFill>
                  <a:srgbClr val="002060"/>
                </a:solidFill>
              </a:rPr>
              <a:t/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Беседа, рассказ, презентация, тестирование, работа в парах</a:t>
            </a:r>
            <a:r>
              <a:rPr lang="ru-RU" sz="2700" i="1" dirty="0" smtClean="0">
                <a:solidFill>
                  <a:srgbClr val="002060"/>
                </a:solidFill>
              </a:rPr>
              <a:t/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Оборудование:</a:t>
            </a:r>
            <a:r>
              <a:rPr lang="ru-RU" sz="2700" i="1" dirty="0" smtClean="0">
                <a:solidFill>
                  <a:srgbClr val="002060"/>
                </a:solidFill>
              </a:rPr>
              <a:t/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Ноутбук, экран, проектор</a:t>
            </a:r>
            <a:r>
              <a:rPr lang="ru-RU" sz="2700" i="1" dirty="0" smtClean="0">
                <a:solidFill>
                  <a:srgbClr val="002060"/>
                </a:solidFill>
              </a:rPr>
              <a:t/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1. Организационный момент.</a:t>
            </a:r>
            <a:r>
              <a:rPr lang="ru-RU" sz="2700" i="1" dirty="0" smtClean="0">
                <a:solidFill>
                  <a:srgbClr val="002060"/>
                </a:solidFill>
              </a:rPr>
              <a:t/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2. Активизация учебной деятельности:</a:t>
            </a:r>
            <a:endParaRPr lang="ru-RU" sz="27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 </a:t>
            </a:r>
            <a:r>
              <a:rPr lang="ru-RU" sz="5300" b="1" dirty="0" smtClean="0">
                <a:solidFill>
                  <a:srgbClr val="FF0000"/>
                </a:solidFill>
                <a:latin typeface="Monotype Corsiva" pitchFamily="66" charset="0"/>
              </a:rPr>
              <a:t>2.1. Разминка.</a:t>
            </a:r>
            <a:br>
              <a:rPr lang="ru-RU" sz="53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300" b="1" dirty="0" smtClean="0">
                <a:solidFill>
                  <a:srgbClr val="FF0000"/>
                </a:solidFill>
                <a:latin typeface="Monotype Corsiva" pitchFamily="66" charset="0"/>
              </a:rPr>
              <a:t>   2.2. Самопроверка.</a:t>
            </a:r>
            <a:endParaRPr lang="ru-RU" sz="53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3. Повторение материала.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 Презентация  классов типа Членистоногих      </a:t>
            </a:r>
          </a:p>
          <a:p>
            <a:r>
              <a:rPr lang="ru-RU" b="1" i="1" u="sng" dirty="0" smtClean="0">
                <a:solidFill>
                  <a:srgbClr val="002060"/>
                </a:solidFill>
              </a:rPr>
              <a:t>4. Обобщение темы: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 Общая характеристика типа Членистоногих.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Проверочная работа.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Взаимопроверка.</a:t>
            </a:r>
          </a:p>
          <a:p>
            <a:r>
              <a:rPr lang="ru-RU" b="1" i="1" u="sng" dirty="0" smtClean="0">
                <a:solidFill>
                  <a:srgbClr val="002060"/>
                </a:solidFill>
              </a:rPr>
              <a:t>5. Заключение.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    Подведение итогов.</a:t>
            </a:r>
          </a:p>
          <a:p>
            <a:r>
              <a:rPr lang="ru-RU" b="1" i="1" u="sng" dirty="0" smtClean="0">
                <a:solidFill>
                  <a:srgbClr val="002060"/>
                </a:solidFill>
              </a:rPr>
              <a:t>6. Домашние задание.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АКТИВИЗАЦИЯ УЧЕБНОЙ ДЕЯТЕЛЬНОСТИ</a:t>
            </a:r>
            <a:r>
              <a:rPr lang="ru-RU" sz="4400" b="1" u="sng" dirty="0" smtClean="0">
                <a:solidFill>
                  <a:srgbClr val="FF0000"/>
                </a:solidFill>
                <a:latin typeface="Monotype Corsiva" pitchFamily="66" charset="0"/>
              </a:rPr>
              <a:t>:</a:t>
            </a:r>
            <a:r>
              <a:rPr lang="ru-RU" sz="3300" u="sng" dirty="0" smtClean="0"/>
              <a:t/>
            </a:r>
            <a:br>
              <a:rPr lang="ru-RU" sz="3300" u="sng" dirty="0" smtClean="0"/>
            </a:br>
            <a:r>
              <a:rPr lang="ru-RU" sz="3300" b="1" i="1" u="sng" dirty="0" smtClean="0">
                <a:solidFill>
                  <a:srgbClr val="002060"/>
                </a:solidFill>
              </a:rPr>
              <a:t>2. Биологическая  разминка. </a:t>
            </a:r>
            <a:br>
              <a:rPr lang="ru-RU" sz="3300" b="1" i="1" u="sng" dirty="0" smtClean="0">
                <a:solidFill>
                  <a:srgbClr val="002060"/>
                </a:solidFill>
              </a:rPr>
            </a:br>
            <a:r>
              <a:rPr lang="ru-RU" sz="3300" b="1" i="1" dirty="0" smtClean="0">
                <a:solidFill>
                  <a:srgbClr val="002060"/>
                </a:solidFill>
              </a:rPr>
              <a:t>2.1. Выбери номер правильного утверждения:</a:t>
            </a:r>
          </a:p>
          <a:p>
            <a:r>
              <a:rPr lang="ru-RU" sz="3300" b="1" i="1" u="sng" dirty="0" smtClean="0">
                <a:solidFill>
                  <a:srgbClr val="002060"/>
                </a:solidFill>
              </a:rPr>
              <a:t>1 вариант:</a:t>
            </a:r>
            <a:endParaRPr lang="ru-RU" sz="33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1. Членистоногие – это животные.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2. Для Членистоногих характерны такие процессы жизнедеятельности: как питание, дыхание, размножение.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3. Членистоногие обитают только в </a:t>
            </a:r>
          </a:p>
          <a:p>
            <a:r>
              <a:rPr lang="ru-RU" sz="3300" b="1" i="1" dirty="0" smtClean="0">
                <a:solidFill>
                  <a:srgbClr val="002060"/>
                </a:solidFill>
              </a:rPr>
              <a:t>наземно-воздушной среде.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4. Членистоногие – самый многочисленный тип животных.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5. Все членистоногие – паразиты.</a:t>
            </a:r>
          </a:p>
          <a:p>
            <a:r>
              <a:rPr lang="ru-RU" sz="3300" b="1" i="1" u="sng" dirty="0" smtClean="0">
                <a:solidFill>
                  <a:srgbClr val="002060"/>
                </a:solidFill>
              </a:rPr>
              <a:t>2 вариант:</a:t>
            </a:r>
            <a:endParaRPr lang="ru-RU" sz="33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1. Членистоногие составляют ¾ всех животных.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2. Членистоногие – раздельнополые животные.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3. Членистоногие обитают только в водной среде.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4. У Членистоногих конечности имеют членистое строение.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5. Каракатица относится к типу Членистоногих.</a:t>
            </a:r>
          </a:p>
          <a:p>
            <a:pPr lvl="0"/>
            <a:r>
              <a:rPr lang="ru-RU" sz="3300" b="1" i="1" u="sng" dirty="0" smtClean="0">
                <a:solidFill>
                  <a:srgbClr val="002060"/>
                </a:solidFill>
              </a:rPr>
              <a:t>3 вариант:</a:t>
            </a:r>
            <a:endParaRPr lang="ru-RU" sz="3300" b="1" i="1" dirty="0" smtClean="0">
              <a:solidFill>
                <a:srgbClr val="002060"/>
              </a:solidFill>
            </a:endParaRP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1. К типу Членистоногих относятся классы Ракообразных, Паукообразных, Насекомых.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2. Членистоногие занимают все среды обитания.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3. Членистоногие – двухслойные животные.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4. У Членистоногих – двусторонняя симметрия тела.</a:t>
            </a:r>
          </a:p>
          <a:p>
            <a:pPr lvl="0"/>
            <a:r>
              <a:rPr lang="ru-RU" sz="3300" b="1" i="1" dirty="0" smtClean="0">
                <a:solidFill>
                  <a:srgbClr val="002060"/>
                </a:solidFill>
              </a:rPr>
              <a:t>5. Гидра пресноводная относится к типу Членистоногих.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bo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2.2 Проверьте  свою работу: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Правильные ответы: 1, 2, 4.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3. ПОВТОРЕНИЕ.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Классификация типа Членистоногих.</a:t>
            </a:r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Класс Ракообразные (дафния, речной рак, циклоп и др)</a:t>
            </a:r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Класс Паукообразные (пауки, клещи, скорпионы и др)</a:t>
            </a:r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Класс Насекомые (жуки, бабочки, стрекозы, двукрылые и др)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даф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412776"/>
            <a:ext cx="1728192" cy="2055147"/>
          </a:xfrm>
          <a:prstGeom prst="rect">
            <a:avLst/>
          </a:prstGeom>
        </p:spPr>
      </p:pic>
      <p:pic>
        <p:nvPicPr>
          <p:cNvPr id="6" name="Рисунок 5" descr="cerbalu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068960"/>
            <a:ext cx="1924101" cy="1440160"/>
          </a:xfrm>
          <a:prstGeom prst="rect">
            <a:avLst/>
          </a:prstGeom>
        </p:spPr>
      </p:pic>
      <p:pic>
        <p:nvPicPr>
          <p:cNvPr id="7" name="Рисунок 6" descr="жу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4293096"/>
            <a:ext cx="2018671" cy="151216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b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3.2. Презентация классов Членистоногих.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b="1" u="sng" dirty="0" smtClean="0">
                <a:solidFill>
                  <a:srgbClr val="002060"/>
                </a:solidFill>
              </a:rPr>
              <a:t>Ракообразные</a:t>
            </a:r>
            <a:r>
              <a:rPr lang="ru-RU" b="1" i="1" u="sng" dirty="0" smtClean="0">
                <a:solidFill>
                  <a:srgbClr val="002060"/>
                </a:solidFill>
              </a:rPr>
              <a:t>: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Тело ракообразных составляет в длину от 0,5 мм до 80 см. Оно покрыто хитиновым панцирем и состоит из головогруди и брюшка. На голове имеются две пары осязательных придатков (антенн и антеннул) и три пары челюстей. Глаза сложные, фасеточные. Дышат всей поверхностью тела или жабрами.  Грудь и брюшко сегментированы. Количество ног у разных групп ракообразных может варьировать.  Раздельнополые.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bo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ра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492896"/>
            <a:ext cx="5436096" cy="3839243"/>
          </a:xfrm>
          <a:prstGeom prst="rect">
            <a:avLst/>
          </a:prstGeom>
        </p:spPr>
      </p:pic>
      <p:pic>
        <p:nvPicPr>
          <p:cNvPr id="5" name="Рисунок 4" descr="скорпио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88640"/>
            <a:ext cx="4138760" cy="388843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1229</Words>
  <Application>Microsoft Office PowerPoint</Application>
  <PresentationFormat>Экран (4:3)</PresentationFormat>
  <Paragraphs>143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УРОК – ПРЕЗЕНТАЦИЯ В 7 КЛАССЕ </vt:lpstr>
      <vt:lpstr>ЦЕЛЬ: обобщить и систематизировать изученный материал.    </vt:lpstr>
      <vt:lpstr>Основные понятия урока: головогрудь; хитин; развитие с превращением; развитие без превращения; наружное превращение; фасеточные глаза Методы урока: Беседа, рассказ, презентация, тестирование, работа в парах Оборудование: Ноутбук, экран, проектор 1. Организационный момент. 2. Активизация учебной деятельности:</vt:lpstr>
      <vt:lpstr> 2.1. Разминка.    2.2. Самопроверка.</vt:lpstr>
      <vt:lpstr>Слайд 5</vt:lpstr>
      <vt:lpstr>2.2 Проверьте  свою работу: Правильные ответы: 1, 2, 4.</vt:lpstr>
      <vt:lpstr>3. ПОВТОРЕНИЕ. </vt:lpstr>
      <vt:lpstr>3.2. Презентация классов Членистоногих. </vt:lpstr>
      <vt:lpstr>Слайд 9</vt:lpstr>
      <vt:lpstr>Слайд 10</vt:lpstr>
      <vt:lpstr>Значение ракообразных </vt:lpstr>
      <vt:lpstr>Класс паукообразные </vt:lpstr>
      <vt:lpstr>Слайд 13</vt:lpstr>
      <vt:lpstr>Значение паукообразных</vt:lpstr>
      <vt:lpstr>Класс насекомых</vt:lpstr>
      <vt:lpstr>Значение насекомых </vt:lpstr>
      <vt:lpstr>Опасные Членистоногие</vt:lpstr>
      <vt:lpstr>Тарантул свойственен вообще степной фауне. Это - крупный паук с ногами, окрашенными кольцеобразно в серый и черный цвета. Самка вдвое крупнее самца и поедает последнего. У тарантула брюшная сторона тела окрашена в черный цвет и имеет тоже биологическое значение угрожающей окраски. </vt:lpstr>
      <vt:lpstr>Каракурт, небольшой паук (около 10 миллим.) черного цвета, нередко с 13 красными точками,    водится преимущественно в полынных степях, прилегающих к морю, где устраивает себе между травами шалашик из паутины.</vt:lpstr>
      <vt:lpstr>Слайд 20</vt:lpstr>
      <vt:lpstr>Слайд 21</vt:lpstr>
      <vt:lpstr>Осообразные</vt:lpstr>
      <vt:lpstr>Первая помощь при укусах</vt:lpstr>
      <vt:lpstr>ОБОБЩЕНИЕ ИЗУЧЕННОГО МАТЕРИАЛА</vt:lpstr>
      <vt:lpstr>Слайд 25</vt:lpstr>
      <vt:lpstr>Взаимопроверка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ПРЕЗЕНТАЦИЯ В 7 КЛАССЕ </dc:title>
  <dc:creator>Энже</dc:creator>
  <cp:lastModifiedBy>Энже</cp:lastModifiedBy>
  <cp:revision>19</cp:revision>
  <dcterms:created xsi:type="dcterms:W3CDTF">2013-05-24T04:41:16Z</dcterms:created>
  <dcterms:modified xsi:type="dcterms:W3CDTF">2013-05-24T09:21:11Z</dcterms:modified>
</cp:coreProperties>
</file>