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2" r:id="rId6"/>
    <p:sldId id="261" r:id="rId7"/>
    <p:sldId id="263" r:id="rId8"/>
    <p:sldId id="260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8A91-5005-452D-9592-1B7CD3CAD2FC}" type="datetimeFigureOut">
              <a:rPr lang="ru-RU" smtClean="0"/>
              <a:pPr/>
              <a:t>24.11.2008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EA97-E283-49E1-9FB9-AB9A6C733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8A91-5005-452D-9592-1B7CD3CAD2FC}" type="datetimeFigureOut">
              <a:rPr lang="ru-RU" smtClean="0"/>
              <a:pPr/>
              <a:t>24.11.2008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EA97-E283-49E1-9FB9-AB9A6C733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8A91-5005-452D-9592-1B7CD3CAD2FC}" type="datetimeFigureOut">
              <a:rPr lang="ru-RU" smtClean="0"/>
              <a:pPr/>
              <a:t>24.11.2008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EA97-E283-49E1-9FB9-AB9A6C733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8A91-5005-452D-9592-1B7CD3CAD2FC}" type="datetimeFigureOut">
              <a:rPr lang="ru-RU" smtClean="0"/>
              <a:pPr/>
              <a:t>24.11.2008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EA97-E283-49E1-9FB9-AB9A6C733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8A91-5005-452D-9592-1B7CD3CAD2FC}" type="datetimeFigureOut">
              <a:rPr lang="ru-RU" smtClean="0"/>
              <a:pPr/>
              <a:t>24.11.2008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EA97-E283-49E1-9FB9-AB9A6C733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8A91-5005-452D-9592-1B7CD3CAD2FC}" type="datetimeFigureOut">
              <a:rPr lang="ru-RU" smtClean="0"/>
              <a:pPr/>
              <a:t>24.11.2008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EA97-E283-49E1-9FB9-AB9A6C733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8A91-5005-452D-9592-1B7CD3CAD2FC}" type="datetimeFigureOut">
              <a:rPr lang="ru-RU" smtClean="0"/>
              <a:pPr/>
              <a:t>24.11.2008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EA97-E283-49E1-9FB9-AB9A6C733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8A91-5005-452D-9592-1B7CD3CAD2FC}" type="datetimeFigureOut">
              <a:rPr lang="ru-RU" smtClean="0"/>
              <a:pPr/>
              <a:t>24.11.2008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EA97-E283-49E1-9FB9-AB9A6C733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8A91-5005-452D-9592-1B7CD3CAD2FC}" type="datetimeFigureOut">
              <a:rPr lang="ru-RU" smtClean="0"/>
              <a:pPr/>
              <a:t>24.11.2008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EA97-E283-49E1-9FB9-AB9A6C733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8A91-5005-452D-9592-1B7CD3CAD2FC}" type="datetimeFigureOut">
              <a:rPr lang="ru-RU" smtClean="0"/>
              <a:pPr/>
              <a:t>24.11.2008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EA97-E283-49E1-9FB9-AB9A6C733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8A91-5005-452D-9592-1B7CD3CAD2FC}" type="datetimeFigureOut">
              <a:rPr lang="ru-RU" smtClean="0"/>
              <a:pPr/>
              <a:t>24.11.2008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87EA97-E283-49E1-9FB9-AB9A6C733F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8C8A91-5005-452D-9592-1B7CD3CAD2FC}" type="datetimeFigureOut">
              <a:rPr lang="ru-RU" smtClean="0"/>
              <a:pPr/>
              <a:t>24.11.2008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87EA97-E283-49E1-9FB9-AB9A6C733FB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zoom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500174"/>
            <a:ext cx="8435258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</a:t>
            </a:r>
            <a:r>
              <a:rPr lang="ru-RU" sz="8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Уравнения, приводимые </a:t>
            </a:r>
          </a:p>
          <a:p>
            <a:pPr algn="ctr"/>
            <a:r>
              <a:rPr lang="ru-RU" sz="8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к квадратным</a:t>
            </a:r>
            <a:endParaRPr lang="ru-RU" sz="8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500042"/>
            <a:ext cx="7854696" cy="5286412"/>
          </a:xfrm>
        </p:spPr>
        <p:txBody>
          <a:bodyPr/>
          <a:lstStyle/>
          <a:p>
            <a:pPr algn="ctr"/>
            <a:r>
              <a:rPr lang="ru-RU" sz="5400" dirty="0" smtClean="0"/>
              <a:t>Домашнее задание:</a:t>
            </a:r>
          </a:p>
          <a:p>
            <a:pPr algn="just"/>
            <a:r>
              <a:rPr lang="ru-RU" sz="6000" dirty="0" smtClean="0"/>
              <a:t>Стр. 64, пункт 11, выучить правило, </a:t>
            </a:r>
            <a:r>
              <a:rPr lang="ru-RU" sz="6000" dirty="0" err="1" smtClean="0"/>
              <a:t>разноуровневые</a:t>
            </a:r>
            <a:r>
              <a:rPr lang="ru-RU" sz="6000" dirty="0" smtClean="0"/>
              <a:t> карточки.</a:t>
            </a:r>
            <a:endParaRPr lang="ru-RU" sz="6000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1214422"/>
            <a:ext cx="678661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</a:t>
            </a:r>
          </a:p>
          <a:p>
            <a:pPr algn="ctr"/>
            <a:r>
              <a:rPr lang="ru-RU" sz="8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</a:t>
            </a:r>
          </a:p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УРОК!</a:t>
            </a:r>
            <a:endParaRPr lang="ru-RU" sz="8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000108"/>
            <a:ext cx="835824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Цели урока: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b="1" dirty="0" smtClean="0"/>
              <a:t> </a:t>
            </a:r>
            <a:r>
              <a:rPr lang="ru-RU" sz="2800" dirty="0" smtClean="0"/>
              <a:t>познакомить учащихся с новым видом уравнения с одной переменной;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/>
              <a:t> изучить и закрепить способ решения биквадратных уравнений;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/>
              <a:t> учить составлять алгоритм решения задания по образцу;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/>
              <a:t> развивать умение работать с книгой, самостоятельно добывать знания;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/>
              <a:t> развивать  логическое мышление учащихся;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/>
              <a:t> воспитывать ответственное отношение к учёбе.</a:t>
            </a:r>
          </a:p>
          <a:p>
            <a:pPr algn="just"/>
            <a:r>
              <a:rPr lang="ru-RU" sz="2800" dirty="0" smtClean="0"/>
              <a:t>  </a:t>
            </a:r>
            <a:endParaRPr lang="ru-RU" sz="2800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071546"/>
            <a:ext cx="7854696" cy="478634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3200" dirty="0" smtClean="0"/>
              <a:t>Методы решения целых уравнений: Р(х)=0, где Р(х) – многочлен стандартного вида.</a:t>
            </a:r>
          </a:p>
          <a:p>
            <a:pPr algn="just"/>
            <a:r>
              <a:rPr lang="ru-RU" dirty="0" smtClean="0"/>
              <a:t> 1. Разложение левой части на множители с помощью: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вынесение общего множителя за скобки;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/>
              <a:t> использования формул сокращённого       умножения;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/>
              <a:t> метода группировки.</a:t>
            </a:r>
          </a:p>
          <a:p>
            <a:pPr algn="l"/>
            <a:r>
              <a:rPr lang="ru-RU" dirty="0" smtClean="0"/>
              <a:t>2.  Введение новой переменной.</a:t>
            </a:r>
          </a:p>
          <a:p>
            <a:pPr algn="just"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57166"/>
            <a:ext cx="7854696" cy="61436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 Уравнения, степень которых выше двух, иногда удается решить, введя новую переменную.</a:t>
            </a:r>
          </a:p>
          <a:p>
            <a:pPr algn="just"/>
            <a:r>
              <a:rPr lang="ru-RU" dirty="0" smtClean="0"/>
              <a:t> Повторим примеры решения уравнений этим методом. </a:t>
            </a:r>
          </a:p>
          <a:p>
            <a:pPr algn="ctr"/>
            <a:r>
              <a:rPr lang="ru-RU" sz="3200" dirty="0" smtClean="0"/>
              <a:t> (х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-5х+4)(х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-5х+6)=120</a:t>
            </a:r>
          </a:p>
          <a:p>
            <a:pPr algn="ctr"/>
            <a:r>
              <a:rPr lang="ru-RU" sz="3200" dirty="0" smtClean="0"/>
              <a:t>х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-5х=у</a:t>
            </a:r>
          </a:p>
          <a:p>
            <a:pPr algn="ctr"/>
            <a:r>
              <a:rPr lang="ru-RU" sz="3200" dirty="0" smtClean="0"/>
              <a:t>(у+4)(у+6)=120</a:t>
            </a:r>
          </a:p>
          <a:p>
            <a:pPr algn="ctr"/>
            <a:r>
              <a:rPr lang="ru-RU" sz="3200" dirty="0" smtClean="0"/>
              <a:t>у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+10у-96=0</a:t>
            </a:r>
          </a:p>
          <a:p>
            <a:pPr algn="ctr"/>
            <a:r>
              <a:rPr lang="ru-RU" sz="3200" dirty="0" smtClean="0"/>
              <a:t>              у</a:t>
            </a:r>
            <a:r>
              <a:rPr lang="ru-RU" sz="3200" baseline="-25000" dirty="0" smtClean="0"/>
              <a:t>1</a:t>
            </a:r>
            <a:r>
              <a:rPr lang="ru-RU" sz="3200" dirty="0" smtClean="0"/>
              <a:t>=-16, у</a:t>
            </a:r>
            <a:r>
              <a:rPr lang="ru-RU" sz="3200" baseline="-25000" dirty="0" smtClean="0"/>
              <a:t>2</a:t>
            </a:r>
            <a:r>
              <a:rPr lang="ru-RU" sz="3200" dirty="0" smtClean="0"/>
              <a:t>=6. </a:t>
            </a:r>
            <a:r>
              <a:rPr lang="ru-RU" sz="2800" dirty="0" smtClean="0"/>
              <a:t>Отсюда </a:t>
            </a:r>
          </a:p>
          <a:p>
            <a:pPr algn="ctr"/>
            <a:r>
              <a:rPr lang="ru-RU" sz="2800" dirty="0" smtClean="0"/>
              <a:t>       </a:t>
            </a:r>
            <a:r>
              <a:rPr lang="ru-RU" sz="3500" dirty="0" smtClean="0"/>
              <a:t>х</a:t>
            </a:r>
            <a:r>
              <a:rPr lang="ru-RU" sz="3500" baseline="30000" dirty="0" smtClean="0"/>
              <a:t>2</a:t>
            </a:r>
            <a:r>
              <a:rPr lang="ru-RU" sz="3500" dirty="0" smtClean="0"/>
              <a:t>-5х=-16 </a:t>
            </a:r>
            <a:r>
              <a:rPr lang="ru-RU" dirty="0" smtClean="0"/>
              <a:t>или</a:t>
            </a:r>
            <a:r>
              <a:rPr lang="ru-RU" sz="3500" dirty="0" smtClean="0"/>
              <a:t> х</a:t>
            </a:r>
            <a:r>
              <a:rPr lang="ru-RU" sz="3500" baseline="30000" dirty="0" smtClean="0"/>
              <a:t>2</a:t>
            </a:r>
            <a:r>
              <a:rPr lang="ru-RU" sz="3500" dirty="0" smtClean="0"/>
              <a:t>-5х=6.</a:t>
            </a:r>
          </a:p>
          <a:p>
            <a:pPr algn="l"/>
            <a:r>
              <a:rPr lang="ru-RU" dirty="0" smtClean="0"/>
              <a:t>                               не имеет              </a:t>
            </a:r>
            <a:r>
              <a:rPr lang="ru-RU" sz="3000" dirty="0" smtClean="0"/>
              <a:t>х</a:t>
            </a:r>
            <a:r>
              <a:rPr lang="ru-RU" sz="3000" baseline="-25000" dirty="0" smtClean="0"/>
              <a:t>1</a:t>
            </a:r>
            <a:r>
              <a:rPr lang="ru-RU" sz="3000" dirty="0" smtClean="0"/>
              <a:t>=-1, х</a:t>
            </a:r>
            <a:r>
              <a:rPr lang="ru-RU" sz="3000" baseline="-25000" dirty="0" smtClean="0"/>
              <a:t>2</a:t>
            </a:r>
            <a:r>
              <a:rPr lang="ru-RU" sz="3000" dirty="0" smtClean="0"/>
              <a:t>=6</a:t>
            </a:r>
          </a:p>
          <a:p>
            <a:pPr algn="l"/>
            <a:r>
              <a:rPr lang="ru-RU" dirty="0" smtClean="0"/>
              <a:t>                                корней</a:t>
            </a:r>
          </a:p>
          <a:p>
            <a:pPr algn="ctr"/>
            <a:r>
              <a:rPr lang="ru-RU" sz="3500" dirty="0" smtClean="0"/>
              <a:t> Ответ: </a:t>
            </a:r>
            <a:r>
              <a:rPr lang="ru-RU" sz="3600" dirty="0" smtClean="0"/>
              <a:t>х</a:t>
            </a:r>
            <a:r>
              <a:rPr lang="ru-RU" sz="3600" baseline="-25000" dirty="0" smtClean="0"/>
              <a:t>1</a:t>
            </a:r>
            <a:r>
              <a:rPr lang="ru-RU" sz="3600" dirty="0" smtClean="0"/>
              <a:t>=-1, х</a:t>
            </a:r>
            <a:r>
              <a:rPr lang="ru-RU" sz="3600" baseline="-25000" dirty="0" smtClean="0"/>
              <a:t>2</a:t>
            </a:r>
            <a:r>
              <a:rPr lang="ru-RU" sz="3600" dirty="0" smtClean="0"/>
              <a:t>=6</a:t>
            </a:r>
            <a:endParaRPr lang="ru-RU" sz="3500" dirty="0" smtClean="0"/>
          </a:p>
          <a:p>
            <a:pPr algn="just"/>
            <a:r>
              <a:rPr lang="ru-RU" dirty="0" smtClean="0"/>
              <a:t>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714356"/>
            <a:ext cx="7854696" cy="514353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 Ответы: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Куб.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Дискриминант.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Корень.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Равносильное.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Уравнение.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Приведённое.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Трёхчлен.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Формула.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Виет.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Коэффициент.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Неполное.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Решение.</a:t>
            </a:r>
          </a:p>
          <a:p>
            <a:pPr marL="514350" indent="-514350" algn="l">
              <a:buAutoNum type="arabicPeriod"/>
            </a:pPr>
            <a:endParaRPr lang="ru-RU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2000240"/>
            <a:ext cx="636516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60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Биквадратные </a:t>
            </a:r>
          </a:p>
          <a:p>
            <a:pPr algn="ctr"/>
            <a:r>
              <a:rPr lang="ru-RU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уравнения</a:t>
            </a:r>
            <a:endParaRPr lang="ru-RU" sz="60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785794"/>
            <a:ext cx="7854696" cy="550072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Алгоритм решения биквадратного уравнения:</a:t>
            </a:r>
          </a:p>
          <a:p>
            <a:pPr algn="ctr"/>
            <a:endParaRPr lang="ru-RU" dirty="0" smtClean="0"/>
          </a:p>
          <a:p>
            <a:pPr marL="514350" indent="-514350" algn="l">
              <a:buAutoNum type="arabicPeriod"/>
            </a:pPr>
            <a:r>
              <a:rPr lang="ru-RU" dirty="0" smtClean="0"/>
              <a:t>Ввести замену переменной: пусть х</a:t>
            </a:r>
            <a:r>
              <a:rPr lang="ru-RU" baseline="30000" dirty="0" smtClean="0"/>
              <a:t>2</a:t>
            </a:r>
            <a:r>
              <a:rPr lang="ru-RU" dirty="0" smtClean="0"/>
              <a:t>=</a:t>
            </a:r>
            <a:r>
              <a:rPr lang="en-US" dirty="0" smtClean="0"/>
              <a:t>t</a:t>
            </a:r>
            <a:r>
              <a:rPr lang="ru-RU" dirty="0" smtClean="0"/>
              <a:t>;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Составить квадратное уравнение с новой переменной а</a:t>
            </a:r>
            <a:r>
              <a:rPr lang="en-US" dirty="0" smtClean="0"/>
              <a:t>t</a:t>
            </a:r>
            <a:r>
              <a:rPr lang="ru-RU" baseline="30000" dirty="0" smtClean="0"/>
              <a:t>2</a:t>
            </a:r>
            <a:r>
              <a:rPr lang="ru-RU" dirty="0" smtClean="0"/>
              <a:t>+в</a:t>
            </a:r>
            <a:r>
              <a:rPr lang="en-US" dirty="0" smtClean="0"/>
              <a:t>t</a:t>
            </a:r>
            <a:r>
              <a:rPr lang="ru-RU" dirty="0" smtClean="0"/>
              <a:t>+с=0;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Решить новое квадратное уравнение;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Вернуться к замене переменной;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Решить получившееся квадратное уравнение;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Сделать вывод о числе решений биквадратного уравнения;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Записать ответ.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785794"/>
            <a:ext cx="7854696" cy="578647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Метод введения новой переменной позволяет легко решать уравнения четвёртой степени, имеющие вид   ах</a:t>
            </a:r>
            <a:r>
              <a:rPr lang="ru-RU" baseline="30000" dirty="0" smtClean="0"/>
              <a:t>4</a:t>
            </a:r>
            <a:r>
              <a:rPr lang="ru-RU" dirty="0" smtClean="0"/>
              <a:t>+вх</a:t>
            </a:r>
            <a:r>
              <a:rPr lang="ru-RU" baseline="30000" dirty="0" smtClean="0"/>
              <a:t>2</a:t>
            </a:r>
            <a:r>
              <a:rPr lang="ru-RU" dirty="0" smtClean="0"/>
              <a:t>+с=0.</a:t>
            </a:r>
          </a:p>
          <a:p>
            <a:pPr algn="just"/>
            <a:r>
              <a:rPr lang="ru-RU" dirty="0" smtClean="0">
                <a:solidFill>
                  <a:srgbClr val="FF7C80"/>
                </a:solidFill>
              </a:rPr>
              <a:t>Уравнения вида </a:t>
            </a:r>
            <a:r>
              <a:rPr lang="ru-RU" dirty="0" smtClean="0"/>
              <a:t>ах</a:t>
            </a:r>
            <a:r>
              <a:rPr lang="ru-RU" baseline="30000" dirty="0" smtClean="0"/>
              <a:t>4</a:t>
            </a:r>
            <a:r>
              <a:rPr lang="ru-RU" dirty="0" smtClean="0"/>
              <a:t>+вх</a:t>
            </a:r>
            <a:r>
              <a:rPr lang="ru-RU" baseline="30000" dirty="0" smtClean="0"/>
              <a:t>2</a:t>
            </a:r>
            <a:r>
              <a:rPr lang="ru-RU" dirty="0" smtClean="0"/>
              <a:t>+с=0, где а≠0, являющиеся квадратными относительно х</a:t>
            </a:r>
            <a:r>
              <a:rPr lang="ru-RU" baseline="30000" dirty="0" smtClean="0"/>
              <a:t>2</a:t>
            </a:r>
            <a:r>
              <a:rPr lang="ru-RU" dirty="0" smtClean="0"/>
              <a:t>, называют </a:t>
            </a:r>
            <a:r>
              <a:rPr lang="ru-RU" dirty="0" smtClean="0">
                <a:solidFill>
                  <a:srgbClr val="FF7C80"/>
                </a:solidFill>
              </a:rPr>
              <a:t>биквадратными уравнениями. </a:t>
            </a:r>
          </a:p>
          <a:p>
            <a:pPr algn="just"/>
            <a:r>
              <a:rPr lang="ru-RU" dirty="0" smtClean="0"/>
              <a:t>Решим биквадратное уравнение  </a:t>
            </a:r>
          </a:p>
          <a:p>
            <a:pPr algn="just"/>
            <a:r>
              <a:rPr lang="ru-RU" dirty="0" smtClean="0"/>
              <a:t>9х</a:t>
            </a:r>
            <a:r>
              <a:rPr lang="ru-RU" baseline="30000" dirty="0" smtClean="0"/>
              <a:t>4</a:t>
            </a:r>
            <a:r>
              <a:rPr lang="ru-RU" dirty="0" smtClean="0"/>
              <a:t>-10х</a:t>
            </a:r>
            <a:r>
              <a:rPr lang="ru-RU" baseline="30000" dirty="0" smtClean="0"/>
              <a:t>2</a:t>
            </a:r>
            <a:r>
              <a:rPr lang="ru-RU" dirty="0" smtClean="0"/>
              <a:t>+1=0                                   х</a:t>
            </a:r>
            <a:r>
              <a:rPr lang="ru-RU" baseline="30000" dirty="0" smtClean="0"/>
              <a:t>2</a:t>
            </a:r>
            <a:r>
              <a:rPr lang="ru-RU" dirty="0" smtClean="0"/>
              <a:t>=1/9 или  х</a:t>
            </a:r>
            <a:r>
              <a:rPr lang="ru-RU" baseline="30000" dirty="0" smtClean="0"/>
              <a:t>2</a:t>
            </a:r>
            <a:r>
              <a:rPr lang="ru-RU" dirty="0" smtClean="0"/>
              <a:t>=1      </a:t>
            </a:r>
          </a:p>
          <a:p>
            <a:pPr algn="just"/>
            <a:r>
              <a:rPr lang="ru-RU" dirty="0" smtClean="0"/>
              <a:t>х</a:t>
            </a:r>
            <a:r>
              <a:rPr lang="ru-RU" baseline="30000" dirty="0" smtClean="0"/>
              <a:t>2</a:t>
            </a:r>
            <a:r>
              <a:rPr lang="ru-RU" dirty="0" smtClean="0"/>
              <a:t>=у                                      х</a:t>
            </a:r>
            <a:r>
              <a:rPr lang="ru-RU" baseline="-25000" dirty="0" smtClean="0"/>
              <a:t>1</a:t>
            </a:r>
            <a:r>
              <a:rPr lang="ru-RU" dirty="0" smtClean="0"/>
              <a:t>=-1/3, х</a:t>
            </a:r>
            <a:r>
              <a:rPr lang="ru-RU" baseline="-25000" dirty="0" smtClean="0"/>
              <a:t>2</a:t>
            </a:r>
            <a:r>
              <a:rPr lang="ru-RU" dirty="0" smtClean="0"/>
              <a:t>=1/3         х</a:t>
            </a:r>
            <a:r>
              <a:rPr lang="ru-RU" baseline="-25000" dirty="0" smtClean="0"/>
              <a:t>3</a:t>
            </a:r>
            <a:r>
              <a:rPr lang="ru-RU" dirty="0" smtClean="0"/>
              <a:t>=-1, х</a:t>
            </a:r>
            <a:r>
              <a:rPr lang="ru-RU" baseline="-25000" dirty="0" smtClean="0"/>
              <a:t>4</a:t>
            </a:r>
            <a:r>
              <a:rPr lang="ru-RU" dirty="0" smtClean="0"/>
              <a:t>=1</a:t>
            </a:r>
          </a:p>
          <a:p>
            <a:pPr algn="just"/>
            <a:r>
              <a:rPr lang="ru-RU" dirty="0" smtClean="0"/>
              <a:t>9у</a:t>
            </a:r>
            <a:r>
              <a:rPr lang="ru-RU" baseline="30000" dirty="0" smtClean="0"/>
              <a:t>2</a:t>
            </a:r>
            <a:r>
              <a:rPr lang="ru-RU" dirty="0" smtClean="0"/>
              <a:t>-10у+1=0</a:t>
            </a:r>
          </a:p>
          <a:p>
            <a:pPr algn="just"/>
            <a:r>
              <a:rPr lang="ru-RU" dirty="0" smtClean="0"/>
              <a:t>у</a:t>
            </a:r>
            <a:r>
              <a:rPr lang="ru-RU" baseline="-25000" dirty="0" smtClean="0"/>
              <a:t>1</a:t>
            </a:r>
            <a:r>
              <a:rPr lang="ru-RU" dirty="0" smtClean="0"/>
              <a:t>=1/9, у</a:t>
            </a:r>
            <a:r>
              <a:rPr lang="ru-RU" baseline="-25000" dirty="0" smtClean="0"/>
              <a:t>2</a:t>
            </a:r>
            <a:r>
              <a:rPr lang="ru-RU" dirty="0" smtClean="0"/>
              <a:t>=1</a:t>
            </a:r>
          </a:p>
          <a:p>
            <a:pPr algn="just"/>
            <a:r>
              <a:rPr lang="ru-RU" dirty="0" smtClean="0"/>
              <a:t>                                Ответ: х</a:t>
            </a:r>
            <a:r>
              <a:rPr lang="ru-RU" baseline="-25000" dirty="0" smtClean="0"/>
              <a:t>1</a:t>
            </a:r>
            <a:r>
              <a:rPr lang="ru-RU" dirty="0" smtClean="0"/>
              <a:t>=-1/3, х</a:t>
            </a:r>
            <a:r>
              <a:rPr lang="ru-RU" baseline="-25000" dirty="0" smtClean="0"/>
              <a:t>2</a:t>
            </a:r>
            <a:r>
              <a:rPr lang="ru-RU" dirty="0" smtClean="0"/>
              <a:t>=1/3, х</a:t>
            </a:r>
            <a:r>
              <a:rPr lang="ru-RU" baseline="-25000" dirty="0" smtClean="0"/>
              <a:t>3</a:t>
            </a:r>
            <a:r>
              <a:rPr lang="ru-RU" dirty="0" smtClean="0"/>
              <a:t>=-1, х</a:t>
            </a:r>
            <a:r>
              <a:rPr lang="ru-RU" baseline="-25000" dirty="0" smtClean="0"/>
              <a:t>4</a:t>
            </a:r>
            <a:r>
              <a:rPr lang="ru-RU" dirty="0" smtClean="0"/>
              <a:t>=1.</a:t>
            </a:r>
          </a:p>
          <a:p>
            <a:pPr algn="just"/>
            <a:endParaRPr lang="ru-RU" dirty="0" smtClean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785794"/>
            <a:ext cx="7854696" cy="4786346"/>
          </a:xfrm>
        </p:spPr>
        <p:txBody>
          <a:bodyPr/>
          <a:lstStyle/>
          <a:p>
            <a:pPr algn="ctr"/>
            <a:r>
              <a:rPr lang="ru-RU" dirty="0" smtClean="0"/>
              <a:t>Ответы к самостоятельной работе.</a:t>
            </a:r>
          </a:p>
          <a:p>
            <a:pPr algn="ctr"/>
            <a:r>
              <a:rPr lang="ru-RU" dirty="0" smtClean="0"/>
              <a:t>В-1: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  Не имеет корней.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   х</a:t>
            </a:r>
            <a:r>
              <a:rPr lang="ru-RU" baseline="-25000" dirty="0" smtClean="0"/>
              <a:t>1</a:t>
            </a:r>
            <a:r>
              <a:rPr lang="ru-RU" dirty="0" smtClean="0"/>
              <a:t>=1;       х</a:t>
            </a:r>
            <a:r>
              <a:rPr lang="ru-RU" baseline="-25000" dirty="0" smtClean="0"/>
              <a:t>2</a:t>
            </a:r>
            <a:r>
              <a:rPr lang="ru-RU" dirty="0" smtClean="0"/>
              <a:t>=-1.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   х=0.</a:t>
            </a:r>
          </a:p>
          <a:p>
            <a:pPr marL="514350" indent="-514350" algn="ctr"/>
            <a:r>
              <a:rPr lang="ru-RU" dirty="0" smtClean="0"/>
              <a:t>В-2: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   Не имеет корней.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   х</a:t>
            </a:r>
            <a:r>
              <a:rPr lang="ru-RU" baseline="-25000" dirty="0" smtClean="0"/>
              <a:t>1</a:t>
            </a:r>
            <a:r>
              <a:rPr lang="ru-RU" dirty="0" smtClean="0"/>
              <a:t>=1;       х</a:t>
            </a:r>
            <a:r>
              <a:rPr lang="ru-RU" baseline="-25000" dirty="0" smtClean="0"/>
              <a:t>2</a:t>
            </a:r>
            <a:r>
              <a:rPr lang="ru-RU" dirty="0" smtClean="0"/>
              <a:t>=-1,   х</a:t>
            </a:r>
            <a:r>
              <a:rPr lang="ru-RU" baseline="-25000" dirty="0" smtClean="0"/>
              <a:t>3</a:t>
            </a:r>
            <a:r>
              <a:rPr lang="ru-RU" dirty="0" smtClean="0"/>
              <a:t>=√2,   х</a:t>
            </a:r>
            <a:r>
              <a:rPr lang="ru-RU" baseline="-25000" dirty="0" smtClean="0"/>
              <a:t>4</a:t>
            </a:r>
            <a:r>
              <a:rPr lang="ru-RU" dirty="0" smtClean="0"/>
              <a:t>=- √2.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   х=0.</a:t>
            </a:r>
          </a:p>
          <a:p>
            <a:pPr marL="514350" indent="-514350" algn="l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</TotalTime>
  <Words>409</Words>
  <Application>Microsoft Office PowerPoint</Application>
  <PresentationFormat>Экран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21</cp:revision>
  <dcterms:created xsi:type="dcterms:W3CDTF">2008-11-21T16:19:08Z</dcterms:created>
  <dcterms:modified xsi:type="dcterms:W3CDTF">2008-11-23T18:45:51Z</dcterms:modified>
</cp:coreProperties>
</file>