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9" r:id="rId5"/>
    <p:sldId id="277" r:id="rId6"/>
    <p:sldId id="260" r:id="rId7"/>
    <p:sldId id="274" r:id="rId8"/>
    <p:sldId id="261" r:id="rId9"/>
    <p:sldId id="276" r:id="rId10"/>
    <p:sldId id="278" r:id="rId11"/>
    <p:sldId id="263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41" d="100"/>
          <a:sy n="41" d="100"/>
        </p:scale>
        <p:origin x="-64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2E9F78E-2556-46B6-BCDF-FD999552EA55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BDF9677-CCF5-4438-AD92-35716A64C2A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412976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Педагогический совет</a:t>
            </a:r>
            <a:b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января 2014г.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668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18701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СИСТЕМНО-ДЕЯТЕЛЬНОСТНЫЙ  ПОДХОД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организация учебного процесса, в котором главное место отводится активной и разносторонней, в максимальной степени самостоятельной  познавательной  деятельности школьника. Ключевыми моментами 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</a:rPr>
              <a:t>деятельностного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</a:rPr>
              <a:t> подхода является постепенный уход от информационного репродуктивного знания к знанию действия. </a:t>
            </a:r>
            <a:r>
              <a:rPr lang="ru-RU" dirty="0">
                <a:latin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1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476672"/>
            <a:ext cx="8064895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ТЕХНОЛОГИЧЕСКАЯ КАРТА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новый вид методической продукции, обеспечивающей эффективное и качественное преподавание учебных курсов в школе и возможность достижения планируемых результатов освоения основных образовательных программ в соответствии с ФГОС второго поколения.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95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476672"/>
            <a:ext cx="8424936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b="1" i="1" dirty="0"/>
          </a:p>
          <a:p>
            <a:pPr algn="ctr">
              <a:buNone/>
            </a:pPr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технологической карты позволяет учителю:</a:t>
            </a:r>
            <a:b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осмыслить и спроектировать последовательность работы по освоению темы от цели до конечного результата; 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определить уровень раскрытия понятий на данном этапе и соотнести его с дальнейшим обучением (вписать конкретный урок в систему уроков);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определить возможности реализации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знаний (установить связи и зависимости между предметами и результатами обучения); 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определить универсальные учебные действия, которые формируются в процессе изучения конкретной темы, всего учебного курса;</a:t>
            </a:r>
          </a:p>
          <a:p>
            <a:pPr>
              <a:buFont typeface="Wingdings" pitchFamily="2" charset="2"/>
              <a:buChar char="v"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соотнести результат с целью обучения после создания продукта — набора технологических карт.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383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028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192688"/>
          </a:xfrm>
        </p:spPr>
        <p:txBody>
          <a:bodyPr>
            <a:normAutofit fontScale="90000"/>
          </a:bodyPr>
          <a:lstStyle/>
          <a:p>
            <a:pPr algn="r"/>
            <a:r>
              <a:rPr lang="ru-RU" sz="6000" b="1" dirty="0"/>
              <a:t> </a:t>
            </a:r>
            <a:r>
              <a:rPr lang="ru-RU" sz="6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«Если мы будем учить сегодня так,</a:t>
            </a:r>
            <a:br>
              <a:rPr lang="ru-RU" sz="6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 мы учили вчера, </a:t>
            </a:r>
            <a:r>
              <a:rPr lang="ru-RU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6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украдем у детей завтра</a:t>
            </a:r>
            <a:r>
              <a:rPr lang="ru-RU" sz="6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6000" dirty="0">
                <a:solidFill>
                  <a:schemeClr val="tx1"/>
                </a:solidFill>
              </a:rPr>
              <a:t/>
            </a:r>
            <a:br>
              <a:rPr lang="ru-RU" sz="6000" dirty="0">
                <a:solidFill>
                  <a:schemeClr val="tx1"/>
                </a:solidFill>
              </a:rPr>
            </a:br>
            <a:r>
              <a:rPr lang="ru-RU" sz="6000" dirty="0" smtClean="0">
                <a:solidFill>
                  <a:schemeClr val="tx1"/>
                </a:solidFill>
              </a:rPr>
              <a:t/>
            </a:r>
            <a:br>
              <a:rPr lang="ru-RU" sz="6000" dirty="0" smtClean="0">
                <a:solidFill>
                  <a:schemeClr val="tx1"/>
                </a:solidFill>
              </a:rPr>
            </a:br>
            <a:r>
              <a:rPr lang="ru-RU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Джон </a:t>
            </a:r>
            <a:r>
              <a:rPr lang="ru-RU" sz="6000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59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764704"/>
            <a:ext cx="7408333" cy="5361459"/>
          </a:xfrm>
        </p:spPr>
        <p:txBody>
          <a:bodyPr>
            <a:normAutofit/>
          </a:bodyPr>
          <a:lstStyle/>
          <a:p>
            <a:pPr algn="ctr"/>
            <a:endParaRPr lang="ru-RU" sz="8000" b="1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5" y="836712"/>
            <a:ext cx="7560841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Проектирование современного урока в свете внедрения ФГОС</a:t>
            </a:r>
          </a:p>
        </p:txBody>
      </p:sp>
    </p:spTree>
    <p:extLst>
      <p:ext uri="{BB962C8B-B14F-4D97-AF65-F5344CB8AC3E}">
        <p14:creationId xmlns:p14="http://schemas.microsoft.com/office/powerpoint/2010/main" val="1815069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300" b="1" i="1" dirty="0">
                <a:latin typeface="Times New Roman" pitchFamily="18" charset="0"/>
                <a:cs typeface="Times New Roman" pitchFamily="18" charset="0"/>
              </a:rPr>
              <a:t>спроектировать учебное занятие в контексте реализации требований федерального государственного образовательного </a:t>
            </a:r>
            <a:r>
              <a:rPr lang="ru-RU" sz="4300" b="1" i="1" dirty="0" smtClean="0">
                <a:latin typeface="Times New Roman" pitchFamily="18" charset="0"/>
                <a:cs typeface="Times New Roman" pitchFamily="18" charset="0"/>
              </a:rPr>
              <a:t>стандарта</a:t>
            </a:r>
            <a:endParaRPr lang="ru-RU" sz="43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2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Условия  современного урока: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4344" y="1772816"/>
            <a:ext cx="6568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РЕЗУЛЬТАТИВНОСТЬ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6887" y="2967335"/>
            <a:ext cx="3410229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КОМФОРТ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87860" y="4365104"/>
            <a:ext cx="4243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творчество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068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61662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школьников в процессе обучения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активная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детей: работают все и работает каждый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проблемность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маленькое открытие каждый день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диалог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учёт разных мнений; вариативность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творчество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учителя и творчество детей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интерес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к учению, их желание учиться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освоение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детьми способов действий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самостоятельность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сотрудничество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школьников друг с другом и с учителем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индивидуальный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дифференцированный подход к ученикам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чёткость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целей и ориентация на достижение результатов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связь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жизнью, решение практических задач</a:t>
            </a:r>
          </a:p>
          <a:p>
            <a:pPr algn="just">
              <a:lnSpc>
                <a:spcPct val="120000"/>
              </a:lnSpc>
              <a:buClrTx/>
              <a:buFont typeface="Wingdings" pitchFamily="2" charset="2"/>
              <a:buChar char="ü"/>
            </a:pPr>
            <a:r>
              <a:rPr lang="ru-RU" sz="8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воспитание </a:t>
            </a:r>
            <a:r>
              <a:rPr lang="ru-RU" sz="8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личности.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СОВРЕМЕННЫЙ УРОК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2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569371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широком значении </a:t>
            </a: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термин «универсальные учебные действия» означает </a:t>
            </a:r>
            <a:r>
              <a:rPr lang="ru-RU" sz="1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умение учиться, </a:t>
            </a: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 е. способность субъекта к саморазвитию и самосовершенствованию путем сознательного и активного присвоения нового социального опыта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10000"/>
              </a:lnSpc>
              <a:buNone/>
            </a:pP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узком (собственно психологическом) значении </a:t>
            </a: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этот термин можно определить как </a:t>
            </a:r>
            <a:r>
              <a:rPr lang="ru-RU" sz="11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совокупность способов действия </a:t>
            </a:r>
            <a:r>
              <a:rPr lang="ru-RU" sz="1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учащегося (а также связанных с ними навыков учебной работы), обеспечивающих самостоятельное усвоение новых знаний, формирование умений, включая организацию этого процесса.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Понятие и сущность УУД</a:t>
            </a:r>
            <a:endParaRPr lang="ru-RU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6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gray">
          <a:xfrm>
            <a:off x="1447810" y="476672"/>
            <a:ext cx="5791200" cy="1008062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15138"/>
              </a:gs>
              <a:gs pos="50000">
                <a:srgbClr val="B0AF7A"/>
              </a:gs>
              <a:gs pos="100000">
                <a:srgbClr val="515138"/>
              </a:gs>
            </a:gsLst>
            <a:lin ang="0" scaled="1"/>
          </a:gra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4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Виды УУД</a:t>
            </a:r>
            <a:endParaRPr lang="en-US" sz="4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467544" y="2780928"/>
            <a:ext cx="2592388" cy="1735137"/>
            <a:chOff x="555" y="2823"/>
            <a:chExt cx="973" cy="1065"/>
          </a:xfrm>
        </p:grpSpPr>
        <p:pic>
          <p:nvPicPr>
            <p:cNvPr id="6" name="Picture 6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4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0" name="Picture 10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 12"/>
          <p:cNvGrpSpPr>
            <a:grpSpLocks/>
          </p:cNvGrpSpPr>
          <p:nvPr/>
        </p:nvGrpSpPr>
        <p:grpSpPr bwMode="auto">
          <a:xfrm>
            <a:off x="1331640" y="4509120"/>
            <a:ext cx="2663825" cy="1873250"/>
            <a:chOff x="555" y="2823"/>
            <a:chExt cx="973" cy="1065"/>
          </a:xfrm>
        </p:grpSpPr>
        <p:pic>
          <p:nvPicPr>
            <p:cNvPr id="12" name="Picture 13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31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16" name="Picture 17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683568" y="3356992"/>
            <a:ext cx="2016224" cy="50405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Личностный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1547664" y="4869160"/>
            <a:ext cx="2232620" cy="8638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rtlCol="0" anchor="ctr">
            <a:prstTxWarp prst="textChevronInverted">
              <a:avLst/>
            </a:prstTxWarp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  <a:latin typeface="Verdana" pitchFamily="34" charset="0"/>
              </a:rPr>
              <a:t>Регулятивный</a:t>
            </a: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19" name="Group 19"/>
          <p:cNvGrpSpPr>
            <a:grpSpLocks/>
          </p:cNvGrpSpPr>
          <p:nvPr/>
        </p:nvGrpSpPr>
        <p:grpSpPr bwMode="auto">
          <a:xfrm>
            <a:off x="4499992" y="4437112"/>
            <a:ext cx="2808287" cy="1951038"/>
            <a:chOff x="555" y="2823"/>
            <a:chExt cx="973" cy="1065"/>
          </a:xfrm>
        </p:grpSpPr>
        <p:pic>
          <p:nvPicPr>
            <p:cNvPr id="20" name="Picture 20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24" name="Picture 24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644008" y="5013176"/>
            <a:ext cx="2525050" cy="79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latin typeface="Verdana" pitchFamily="34" charset="0"/>
              </a:rPr>
              <a:t>Познавательный</a:t>
            </a:r>
            <a:r>
              <a:rPr lang="ru-RU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en-US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26" name="Group 26"/>
          <p:cNvGrpSpPr>
            <a:grpSpLocks/>
          </p:cNvGrpSpPr>
          <p:nvPr/>
        </p:nvGrpSpPr>
        <p:grpSpPr bwMode="auto">
          <a:xfrm>
            <a:off x="5796136" y="2780928"/>
            <a:ext cx="2663825" cy="1835150"/>
            <a:chOff x="555" y="2823"/>
            <a:chExt cx="973" cy="1065"/>
          </a:xfrm>
        </p:grpSpPr>
        <p:pic>
          <p:nvPicPr>
            <p:cNvPr id="27" name="Picture 27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8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pic>
          <p:nvPicPr>
            <p:cNvPr id="31" name="Picture 31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5868144" y="3284984"/>
            <a:ext cx="2520280" cy="7200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prstTxWarp prst="textChevronInverted">
              <a:avLst/>
            </a:prstTxWarp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bg1"/>
                </a:solidFill>
                <a:latin typeface="Verdana" pitchFamily="34" charset="0"/>
              </a:rPr>
              <a:t>Коммуникативный </a:t>
            </a:r>
            <a:endParaRPr lang="en-US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33" name="AutoShape 3"/>
          <p:cNvSpPr>
            <a:spLocks noChangeArrowheads="1"/>
          </p:cNvSpPr>
          <p:nvPr/>
        </p:nvSpPr>
        <p:spPr bwMode="gray">
          <a:xfrm>
            <a:off x="1547813" y="1773238"/>
            <a:ext cx="5759450" cy="1655762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4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Grp="1" noChangeArrowheads="1"/>
          </p:cNvSpPr>
          <p:nvPr>
            <p:ph type="title"/>
          </p:nvPr>
        </p:nvSpPr>
        <p:spPr bwMode="gray">
          <a:xfrm>
            <a:off x="238126" y="332656"/>
            <a:ext cx="8712968" cy="503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15138"/>
              </a:gs>
              <a:gs pos="50000">
                <a:srgbClr val="B0AF7A"/>
              </a:gs>
              <a:gs pos="100000">
                <a:srgbClr val="515138"/>
              </a:gs>
            </a:gsLst>
            <a:lin ang="0" scaled="1"/>
          </a:gra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>
            <a:no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Виды </a:t>
            </a: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универсальных учебных действий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4" name="AutoShape 4"/>
          <p:cNvSpPr txBox="1">
            <a:spLocks noChangeArrowheads="1"/>
          </p:cNvSpPr>
          <p:nvPr/>
        </p:nvSpPr>
        <p:spPr bwMode="gray">
          <a:xfrm>
            <a:off x="251520" y="332656"/>
            <a:ext cx="8712968" cy="503337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515138"/>
              </a:gs>
              <a:gs pos="50000">
                <a:srgbClr val="B0AF7A"/>
              </a:gs>
              <a:gs pos="100000">
                <a:srgbClr val="515138"/>
              </a:gs>
            </a:gsLst>
            <a:lin ang="0" scaled="1"/>
          </a:gra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24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Виды универсальных учебных действий</a:t>
            </a:r>
            <a:endParaRPr lang="en-US" sz="2400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08192" y="1283384"/>
            <a:ext cx="2217989" cy="684393"/>
            <a:chOff x="555" y="2823"/>
            <a:chExt cx="973" cy="1065"/>
          </a:xfrm>
        </p:grpSpPr>
        <p:pic>
          <p:nvPicPr>
            <p:cNvPr id="7" name="Picture 6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Oval 7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9258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FF9900">
                    <a:alpha val="85001"/>
                  </a:srgbClr>
                </a:gs>
                <a:gs pos="100000">
                  <a:srgbClr val="A261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gray">
            <a:xfrm>
              <a:off x="612" y="2880"/>
              <a:ext cx="839" cy="843"/>
            </a:xfrm>
            <a:prstGeom prst="ellipse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B96F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личностный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0" name="Group 12"/>
          <p:cNvGrpSpPr>
            <a:grpSpLocks/>
          </p:cNvGrpSpPr>
          <p:nvPr/>
        </p:nvGrpSpPr>
        <p:grpSpPr bwMode="auto">
          <a:xfrm>
            <a:off x="2367269" y="1236422"/>
            <a:ext cx="2268979" cy="795636"/>
            <a:chOff x="555" y="2823"/>
            <a:chExt cx="973" cy="1065"/>
          </a:xfrm>
        </p:grpSpPr>
        <p:pic>
          <p:nvPicPr>
            <p:cNvPr id="31" name="Picture 13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Oval 14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898600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Oval 15"/>
            <p:cNvSpPr>
              <a:spLocks noChangeArrowheads="1"/>
            </p:cNvSpPr>
            <p:nvPr/>
          </p:nvSpPr>
          <p:spPr bwMode="gray">
            <a:xfrm>
              <a:off x="576" y="2846"/>
              <a:ext cx="928" cy="931"/>
            </a:xfrm>
            <a:prstGeom prst="ellipse">
              <a:avLst/>
            </a:prstGeom>
            <a:gradFill rotWithShape="1">
              <a:gsLst>
                <a:gs pos="0">
                  <a:srgbClr val="F0EA00">
                    <a:alpha val="85001"/>
                  </a:srgbClr>
                </a:gs>
                <a:gs pos="100000">
                  <a:srgbClr val="9895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Oval 16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F0EA00"/>
                </a:gs>
                <a:gs pos="100000">
                  <a:srgbClr val="AEAA0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регулятивный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6" name="Group 19"/>
          <p:cNvGrpSpPr>
            <a:grpSpLocks/>
          </p:cNvGrpSpPr>
          <p:nvPr/>
        </p:nvGrpSpPr>
        <p:grpSpPr bwMode="auto">
          <a:xfrm>
            <a:off x="4710944" y="1253605"/>
            <a:ext cx="2076086" cy="794852"/>
            <a:chOff x="555" y="2823"/>
            <a:chExt cx="973" cy="1065"/>
          </a:xfrm>
        </p:grpSpPr>
        <p:pic>
          <p:nvPicPr>
            <p:cNvPr id="37" name="Picture 20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8" name="Oval 21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1B6F1B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Oval 22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30C230">
                    <a:alpha val="85001"/>
                  </a:srgbClr>
                </a:gs>
                <a:gs pos="100000">
                  <a:srgbClr val="1F7B1F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Oval 23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30C230"/>
                </a:gs>
                <a:gs pos="100000">
                  <a:srgbClr val="238D23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познавательный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2" name="Group 26"/>
          <p:cNvGrpSpPr>
            <a:grpSpLocks/>
          </p:cNvGrpSpPr>
          <p:nvPr/>
        </p:nvGrpSpPr>
        <p:grpSpPr bwMode="auto">
          <a:xfrm>
            <a:off x="6774307" y="1236422"/>
            <a:ext cx="2297961" cy="821078"/>
            <a:chOff x="555" y="2823"/>
            <a:chExt cx="973" cy="1065"/>
          </a:xfrm>
        </p:grpSpPr>
        <p:pic>
          <p:nvPicPr>
            <p:cNvPr id="43" name="Picture 27" descr="Picture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36" y="3718"/>
              <a:ext cx="819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4" name="Oval 28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642E81"/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5" name="Oval 29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rgbClr val="AE50E2">
                    <a:alpha val="85001"/>
                  </a:srgbClr>
                </a:gs>
                <a:gs pos="100000">
                  <a:srgbClr val="6F3390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46" name="Oval 30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rgbClr val="AE50E2"/>
                </a:gs>
                <a:gs pos="100000">
                  <a:srgbClr val="7E3AA4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ru-RU" b="1" dirty="0" smtClean="0">
                  <a:latin typeface="Times New Roman" pitchFamily="18" charset="0"/>
                  <a:cs typeface="Times New Roman" pitchFamily="18" charset="0"/>
                </a:rPr>
                <a:t>коммуникативный</a:t>
              </a:r>
              <a:endParaRPr lang="ru-R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47" name="Picture 31" descr="Picture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6" y="2880"/>
              <a:ext cx="616" cy="6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49" name="Прямая со стрелкой 48"/>
          <p:cNvCxnSpPr/>
          <p:nvPr/>
        </p:nvCxnSpPr>
        <p:spPr>
          <a:xfrm flipH="1">
            <a:off x="1448937" y="890909"/>
            <a:ext cx="1080120" cy="40042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622736" y="890909"/>
            <a:ext cx="928579" cy="345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endCxn id="32" idx="0"/>
          </p:cNvCxnSpPr>
          <p:nvPr/>
        </p:nvCxnSpPr>
        <p:spPr>
          <a:xfrm flipH="1">
            <a:off x="3501759" y="890909"/>
            <a:ext cx="350161" cy="345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5292080" y="890909"/>
            <a:ext cx="216024" cy="3455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74612" y="2204864"/>
            <a:ext cx="209686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самоопределение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мыслообразо-вание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равственно-этическая ориентация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416240" y="2237837"/>
            <a:ext cx="207588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целеполагание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ланирование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рогнозирование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контроль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коррекция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оценка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саморегуляция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758735" y="2289364"/>
            <a:ext cx="20464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600" b="1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бщеучебные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логические</a:t>
            </a:r>
          </a:p>
          <a:p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остановка и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решение проблемы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897349" y="2234377"/>
            <a:ext cx="20025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ланирование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сотрудничества</a:t>
            </a:r>
          </a:p>
          <a:p>
            <a:pPr marL="285750" indent="-285750">
              <a:buFont typeface="Wingdings" pitchFamily="2" charset="2"/>
              <a:buChar char="§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остановка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вопросов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разрешение конфликтов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управление поведением партнёра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умение выражать свои мысли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15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789</TotalTime>
  <Words>291</Words>
  <Application>Microsoft Office PowerPoint</Application>
  <PresentationFormat>Экран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Педагогический совет  10 января 2014г.</vt:lpstr>
      <vt:lpstr> «Если мы будем учить сегодня так,  как мы учили вчера,  мы украдем у детей завтра»  Джон Дьюи </vt:lpstr>
      <vt:lpstr>Презентация PowerPoint</vt:lpstr>
      <vt:lpstr>Цель:</vt:lpstr>
      <vt:lpstr>Условия  современного урока:</vt:lpstr>
      <vt:lpstr>СОВРЕМЕННЫЙ УРОК</vt:lpstr>
      <vt:lpstr>Понятие и сущность УУД</vt:lpstr>
      <vt:lpstr>Презентация PowerPoint</vt:lpstr>
      <vt:lpstr>Виды универсальных учебных действий</vt:lpstr>
      <vt:lpstr>СИСТЕМНО-ДЕЯТЕЛЬНОСТНЫЙ  ПОДХОД организация учебного процесса, в котором главное место отводится активной и разносторонней, в максимальной степени самостоятельной  познавательной  деятельности школьника. Ключевыми моментами деятельностного подхода является постепенный уход от информационного репродуктивного знания к знанию действия.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 10 января 2014г.</dc:title>
  <dc:creator>Пользователь</dc:creator>
  <cp:lastModifiedBy>Пользователь</cp:lastModifiedBy>
  <cp:revision>19</cp:revision>
  <dcterms:created xsi:type="dcterms:W3CDTF">2014-01-08T10:10:10Z</dcterms:created>
  <dcterms:modified xsi:type="dcterms:W3CDTF">2014-01-09T19:12:03Z</dcterms:modified>
</cp:coreProperties>
</file>