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8A4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E716B801-F52A-4A98-A588-0868D563ACB1}" type="datetimeFigureOut">
              <a:rPr lang="ru-RU" smtClean="0"/>
              <a:pPr/>
              <a:t>01.02.2014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844621E3-F057-4F5E-AA1B-CFD4DF8D169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716B801-F52A-4A98-A588-0868D563ACB1}" type="datetimeFigureOut">
              <a:rPr lang="ru-RU" smtClean="0"/>
              <a:pPr/>
              <a:t>01.02.2014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44621E3-F057-4F5E-AA1B-CFD4DF8D169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716B801-F52A-4A98-A588-0868D563ACB1}" type="datetimeFigureOut">
              <a:rPr lang="ru-RU" smtClean="0"/>
              <a:pPr/>
              <a:t>01.02.2014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44621E3-F057-4F5E-AA1B-CFD4DF8D169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716B801-F52A-4A98-A588-0868D563ACB1}" type="datetimeFigureOut">
              <a:rPr lang="ru-RU" smtClean="0"/>
              <a:pPr/>
              <a:t>01.02.2014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44621E3-F057-4F5E-AA1B-CFD4DF8D1692}"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716B801-F52A-4A98-A588-0868D563ACB1}" type="datetimeFigureOut">
              <a:rPr lang="ru-RU" smtClean="0"/>
              <a:pPr/>
              <a:t>01.02.2014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44621E3-F057-4F5E-AA1B-CFD4DF8D1692}"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716B801-F52A-4A98-A588-0868D563ACB1}" type="datetimeFigureOut">
              <a:rPr lang="ru-RU" smtClean="0"/>
              <a:pPr/>
              <a:t>01.02.2014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44621E3-F057-4F5E-AA1B-CFD4DF8D1692}"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716B801-F52A-4A98-A588-0868D563ACB1}" type="datetimeFigureOut">
              <a:rPr lang="ru-RU" smtClean="0"/>
              <a:pPr/>
              <a:t>01.02.2014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44621E3-F057-4F5E-AA1B-CFD4DF8D169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E716B801-F52A-4A98-A588-0868D563ACB1}" type="datetimeFigureOut">
              <a:rPr lang="ru-RU" smtClean="0"/>
              <a:pPr/>
              <a:t>01.02.2014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44621E3-F057-4F5E-AA1B-CFD4DF8D1692}"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716B801-F52A-4A98-A588-0868D563ACB1}" type="datetimeFigureOut">
              <a:rPr lang="ru-RU" smtClean="0"/>
              <a:pPr/>
              <a:t>01.02.2014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44621E3-F057-4F5E-AA1B-CFD4DF8D169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E716B801-F52A-4A98-A588-0868D563ACB1}" type="datetimeFigureOut">
              <a:rPr lang="ru-RU" smtClean="0"/>
              <a:pPr/>
              <a:t>01.02.2014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44621E3-F057-4F5E-AA1B-CFD4DF8D169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E716B801-F52A-4A98-A588-0868D563ACB1}" type="datetimeFigureOut">
              <a:rPr lang="ru-RU" smtClean="0"/>
              <a:pPr/>
              <a:t>01.02.2014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844621E3-F057-4F5E-AA1B-CFD4DF8D1692}"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16B801-F52A-4A98-A588-0868D563ACB1}" type="datetimeFigureOut">
              <a:rPr lang="ru-RU" smtClean="0"/>
              <a:pPr/>
              <a:t>01.02.2014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4621E3-F057-4F5E-AA1B-CFD4DF8D169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1785926"/>
            <a:ext cx="6172200" cy="2143140"/>
          </a:xfrm>
        </p:spPr>
        <p:txBody>
          <a:bodyPr>
            <a:normAutofit/>
          </a:bodyPr>
          <a:lstStyle/>
          <a:p>
            <a:pPr algn="ctr"/>
            <a:r>
              <a:rPr lang="ru-RU" sz="4400" dirty="0" smtClean="0">
                <a:solidFill>
                  <a:schemeClr val="accent1">
                    <a:lumMod val="50000"/>
                  </a:schemeClr>
                </a:solidFill>
              </a:rPr>
              <a:t>Составление рабочей программы </a:t>
            </a:r>
            <a:endParaRPr lang="ru-RU" sz="4400" dirty="0">
              <a:solidFill>
                <a:schemeClr val="accent1">
                  <a:lumMod val="50000"/>
                </a:schemeClr>
              </a:solidFill>
            </a:endParaRPr>
          </a:p>
        </p:txBody>
      </p:sp>
      <p:sp>
        <p:nvSpPr>
          <p:cNvPr id="3" name="Подзаголовок 2"/>
          <p:cNvSpPr>
            <a:spLocks noGrp="1"/>
          </p:cNvSpPr>
          <p:nvPr>
            <p:ph type="subTitle" idx="1"/>
          </p:nvPr>
        </p:nvSpPr>
        <p:spPr>
          <a:xfrm>
            <a:off x="2786050" y="5715016"/>
            <a:ext cx="5672150" cy="659906"/>
          </a:xfrm>
        </p:spPr>
        <p:txBody>
          <a:bodyPr>
            <a:normAutofit/>
          </a:bodyPr>
          <a:lstStyle/>
          <a:p>
            <a:pPr algn="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214282" y="1428736"/>
          <a:ext cx="8358245" cy="4143404"/>
        </p:xfrm>
        <a:graphic>
          <a:graphicData uri="http://schemas.openxmlformats.org/drawingml/2006/table">
            <a:tbl>
              <a:tblPr firstRow="1" bandRow="1">
                <a:tableStyleId>{5C22544A-7EE6-4342-B048-85BDC9FD1C3A}</a:tableStyleId>
              </a:tblPr>
              <a:tblGrid>
                <a:gridCol w="1246382"/>
                <a:gridCol w="2682708"/>
                <a:gridCol w="1928826"/>
                <a:gridCol w="2500329"/>
              </a:tblGrid>
              <a:tr h="1534594">
                <a:tc>
                  <a:txBody>
                    <a:bodyPr/>
                    <a:lstStyle/>
                    <a:p>
                      <a:pPr algn="ctr"/>
                      <a:r>
                        <a:rPr lang="ru-RU" dirty="0" smtClean="0"/>
                        <a:t>Номера уроков</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ru-RU" dirty="0" smtClean="0"/>
                        <a:t>Наименования разделов и тем</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ru-RU" dirty="0" smtClean="0"/>
                        <a:t>Плановые сроки прохождения</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ru-RU" dirty="0" smtClean="0"/>
                        <a:t>Скорректированные сроки прохождения</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534594">
                <a:tc>
                  <a:txBody>
                    <a:bodyPr/>
                    <a:lstStyle/>
                    <a:p>
                      <a:endParaRPr lang="ru-RU"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ru-RU" dirty="0" smtClean="0"/>
                        <a:t>Название изучаемой темы №1 (всего часов на ее изучение</a:t>
                      </a:r>
                      <a:endParaRPr lang="ru-RU"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endParaRPr lang="ru-RU"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endParaRPr lang="ru-RU"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r>
              <a:tr h="1074216">
                <a:tc>
                  <a:txBody>
                    <a:bodyPr/>
                    <a:lstStyle/>
                    <a:p>
                      <a:r>
                        <a:rPr lang="ru-RU" dirty="0" smtClean="0"/>
                        <a:t>1.</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ru-RU" dirty="0" smtClean="0"/>
                        <a:t>Тема урока</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ru-RU" dirty="0" smtClean="0"/>
                        <a:t>01.09.2013-06.09.2013</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
        <p:nvSpPr>
          <p:cNvPr id="2" name="Заголовок 1"/>
          <p:cNvSpPr>
            <a:spLocks noGrp="1"/>
          </p:cNvSpPr>
          <p:nvPr>
            <p:ph type="title"/>
          </p:nvPr>
        </p:nvSpPr>
        <p:spPr>
          <a:xfrm>
            <a:off x="457200" y="0"/>
            <a:ext cx="7901014" cy="1214422"/>
          </a:xfrm>
        </p:spPr>
        <p:txBody>
          <a:bodyPr>
            <a:normAutofit fontScale="90000"/>
          </a:bodyPr>
          <a:lstStyle/>
          <a:p>
            <a:pPr algn="ctr"/>
            <a:r>
              <a:rPr lang="ru-RU" dirty="0" smtClean="0">
                <a:solidFill>
                  <a:schemeClr val="accent1">
                    <a:lumMod val="50000"/>
                  </a:schemeClr>
                </a:solidFill>
                <a:latin typeface="Times New Roman" pitchFamily="18" charset="0"/>
                <a:cs typeface="Times New Roman" pitchFamily="18" charset="0"/>
              </a:rPr>
              <a:t>ПРИМЕРНАЯ ФОРМА КАЛЕНДАРНО-ТЕМАТИЧЕСКОГО ПЛАНА</a:t>
            </a:r>
            <a:endParaRPr lang="ru-RU"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4294967295"/>
          </p:nvPr>
        </p:nvSpPr>
        <p:spPr>
          <a:xfrm>
            <a:off x="683568" y="188640"/>
            <a:ext cx="7416824" cy="6285185"/>
          </a:xfrm>
        </p:spPr>
        <p:txBody>
          <a:bodyPr>
            <a:normAutofit fontScale="92500"/>
          </a:bodyPr>
          <a:lstStyle/>
          <a:p>
            <a:pPr algn="ctr">
              <a:buNone/>
            </a:pPr>
            <a:r>
              <a:rPr lang="ru-RU" sz="1900" dirty="0" smtClean="0">
                <a:latin typeface="Times New Roman" pitchFamily="18" charset="0"/>
                <a:cs typeface="Times New Roman" pitchFamily="18" charset="0"/>
              </a:rPr>
              <a:t>МИНИСТЕРСТВО ОБРАЗОВАНИЯ МОСКОВСКОЙ ОБЛАСТИ</a:t>
            </a:r>
          </a:p>
          <a:p>
            <a:pPr algn="ctr">
              <a:buNone/>
            </a:pPr>
            <a:r>
              <a:rPr lang="ru-RU" sz="1800" b="1" dirty="0" smtClean="0">
                <a:latin typeface="Times New Roman" pitchFamily="18" charset="0"/>
                <a:cs typeface="Times New Roman" pitchFamily="18" charset="0"/>
              </a:rPr>
              <a:t>АКАДЕМИЯ СОЦИАЛЬНОГО УПРАВЛЕНИЯ</a:t>
            </a:r>
          </a:p>
          <a:p>
            <a:pPr algn="ctr">
              <a:buNone/>
            </a:pPr>
            <a:r>
              <a:rPr lang="ru-RU" sz="1800" b="1" dirty="0" smtClean="0">
                <a:latin typeface="Times New Roman" pitchFamily="18" charset="0"/>
                <a:cs typeface="Times New Roman" pitchFamily="18" charset="0"/>
              </a:rPr>
              <a:t>А.В. </a:t>
            </a:r>
            <a:r>
              <a:rPr lang="ru-RU" sz="1800" b="1" dirty="0" err="1" smtClean="0">
                <a:latin typeface="Times New Roman" pitchFamily="18" charset="0"/>
                <a:cs typeface="Times New Roman" pitchFamily="18" charset="0"/>
              </a:rPr>
              <a:t>Шмагина</a:t>
            </a:r>
            <a:r>
              <a:rPr lang="ru-RU" sz="1800" b="1" dirty="0" smtClean="0">
                <a:latin typeface="Times New Roman" pitchFamily="18" charset="0"/>
                <a:cs typeface="Times New Roman" pitchFamily="18" charset="0"/>
              </a:rPr>
              <a:t>, В.Ф. Солдатов, И.А. Фоменко</a:t>
            </a:r>
          </a:p>
          <a:p>
            <a:pPr algn="ctr">
              <a:buNone/>
            </a:pPr>
            <a:endParaRPr lang="ru-RU" b="1" dirty="0" smtClean="0">
              <a:latin typeface="Times New Roman" pitchFamily="18" charset="0"/>
              <a:cs typeface="Times New Roman" pitchFamily="18" charset="0"/>
            </a:endParaRPr>
          </a:p>
          <a:p>
            <a:pPr algn="ctr">
              <a:buNone/>
            </a:pPr>
            <a:endParaRPr lang="ru-RU" b="1" dirty="0" smtClean="0">
              <a:latin typeface="Times New Roman" pitchFamily="18" charset="0"/>
              <a:cs typeface="Times New Roman" pitchFamily="18" charset="0"/>
            </a:endParaRPr>
          </a:p>
          <a:p>
            <a:pPr algn="ctr">
              <a:buNone/>
            </a:pPr>
            <a:endParaRPr lang="ru-RU" b="1" dirty="0" smtClean="0">
              <a:latin typeface="Times New Roman" pitchFamily="18" charset="0"/>
              <a:cs typeface="Times New Roman" pitchFamily="18" charset="0"/>
            </a:endParaRPr>
          </a:p>
          <a:p>
            <a:pPr algn="ctr">
              <a:buNone/>
            </a:pPr>
            <a:r>
              <a:rPr lang="ru-RU" b="1" dirty="0" smtClean="0">
                <a:latin typeface="Times New Roman" pitchFamily="18" charset="0"/>
                <a:cs typeface="Times New Roman" pitchFamily="18" charset="0"/>
              </a:rPr>
              <a:t>МЕТОДИЧЕСКИЕ РЕКОМЕНДАЦИИ</a:t>
            </a:r>
          </a:p>
          <a:p>
            <a:pPr algn="ctr">
              <a:buNone/>
            </a:pPr>
            <a:r>
              <a:rPr lang="ru-RU" b="1" dirty="0" smtClean="0">
                <a:latin typeface="Times New Roman" pitchFamily="18" charset="0"/>
                <a:cs typeface="Times New Roman" pitchFamily="18" charset="0"/>
              </a:rPr>
              <a:t>ПО СОСТАВЛЕНИЮ РАБОЧИХ ПРОГРАММ</a:t>
            </a:r>
          </a:p>
          <a:p>
            <a:pPr algn="ctr">
              <a:buNone/>
            </a:pPr>
            <a:r>
              <a:rPr lang="ru-RU" b="1" dirty="0" smtClean="0">
                <a:latin typeface="Times New Roman" pitchFamily="18" charset="0"/>
                <a:cs typeface="Times New Roman" pitchFamily="18" charset="0"/>
              </a:rPr>
              <a:t>ОБЩЕОБРАЗОВАТЕЛЬНЫХ УЧРЕЖДЕНИЙ</a:t>
            </a:r>
          </a:p>
          <a:p>
            <a:pPr algn="ctr">
              <a:buNone/>
            </a:pPr>
            <a:r>
              <a:rPr lang="ru-RU" b="1" dirty="0" smtClean="0">
                <a:latin typeface="Times New Roman" pitchFamily="18" charset="0"/>
                <a:cs typeface="Times New Roman" pitchFamily="18" charset="0"/>
              </a:rPr>
              <a:t>МОСКОВСКОЙ ОБЛАСТИ</a:t>
            </a:r>
          </a:p>
          <a:p>
            <a:pPr algn="ctr">
              <a:buNone/>
            </a:pPr>
            <a:endParaRPr lang="ru-RU" sz="1800" dirty="0" smtClean="0">
              <a:latin typeface="Times New Roman" pitchFamily="18" charset="0"/>
              <a:cs typeface="Times New Roman" pitchFamily="18" charset="0"/>
            </a:endParaRPr>
          </a:p>
          <a:p>
            <a:pPr algn="ctr">
              <a:buNone/>
            </a:pPr>
            <a:endParaRPr lang="ru-RU" sz="1800" dirty="0" smtClean="0">
              <a:latin typeface="Times New Roman" pitchFamily="18" charset="0"/>
              <a:cs typeface="Times New Roman" pitchFamily="18" charset="0"/>
            </a:endParaRPr>
          </a:p>
          <a:p>
            <a:pPr algn="ctr">
              <a:buNone/>
            </a:pPr>
            <a:endParaRPr lang="ru-RU" sz="1800" dirty="0" smtClean="0">
              <a:latin typeface="Times New Roman" pitchFamily="18" charset="0"/>
              <a:cs typeface="Times New Roman" pitchFamily="18" charset="0"/>
            </a:endParaRPr>
          </a:p>
          <a:p>
            <a:pPr algn="ctr">
              <a:buNone/>
            </a:pPr>
            <a:endParaRPr lang="ru-RU" sz="1800" dirty="0" smtClean="0">
              <a:latin typeface="Times New Roman" pitchFamily="18" charset="0"/>
              <a:cs typeface="Times New Roman" pitchFamily="18" charset="0"/>
            </a:endParaRPr>
          </a:p>
          <a:p>
            <a:pPr algn="ctr">
              <a:buNone/>
            </a:pPr>
            <a:r>
              <a:rPr lang="ru-RU" sz="1800" dirty="0" smtClean="0">
                <a:latin typeface="Times New Roman" pitchFamily="18" charset="0"/>
                <a:cs typeface="Times New Roman" pitchFamily="18" charset="0"/>
              </a:rPr>
              <a:t>АСОУ</a:t>
            </a:r>
          </a:p>
          <a:p>
            <a:pPr algn="ctr">
              <a:buNone/>
            </a:pPr>
            <a:r>
              <a:rPr lang="ru-RU" sz="1800" dirty="0" smtClean="0">
                <a:latin typeface="Times New Roman" pitchFamily="18" charset="0"/>
                <a:cs typeface="Times New Roman" pitchFamily="18" charset="0"/>
              </a:rPr>
              <a:t>2012</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55000" lnSpcReduction="20000"/>
          </a:bodyPr>
          <a:lstStyle/>
          <a:p>
            <a:pPr>
              <a:buNone/>
            </a:pPr>
            <a:endParaRPr lang="ru-RU" dirty="0" smtClean="0"/>
          </a:p>
          <a:p>
            <a:pPr>
              <a:buNone/>
            </a:pPr>
            <a:r>
              <a:rPr lang="ru-RU" sz="3600" dirty="0" smtClean="0">
                <a:latin typeface="Times New Roman" pitchFamily="18" charset="0"/>
                <a:cs typeface="Times New Roman" pitchFamily="18" charset="0"/>
              </a:rPr>
              <a:t>Настоящие методические рекомендации разработаны в целях выполнения </a:t>
            </a:r>
            <a:r>
              <a:rPr lang="ru-RU" sz="3600" dirty="0" err="1" smtClean="0">
                <a:latin typeface="Times New Roman" pitchFamily="18" charset="0"/>
                <a:cs typeface="Times New Roman" pitchFamily="18" charset="0"/>
              </a:rPr>
              <a:t>госзадания</a:t>
            </a:r>
            <a:r>
              <a:rPr lang="ru-RU" sz="3600" dirty="0" smtClean="0">
                <a:latin typeface="Times New Roman" pitchFamily="18" charset="0"/>
                <a:cs typeface="Times New Roman" pitchFamily="18" charset="0"/>
              </a:rPr>
              <a:t> ГБОУ ВПО МО «Академия социального управления» по научно- методическому обеспечению процедур лицензирования и аккредитации ОУ Московской области на основе многолетнего практического опыта экспертизы рабочих программ общеобразовательных учреждений Московской области во время проведения государственной аккредитации. Методические рекомендации адресованы слушателям курсов повышения квалификации по программе «Экспертиза деятельности общеобразовательных учреждений при лицензировании и аккредитации», а также </a:t>
            </a:r>
            <a:r>
              <a:rPr lang="ru-RU" sz="3600" dirty="0" smtClean="0">
                <a:solidFill>
                  <a:srgbClr val="C00000"/>
                </a:solidFill>
                <a:latin typeface="Times New Roman" pitchFamily="18" charset="0"/>
                <a:cs typeface="Times New Roman" pitchFamily="18" charset="0"/>
              </a:rPr>
              <a:t>могут использоваться учителями при составлении рабочих программ, администрацией общеобразовательных учреждений при осуществлении </a:t>
            </a:r>
            <a:r>
              <a:rPr lang="ru-RU" sz="3600" dirty="0" err="1" smtClean="0">
                <a:solidFill>
                  <a:srgbClr val="C00000"/>
                </a:solidFill>
                <a:latin typeface="Times New Roman" pitchFamily="18" charset="0"/>
                <a:cs typeface="Times New Roman" pitchFamily="18" charset="0"/>
              </a:rPr>
              <a:t>внутришкольного</a:t>
            </a:r>
            <a:r>
              <a:rPr lang="ru-RU" sz="3600" dirty="0" smtClean="0">
                <a:solidFill>
                  <a:srgbClr val="C00000"/>
                </a:solidFill>
                <a:latin typeface="Times New Roman" pitchFamily="18" charset="0"/>
                <a:cs typeface="Times New Roman" pitchFamily="18" charset="0"/>
              </a:rPr>
              <a:t> контроля и для подготовки к государственной аккредитации, экспертами в области проведения государственной аккредитации и контроля качества образования.</a:t>
            </a:r>
            <a:endParaRPr lang="ru-RU" sz="3600" dirty="0">
              <a:solidFill>
                <a:srgbClr val="C00000"/>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pPr algn="ctr"/>
            <a:r>
              <a:rPr lang="ru-RU" dirty="0" smtClean="0">
                <a:solidFill>
                  <a:schemeClr val="accent1">
                    <a:lumMod val="50000"/>
                  </a:schemeClr>
                </a:solidFill>
                <a:latin typeface="Times New Roman" pitchFamily="18" charset="0"/>
                <a:cs typeface="Times New Roman" pitchFamily="18" charset="0"/>
              </a:rPr>
              <a:t>Методические рекомендации по составлению рабочих программ</a:t>
            </a:r>
            <a:endParaRPr lang="ru-RU"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800" dirty="0" smtClean="0">
                <a:latin typeface="Times New Roman" pitchFamily="18" charset="0"/>
                <a:cs typeface="Times New Roman" pitchFamily="18" charset="0"/>
              </a:rPr>
              <a:t>титульный лист;</a:t>
            </a:r>
          </a:p>
          <a:p>
            <a:r>
              <a:rPr lang="ru-RU" sz="2800" dirty="0" smtClean="0">
                <a:latin typeface="Times New Roman" pitchFamily="18" charset="0"/>
                <a:cs typeface="Times New Roman" pitchFamily="18" charset="0"/>
              </a:rPr>
              <a:t>пояснительная записка;</a:t>
            </a:r>
          </a:p>
          <a:p>
            <a:r>
              <a:rPr lang="ru-RU" sz="2800" dirty="0" smtClean="0">
                <a:latin typeface="Times New Roman" pitchFamily="18" charset="0"/>
                <a:cs typeface="Times New Roman" pitchFamily="18" charset="0"/>
              </a:rPr>
              <a:t>основное содержание;</a:t>
            </a:r>
          </a:p>
          <a:p>
            <a:r>
              <a:rPr lang="ru-RU" sz="2800" dirty="0" smtClean="0">
                <a:latin typeface="Times New Roman" pitchFamily="18" charset="0"/>
                <a:cs typeface="Times New Roman" pitchFamily="18" charset="0"/>
              </a:rPr>
              <a:t>требования к уровню подготовки обучающихся </a:t>
            </a:r>
            <a:r>
              <a:rPr lang="ru-RU" sz="2800" dirty="0" smtClean="0">
                <a:solidFill>
                  <a:schemeClr val="accent2">
                    <a:lumMod val="75000"/>
                  </a:schemeClr>
                </a:solidFill>
                <a:latin typeface="Times New Roman" pitchFamily="18" charset="0"/>
                <a:cs typeface="Times New Roman" pitchFamily="18" charset="0"/>
              </a:rPr>
              <a:t>(в соответствии с новыми ФГОС – требования к планируемым результатам изучения программы);</a:t>
            </a:r>
          </a:p>
          <a:p>
            <a:r>
              <a:rPr lang="ru-RU" sz="2800" dirty="0" smtClean="0">
                <a:latin typeface="Times New Roman" pitchFamily="18" charset="0"/>
                <a:cs typeface="Times New Roman" pitchFamily="18" charset="0"/>
              </a:rPr>
              <a:t>календарно-тематическое планирование;</a:t>
            </a:r>
          </a:p>
          <a:p>
            <a:r>
              <a:rPr lang="ru-RU" sz="2800" dirty="0" smtClean="0">
                <a:latin typeface="Times New Roman" pitchFamily="18" charset="0"/>
                <a:cs typeface="Times New Roman" pitchFamily="18" charset="0"/>
              </a:rPr>
              <a:t>перечень учебно-методического обеспечения</a:t>
            </a:r>
            <a:endParaRPr lang="ru-RU" sz="28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274638"/>
            <a:ext cx="7467600" cy="796908"/>
          </a:xfrm>
        </p:spPr>
        <p:txBody>
          <a:bodyPr>
            <a:normAutofit fontScale="90000"/>
          </a:bodyPr>
          <a:lstStyle/>
          <a:p>
            <a:pPr algn="ctr"/>
            <a:r>
              <a:rPr lang="ru-RU" b="1" dirty="0" smtClean="0">
                <a:solidFill>
                  <a:schemeClr val="accent1">
                    <a:lumMod val="50000"/>
                  </a:schemeClr>
                </a:solidFill>
                <a:latin typeface="Times New Roman" pitchFamily="18" charset="0"/>
                <a:cs typeface="Times New Roman" pitchFamily="18" charset="0"/>
              </a:rPr>
              <a:t>Структура рабочей программы</a:t>
            </a:r>
            <a:endParaRPr lang="ru-RU"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142852"/>
            <a:ext cx="7429552" cy="6740307"/>
          </a:xfrm>
          <a:prstGeom prst="rect">
            <a:avLst/>
          </a:prstGeom>
        </p:spPr>
        <p:txBody>
          <a:bodyPr wrap="square">
            <a:spAutoFit/>
          </a:bodyPr>
          <a:lstStyle/>
          <a:p>
            <a:pPr algn="ctr"/>
            <a:r>
              <a:rPr lang="ru-RU" b="1" dirty="0" smtClean="0"/>
              <a:t>Муниципальное </a:t>
            </a:r>
            <a:r>
              <a:rPr lang="ru-RU" b="1" dirty="0"/>
              <a:t>общеобразовательное учреждение</a:t>
            </a:r>
          </a:p>
          <a:p>
            <a:pPr algn="ctr"/>
            <a:r>
              <a:rPr lang="ru-RU" dirty="0" smtClean="0">
                <a:latin typeface="Times New Roman" pitchFamily="18" charset="0"/>
                <a:cs typeface="Times New Roman" pitchFamily="18" charset="0"/>
              </a:rPr>
              <a:t>МОУ «Гимназия №4»  </a:t>
            </a:r>
            <a:r>
              <a:rPr lang="ru-RU" dirty="0" smtClean="0"/>
              <a:t>г.о</a:t>
            </a:r>
            <a:r>
              <a:rPr lang="ru-RU" dirty="0"/>
              <a:t>. </a:t>
            </a:r>
            <a:r>
              <a:rPr lang="ru-RU" dirty="0" smtClean="0"/>
              <a:t>Электросталь</a:t>
            </a:r>
          </a:p>
          <a:p>
            <a:pPr algn="ctr"/>
            <a:endParaRPr lang="ru-RU" dirty="0" smtClean="0"/>
          </a:p>
          <a:p>
            <a:pPr algn="ctr"/>
            <a:endParaRPr lang="ru-RU" dirty="0"/>
          </a:p>
          <a:p>
            <a:pPr algn="r"/>
            <a:r>
              <a:rPr lang="ru-RU" b="1" i="1" dirty="0" smtClean="0"/>
              <a:t>УТВЕРЖДАЮ</a:t>
            </a:r>
            <a:endParaRPr lang="ru-RU" b="1" i="1" dirty="0"/>
          </a:p>
          <a:p>
            <a:pPr algn="r"/>
            <a:r>
              <a:rPr lang="ru-RU" i="1" dirty="0"/>
              <a:t>Директор</a:t>
            </a:r>
            <a:r>
              <a:rPr lang="ru-RU" b="1" i="1" dirty="0"/>
              <a:t> </a:t>
            </a:r>
            <a:r>
              <a:rPr lang="ru-RU" dirty="0" smtClean="0">
                <a:latin typeface="Times New Roman" pitchFamily="18" charset="0"/>
                <a:cs typeface="Times New Roman" pitchFamily="18" charset="0"/>
              </a:rPr>
              <a:t>МОУ «Гимназия №4» </a:t>
            </a:r>
          </a:p>
          <a:p>
            <a:pPr algn="r"/>
            <a:r>
              <a:rPr lang="ru-RU" i="1" dirty="0" smtClean="0"/>
              <a:t>______ Р.А. Баранова</a:t>
            </a:r>
            <a:endParaRPr lang="ru-RU" i="1" dirty="0"/>
          </a:p>
          <a:p>
            <a:pPr algn="r"/>
            <a:r>
              <a:rPr lang="ru-RU" i="1" dirty="0" smtClean="0"/>
              <a:t>«__» ________2013  </a:t>
            </a:r>
            <a:endParaRPr lang="ru-RU" i="1" dirty="0"/>
          </a:p>
          <a:p>
            <a:pPr algn="r"/>
            <a:r>
              <a:rPr lang="ru-RU" b="1" i="1" dirty="0" smtClean="0"/>
              <a:t>М.П</a:t>
            </a:r>
            <a:r>
              <a:rPr lang="ru-RU" b="1" i="1" dirty="0"/>
              <a:t>.</a:t>
            </a:r>
          </a:p>
          <a:p>
            <a:endParaRPr lang="ru-RU" b="1" dirty="0" smtClean="0"/>
          </a:p>
          <a:p>
            <a:endParaRPr lang="ru-RU" b="1" dirty="0"/>
          </a:p>
          <a:p>
            <a:pPr algn="ctr"/>
            <a:r>
              <a:rPr lang="ru-RU" b="1" dirty="0" smtClean="0"/>
              <a:t>Рабочая </a:t>
            </a:r>
            <a:r>
              <a:rPr lang="ru-RU" b="1" dirty="0"/>
              <a:t>программа по физике</a:t>
            </a:r>
          </a:p>
          <a:p>
            <a:pPr algn="ctr"/>
            <a:r>
              <a:rPr lang="ru-RU" dirty="0" smtClean="0"/>
              <a:t>(базовое изучение </a:t>
            </a:r>
            <a:r>
              <a:rPr lang="ru-RU" dirty="0"/>
              <a:t>изучение)</a:t>
            </a:r>
          </a:p>
          <a:p>
            <a:pPr algn="ctr"/>
            <a:r>
              <a:rPr lang="ru-RU" b="1" dirty="0" smtClean="0"/>
              <a:t>8 </a:t>
            </a:r>
            <a:r>
              <a:rPr lang="ru-RU" b="1" dirty="0"/>
              <a:t>А класс</a:t>
            </a:r>
          </a:p>
          <a:p>
            <a:pPr algn="r"/>
            <a:endParaRPr lang="ru-RU" dirty="0" smtClean="0"/>
          </a:p>
          <a:p>
            <a:pPr algn="r"/>
            <a:endParaRPr lang="ru-RU" dirty="0"/>
          </a:p>
          <a:p>
            <a:pPr algn="r"/>
            <a:endParaRPr lang="ru-RU" dirty="0" smtClean="0"/>
          </a:p>
          <a:p>
            <a:pPr algn="r"/>
            <a:endParaRPr lang="ru-RU" dirty="0"/>
          </a:p>
          <a:p>
            <a:pPr algn="r"/>
            <a:r>
              <a:rPr lang="ru-RU" dirty="0" smtClean="0"/>
              <a:t>Составитель</a:t>
            </a:r>
            <a:r>
              <a:rPr lang="ru-RU" dirty="0"/>
              <a:t>: </a:t>
            </a:r>
            <a:r>
              <a:rPr lang="ru-RU" dirty="0" smtClean="0"/>
              <a:t>Ивашкина Ольга Петровна,</a:t>
            </a:r>
            <a:endParaRPr lang="ru-RU" dirty="0"/>
          </a:p>
          <a:p>
            <a:pPr algn="r"/>
            <a:r>
              <a:rPr lang="ru-RU" dirty="0"/>
              <a:t>учитель физики высшей категории</a:t>
            </a:r>
          </a:p>
          <a:p>
            <a:pPr algn="ctr"/>
            <a:endParaRPr lang="ru-RU" dirty="0" smtClean="0"/>
          </a:p>
          <a:p>
            <a:pPr algn="ctr"/>
            <a:endParaRPr lang="ru-RU" dirty="0"/>
          </a:p>
          <a:p>
            <a:pPr algn="ctr"/>
            <a:endParaRPr lang="ru-RU" dirty="0" smtClean="0"/>
          </a:p>
          <a:p>
            <a:pPr algn="ctr"/>
            <a:r>
              <a:rPr lang="ru-RU" dirty="0" smtClean="0"/>
              <a:t>2010 </a:t>
            </a:r>
            <a:r>
              <a:rPr lang="ru-RU" dirty="0"/>
              <a:t>г.</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latin typeface="Times New Roman" pitchFamily="18" charset="0"/>
                <a:cs typeface="Times New Roman" pitchFamily="18" charset="0"/>
              </a:rPr>
              <a:t>В общеобразовательных учреждениях реализуются:</a:t>
            </a:r>
          </a:p>
          <a:p>
            <a:r>
              <a:rPr lang="ru-RU" sz="2800" dirty="0" smtClean="0">
                <a:latin typeface="Times New Roman" pitchFamily="18" charset="0"/>
                <a:cs typeface="Times New Roman" pitchFamily="18" charset="0"/>
              </a:rPr>
              <a:t>рабочие программы для изучения предмета на базовом уровне (1–11 классы);</a:t>
            </a:r>
          </a:p>
          <a:p>
            <a:r>
              <a:rPr lang="ru-RU" sz="2800" dirty="0" smtClean="0">
                <a:latin typeface="Times New Roman" pitchFamily="18" charset="0"/>
                <a:cs typeface="Times New Roman" pitchFamily="18" charset="0"/>
              </a:rPr>
              <a:t>рабочие программы для изучения предмета на профильном уровне (10– 11 класс);</a:t>
            </a:r>
          </a:p>
          <a:p>
            <a:r>
              <a:rPr lang="ru-RU" sz="2800" dirty="0" smtClean="0">
                <a:latin typeface="Times New Roman" pitchFamily="18" charset="0"/>
                <a:cs typeface="Times New Roman" pitchFamily="18" charset="0"/>
              </a:rPr>
              <a:t>рабочие программы для углубленного изучения предмета (2–11 классы);</a:t>
            </a:r>
          </a:p>
          <a:p>
            <a:r>
              <a:rPr lang="ru-RU" sz="2800" dirty="0" smtClean="0">
                <a:latin typeface="Times New Roman" pitchFamily="18" charset="0"/>
                <a:cs typeface="Times New Roman" pitchFamily="18" charset="0"/>
              </a:rPr>
              <a:t>рабочие программы для расширенного изучения предмета (2–11 классы)</a:t>
            </a:r>
            <a:endParaRPr lang="ru-RU" sz="28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r>
              <a:rPr lang="ru-RU" b="1" dirty="0" smtClean="0">
                <a:solidFill>
                  <a:schemeClr val="accent1">
                    <a:lumMod val="50000"/>
                  </a:schemeClr>
                </a:solidFill>
                <a:latin typeface="Times New Roman" pitchFamily="18" charset="0"/>
                <a:cs typeface="Times New Roman" pitchFamily="18" charset="0"/>
              </a:rPr>
              <a:t>Классификация рабочих программ</a:t>
            </a:r>
            <a:br>
              <a:rPr lang="ru-RU" b="1" dirty="0" smtClean="0">
                <a:solidFill>
                  <a:schemeClr val="accent1">
                    <a:lumMod val="50000"/>
                  </a:schemeClr>
                </a:solidFill>
                <a:latin typeface="Times New Roman" pitchFamily="18" charset="0"/>
                <a:cs typeface="Times New Roman" pitchFamily="18" charset="0"/>
              </a:rPr>
            </a:br>
            <a:r>
              <a:rPr lang="ru-RU" b="1" dirty="0" smtClean="0">
                <a:solidFill>
                  <a:schemeClr val="accent1">
                    <a:lumMod val="50000"/>
                  </a:schemeClr>
                </a:solidFill>
                <a:latin typeface="Times New Roman" pitchFamily="18" charset="0"/>
                <a:cs typeface="Times New Roman" pitchFamily="18" charset="0"/>
              </a:rPr>
              <a:t>по уровню реализуемого содержания</a:t>
            </a:r>
            <a:endParaRPr lang="ru-RU"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85860"/>
            <a:ext cx="7467600" cy="5188092"/>
          </a:xfrm>
        </p:spPr>
        <p:txBody>
          <a:bodyPr>
            <a:noAutofit/>
          </a:bodyPr>
          <a:lstStyle/>
          <a:p>
            <a:r>
              <a:rPr lang="ru-RU" sz="2800" dirty="0" smtClean="0">
                <a:latin typeface="Times New Roman" pitchFamily="18" charset="0"/>
                <a:cs typeface="Times New Roman" pitchFamily="18" charset="0"/>
              </a:rPr>
              <a:t>реализуются, как правило, в общеобразовательных учреждениях повышенного статуса (лицей, гимназия) и обеспечивают дополнительную подготовку по определенному направлению (гуманитарному, естественнонаучному и т.д.). </a:t>
            </a:r>
            <a:r>
              <a:rPr lang="ru-RU" sz="2800" dirty="0" smtClean="0">
                <a:solidFill>
                  <a:srgbClr val="C00000"/>
                </a:solidFill>
                <a:latin typeface="Times New Roman" pitchFamily="18" charset="0"/>
                <a:cs typeface="Times New Roman" pitchFamily="18" charset="0"/>
              </a:rPr>
              <a:t>Программа для расширенного изучения предмета предполагает наличие дополнительного содержания (не менее 10–15%), которое позволяет изучить дополнительные вопросы, темы, не содержащиеся в примерной программе.</a:t>
            </a:r>
            <a:endParaRPr lang="ru-RU" sz="2800" dirty="0">
              <a:solidFill>
                <a:srgbClr val="C00000"/>
              </a:solidFill>
              <a:latin typeface="Times New Roman" pitchFamily="18" charset="0"/>
              <a:cs typeface="Times New Roman" pitchFamily="18" charset="0"/>
            </a:endParaRPr>
          </a:p>
        </p:txBody>
      </p:sp>
      <p:sp>
        <p:nvSpPr>
          <p:cNvPr id="2" name="Заголовок 1"/>
          <p:cNvSpPr>
            <a:spLocks noGrp="1"/>
          </p:cNvSpPr>
          <p:nvPr>
            <p:ph type="title"/>
          </p:nvPr>
        </p:nvSpPr>
        <p:spPr>
          <a:xfrm>
            <a:off x="457200" y="142852"/>
            <a:ext cx="7467600" cy="1071570"/>
          </a:xfrm>
        </p:spPr>
        <p:txBody>
          <a:bodyPr>
            <a:normAutofit fontScale="90000"/>
          </a:bodyPr>
          <a:lstStyle/>
          <a:p>
            <a:pPr algn="ctr"/>
            <a:r>
              <a:rPr lang="ru-RU" dirty="0" smtClean="0">
                <a:solidFill>
                  <a:schemeClr val="accent1">
                    <a:lumMod val="50000"/>
                  </a:schemeClr>
                </a:solidFill>
                <a:latin typeface="Times New Roman" pitchFamily="18" charset="0"/>
                <a:cs typeface="Times New Roman" pitchFamily="18" charset="0"/>
              </a:rPr>
              <a:t>Рабочие программы </a:t>
            </a:r>
            <a:r>
              <a:rPr lang="ru-RU" b="1" i="1" dirty="0" smtClean="0">
                <a:solidFill>
                  <a:schemeClr val="accent1">
                    <a:lumMod val="50000"/>
                  </a:schemeClr>
                </a:solidFill>
                <a:latin typeface="Times New Roman" pitchFamily="18" charset="0"/>
                <a:cs typeface="Times New Roman" pitchFamily="18" charset="0"/>
              </a:rPr>
              <a:t>для расширенного изучения предметов</a:t>
            </a:r>
            <a:endParaRPr lang="ru-RU"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285860"/>
            <a:ext cx="8215370" cy="5429288"/>
          </a:xfrm>
        </p:spPr>
        <p:txBody>
          <a:bodyPr>
            <a:normAutofit fontScale="70000" lnSpcReduction="20000"/>
          </a:bodyPr>
          <a:lstStyle/>
          <a:p>
            <a:pPr algn="ctr">
              <a:buNone/>
            </a:pPr>
            <a:r>
              <a:rPr lang="ru-RU" sz="2900" b="1" dirty="0" smtClean="0">
                <a:latin typeface="Times New Roman" pitchFamily="18" charset="0"/>
                <a:cs typeface="Times New Roman" pitchFamily="18" charset="0"/>
              </a:rPr>
              <a:t>Пояснительная записка.</a:t>
            </a:r>
          </a:p>
          <a:p>
            <a:pPr algn="ctr">
              <a:buNone/>
            </a:pPr>
            <a:r>
              <a:rPr lang="ru-RU" sz="2900" b="1" dirty="0" smtClean="0">
                <a:latin typeface="Times New Roman" pitchFamily="18" charset="0"/>
                <a:cs typeface="Times New Roman" pitchFamily="18" charset="0"/>
              </a:rPr>
              <a:t>Нормативными документами для составления рабочей программы являются:</a:t>
            </a:r>
            <a:endParaRPr lang="ru-RU" sz="2900" dirty="0" smtClean="0">
              <a:latin typeface="Times New Roman" pitchFamily="18" charset="0"/>
              <a:cs typeface="Times New Roman" pitchFamily="18" charset="0"/>
            </a:endParaRPr>
          </a:p>
          <a:p>
            <a:pPr lvl="0"/>
            <a:r>
              <a:rPr lang="ru-RU" sz="2900" dirty="0" smtClean="0">
                <a:latin typeface="Times New Roman" pitchFamily="18" charset="0"/>
                <a:cs typeface="Times New Roman" pitchFamily="18" charset="0"/>
              </a:rPr>
              <a:t>Базисный учебный план общеобразовательных учреждений Российской Федерации, утвержденный приказом Минобразования РФ №1312 от 09.03.2004;</a:t>
            </a:r>
          </a:p>
          <a:p>
            <a:pPr lvl="0"/>
            <a:r>
              <a:rPr lang="ru-RU" sz="2900" dirty="0" smtClean="0">
                <a:latin typeface="Times New Roman" pitchFamily="18" charset="0"/>
                <a:cs typeface="Times New Roman" pitchFamily="18" charset="0"/>
              </a:rPr>
              <a:t>Федеральный компонент государственного стандарта общего образования, утвержденный МО РФ от 05.03.2004 №1089</a:t>
            </a:r>
          </a:p>
          <a:p>
            <a:pPr lvl="0"/>
            <a:r>
              <a:rPr lang="ru-RU" sz="2900" dirty="0" smtClean="0">
                <a:latin typeface="Times New Roman" pitchFamily="18" charset="0"/>
                <a:cs typeface="Times New Roman" pitchFamily="18" charset="0"/>
              </a:rPr>
              <a:t>Примерные программы, созданные на основе федерального компонента государственного образовательного стандарта;</a:t>
            </a:r>
          </a:p>
          <a:p>
            <a:pPr lvl="0"/>
            <a:r>
              <a:rPr lang="ru-RU" sz="2900" dirty="0" smtClean="0">
                <a:latin typeface="Times New Roman" pitchFamily="18" charset="0"/>
                <a:cs typeface="Times New Roman" pitchFamily="18" charset="0"/>
              </a:rPr>
              <a:t>Федеральный перечень учебников, рекомендованных (допущенных) к использованию в образовательном процессе в образовательных учреждениях, реализующих программы общего образования в 2013 –2014 учебном году.</a:t>
            </a:r>
          </a:p>
          <a:p>
            <a:pPr lvl="0"/>
            <a:r>
              <a:rPr lang="ru-RU" sz="2900" dirty="0" smtClean="0">
                <a:latin typeface="Times New Roman" pitchFamily="18" charset="0"/>
                <a:cs typeface="Times New Roman" pitchFamily="18" charset="0"/>
              </a:rPr>
              <a:t>Требования к оснащению образовательного процесса в соответствии с содержательным наполнением учебных предметов федерального компонента государственного образовательного стандарта.</a:t>
            </a:r>
          </a:p>
          <a:p>
            <a:pPr lvl="0"/>
            <a:r>
              <a:rPr lang="ru-RU" sz="2900" dirty="0" smtClean="0">
                <a:latin typeface="Times New Roman" pitchFamily="18" charset="0"/>
                <a:cs typeface="Times New Roman" pitchFamily="18" charset="0"/>
              </a:rPr>
              <a:t>Образовательная программа МОУ «Гимназия №4»</a:t>
            </a:r>
          </a:p>
          <a:p>
            <a:pPr lvl="0"/>
            <a:r>
              <a:rPr lang="ru-RU" sz="2900" dirty="0" smtClean="0">
                <a:latin typeface="Times New Roman" pitchFamily="18" charset="0"/>
                <a:cs typeface="Times New Roman" pitchFamily="18" charset="0"/>
              </a:rPr>
              <a:t>Учебный план МОУ «Гимназия №4» на 2013-2014 учебный год.</a:t>
            </a:r>
          </a:p>
          <a:p>
            <a:endParaRPr lang="ru-RU" dirty="0"/>
          </a:p>
        </p:txBody>
      </p:sp>
      <p:sp>
        <p:nvSpPr>
          <p:cNvPr id="2" name="Заголовок 1"/>
          <p:cNvSpPr>
            <a:spLocks noGrp="1"/>
          </p:cNvSpPr>
          <p:nvPr>
            <p:ph type="title"/>
          </p:nvPr>
        </p:nvSpPr>
        <p:spPr>
          <a:xfrm>
            <a:off x="457200" y="142852"/>
            <a:ext cx="7467600" cy="1071570"/>
          </a:xfrm>
        </p:spPr>
        <p:txBody>
          <a:bodyPr>
            <a:normAutofit fontScale="90000"/>
          </a:bodyPr>
          <a:lstStyle/>
          <a:p>
            <a:pPr algn="ctr"/>
            <a:r>
              <a:rPr lang="ru-RU" b="1" dirty="0" smtClean="0">
                <a:solidFill>
                  <a:schemeClr val="tx1"/>
                </a:solidFill>
                <a:latin typeface="Times New Roman" pitchFamily="18" charset="0"/>
                <a:cs typeface="Times New Roman" pitchFamily="18" charset="0"/>
              </a:rPr>
              <a:t>Русский язык</a:t>
            </a:r>
            <a:r>
              <a:rPr lang="ru-RU" b="1" dirty="0" smtClean="0">
                <a:solidFill>
                  <a:schemeClr val="tx1"/>
                </a:solidFill>
                <a:latin typeface="Times New Roman" pitchFamily="18" charset="0"/>
                <a:cs typeface="Times New Roman" pitchFamily="18" charset="0"/>
              </a:rPr>
              <a:t/>
            </a:r>
            <a:br>
              <a:rPr lang="ru-RU" b="1" dirty="0" smtClean="0">
                <a:solidFill>
                  <a:schemeClr val="tx1"/>
                </a:solidFill>
                <a:latin typeface="Times New Roman" pitchFamily="18" charset="0"/>
                <a:cs typeface="Times New Roman" pitchFamily="18" charset="0"/>
              </a:rPr>
            </a:br>
            <a:endParaRPr lang="ru-RU"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857232"/>
            <a:ext cx="8072494" cy="5786478"/>
          </a:xfrm>
        </p:spPr>
        <p:txBody>
          <a:bodyPr>
            <a:normAutofit fontScale="77500" lnSpcReduction="20000"/>
          </a:bodyPr>
          <a:lstStyle/>
          <a:p>
            <a:pPr>
              <a:buNone/>
            </a:pPr>
            <a:r>
              <a:rPr lang="ru-RU" sz="2600" dirty="0" smtClean="0">
                <a:latin typeface="Times New Roman" pitchFamily="18" charset="0"/>
                <a:cs typeface="Times New Roman" pitchFamily="18" charset="0"/>
              </a:rPr>
              <a:t>Рабочая программа составлена с учетом разнородности контингента учащихся </a:t>
            </a:r>
            <a:r>
              <a:rPr lang="ru-RU" sz="2600" dirty="0" err="1" smtClean="0">
                <a:latin typeface="Times New Roman" pitchFamily="18" charset="0"/>
                <a:cs typeface="Times New Roman" pitchFamily="18" charset="0"/>
              </a:rPr>
              <a:t>непрофилированной</a:t>
            </a:r>
            <a:r>
              <a:rPr lang="ru-RU" sz="2600" dirty="0" smtClean="0">
                <a:latin typeface="Times New Roman" pitchFamily="18" charset="0"/>
                <a:cs typeface="Times New Roman" pitchFamily="18" charset="0"/>
              </a:rPr>
              <a:t> средней школы. Федеральный базисный учебный план для образовательных учреждений Российской Федерации отводит 140 часов для обязательного изучения физики на базовом уровне ступени среднего (полного) общего образования. В том числе в X классе – 70 учебных часов и в XI классе по 68 учебных часов из расчета 2 учебных часа в неделю. Школьным учебным планом на изучение физики в средней школе на базовом уровне отводится 276 часов</a:t>
            </a:r>
            <a:r>
              <a:rPr lang="ru-RU" sz="2600" b="1"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в том числе на контрольные и лабораторные работы - 25 часов. В том числе в 10 классе - 140 часов, в 11 классе - 136 учебных часа из расчета 4 учебных часа в неделю. Поэтому рабочая программа ориентирована на изучение физики в средней школе на уровне требований обязательного минимума содержания образования и, в то же время, дает возможность ученикам, интересующимся физикой, развивать свои способности при изучении данного предмета. Увеличение часов направлено на усиление общеобразовательной подготовки, для закрепления теоретических знаний практическими умениями применять полученные знания на практике (решение задач на применение физических законов) и расширения спектра образования интересов учащихся. В качестве основных учебников взят комплект учебников </a:t>
            </a:r>
            <a:r>
              <a:rPr lang="ru-RU" sz="2600" dirty="0" err="1" smtClean="0">
                <a:latin typeface="Times New Roman" pitchFamily="18" charset="0"/>
                <a:cs typeface="Times New Roman" pitchFamily="18" charset="0"/>
              </a:rPr>
              <a:t>Мякишев</a:t>
            </a:r>
            <a:r>
              <a:rPr lang="ru-RU" sz="2600" dirty="0" smtClean="0">
                <a:latin typeface="Times New Roman" pitchFamily="18" charset="0"/>
                <a:cs typeface="Times New Roman" pitchFamily="18" charset="0"/>
              </a:rPr>
              <a:t> Г.Я., </a:t>
            </a:r>
            <a:r>
              <a:rPr lang="ru-RU" sz="2600" dirty="0" err="1" smtClean="0">
                <a:latin typeface="Times New Roman" pitchFamily="18" charset="0"/>
                <a:cs typeface="Times New Roman" pitchFamily="18" charset="0"/>
              </a:rPr>
              <a:t>Буховцев</a:t>
            </a:r>
            <a:r>
              <a:rPr lang="ru-RU" sz="2600" dirty="0" smtClean="0">
                <a:latin typeface="Times New Roman" pitchFamily="18" charset="0"/>
                <a:cs typeface="Times New Roman" pitchFamily="18" charset="0"/>
              </a:rPr>
              <a:t> Б.Б., Сотский Н.Н.. Физика 10,11 классы, М.: Просвещение.</a:t>
            </a:r>
          </a:p>
          <a:p>
            <a:endParaRPr lang="ru-RU" dirty="0"/>
          </a:p>
        </p:txBody>
      </p:sp>
      <p:sp>
        <p:nvSpPr>
          <p:cNvPr id="2" name="Заголовок 1"/>
          <p:cNvSpPr>
            <a:spLocks noGrp="1"/>
          </p:cNvSpPr>
          <p:nvPr>
            <p:ph type="title"/>
          </p:nvPr>
        </p:nvSpPr>
        <p:spPr>
          <a:xfrm>
            <a:off x="457200" y="142852"/>
            <a:ext cx="7467600" cy="642942"/>
          </a:xfrm>
        </p:spPr>
        <p:txBody>
          <a:bodyPr>
            <a:normAutofit fontScale="90000"/>
          </a:bodyPr>
          <a:lstStyle/>
          <a:p>
            <a:pPr algn="ctr"/>
            <a:r>
              <a:rPr lang="ru-RU" b="1" dirty="0" smtClean="0">
                <a:solidFill>
                  <a:schemeClr val="tx1"/>
                </a:solidFill>
                <a:latin typeface="Times New Roman" pitchFamily="18" charset="0"/>
                <a:cs typeface="Times New Roman" pitchFamily="18" charset="0"/>
              </a:rPr>
              <a:t>Пояснительная записка</a:t>
            </a:r>
            <a:endParaRPr lang="ru-RU"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TotalTime>
  <Words>718</Words>
  <Application>Microsoft Office PowerPoint</Application>
  <PresentationFormat>Экран (4:3)</PresentationFormat>
  <Paragraphs>80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Составление рабочей программы </vt:lpstr>
      <vt:lpstr>Слайд 2</vt:lpstr>
      <vt:lpstr>Методические рекомендации по составлению рабочих программ</vt:lpstr>
      <vt:lpstr>Структура рабочей программы</vt:lpstr>
      <vt:lpstr>Слайд 5</vt:lpstr>
      <vt:lpstr>Классификация рабочих программ по уровню реализуемого содержания</vt:lpstr>
      <vt:lpstr>Рабочие программы для расширенного изучения предметов</vt:lpstr>
      <vt:lpstr>Русский язык </vt:lpstr>
      <vt:lpstr>Пояснительная записка</vt:lpstr>
      <vt:lpstr>ПРИМЕРНАЯ ФОРМА КАЛЕНДАРНО-ТЕМАТИЧЕСКОГО ПЛАНА</vt:lpstr>
    </vt:vector>
  </TitlesOfParts>
  <Company>МОУ СОШ №3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Составление рабочей программы </dc:title>
  <dc:creator>ПК_Физика</dc:creator>
  <cp:lastModifiedBy>Елена</cp:lastModifiedBy>
  <cp:revision>20</cp:revision>
  <dcterms:created xsi:type="dcterms:W3CDTF">2013-09-12T05:45:57Z</dcterms:created>
  <dcterms:modified xsi:type="dcterms:W3CDTF">2014-02-01T19:46:01Z</dcterms:modified>
</cp:coreProperties>
</file>