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58" r:id="rId4"/>
    <p:sldId id="260" r:id="rId5"/>
    <p:sldId id="262" r:id="rId6"/>
    <p:sldId id="267" r:id="rId7"/>
    <p:sldId id="265" r:id="rId8"/>
    <p:sldId id="268" r:id="rId9"/>
    <p:sldId id="271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1306C1-99AD-4040-8EA6-C28C978F6AC7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D0CA3F-ECAA-47F0-B10B-B142F8C09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Здесь учащиеся знакомятся с нуклеиновыми кислотами и их составляющими. Сначала разбираем состав нуклеотида ДНК, а потом РНК. Выясняем сходства и отличия в строении нуклеотидов разных кислот. Обращаем внимание, что у РНК вместо Тимина - Уроцил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FC1759-0C97-4EBA-8E30-6C6B1EBDBAD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Здесь учащиеся узнают более подробно о строении ДНК: состоит из двух цепочек, которые соединяются между собой при помощи связей между основаниями разных цепочек. Местонахождение ДНК – ядро. Следовательно, функции ДНК – хранение и передача наследственной информации.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550550-D2E4-4389-91AA-6F7FA71850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Изучаем особенный принцип соединения азотистых оснований – принцип </a:t>
            </a:r>
            <a:r>
              <a:rPr lang="ru-RU" u="sng" smtClean="0"/>
              <a:t>комплементарности.</a:t>
            </a:r>
            <a:r>
              <a:rPr lang="ru-RU" smtClean="0"/>
              <a:t> Обращаем внимание учащихся на водородные связи между азотистыми основаниями.</a:t>
            </a:r>
            <a:endParaRPr lang="ru-RU" u="sng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005007-FE52-48CC-8FD3-829839BC6B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Учащимся предлагается закрепить знания и решить задачу на принцип комплементарности. Сначала объясняет и оформляет задачу учитель с помощью учащихся. Затем учащиеся самостоятельно решают другую задачу и делают вывод о значении принципа комплементарности. 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CA2021-5048-425A-9750-A933F35C35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Здесь учащиеся знакомятся с видами РНК  и  функциями, которые зависят ее местонахождения в клетке.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3B064C-1C92-44BE-B861-6508D050195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Задание на закрепление: учащиеся пытаются распознать виды РНК.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CA6577-B891-47FD-9DC5-C258BFF872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Учащимся предлагается задание, направленное на особенности строения нуклеотида  РНК.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40FCEA-4A61-4B90-9F6E-7C5F2F2145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Учащиеся заполняют таблицу самостоятельно, закрепляя полученные знания. Далее предполагается взаимопроверка таблицы на местах, в сравнении с таблицей на доске.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5D376A-94B3-460D-8B7B-DD3660A5E2B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8F8C-62B2-4798-8256-306C956A8A64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06433-22B6-44F9-82F6-2D0914964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A69F-98D4-4C28-9B3E-7A654661CED1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663E1-7600-4C1E-A45C-B12FCE5AA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5A3A2-06D5-4FAB-9F67-122326E0E3AE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8035-9EB8-484F-9682-6BA56BAB2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66B13-2B55-4914-9432-749FC7924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91F0-EAFD-4DCC-9504-C0381094E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61FB8-2D31-4692-AAE2-1E3E711D5E37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4373-B20A-4166-9B89-F07019250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3CB7F-666A-4876-8674-9CE92512E627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1D337-5037-4332-9C04-07F6090D4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F745-2E02-4A0D-8067-9E395E9552BA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C7C-7131-4A55-8515-98AC6967D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5017-307B-4B0E-ACDB-3D9D537BB805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1B661-9C29-4451-82F1-F3DB44FAA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5682-BDA1-4C35-8D5A-CB6A71FC31B6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845E-1620-4A9F-A05A-F0C250EAE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1FB7-13B4-470C-B68A-1CCEC91ADDE5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4AEE5-FF04-4572-B326-3C014514B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1C0D-5BAD-455D-92B0-8A0EF996E269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7369-3049-4962-8271-955408E0E4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896F-27DE-4F63-8C59-99FB5ECD8ABC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7E72-44B2-4DE0-9881-3EBB092A3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E2CA83-4944-4A24-BA19-382C0D6FC7EF}" type="datetimeFigureOut">
              <a:rPr lang="ru-RU"/>
              <a:pPr>
                <a:defRPr/>
              </a:pPr>
              <a:t>27.09.2014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879F32-765F-4203-8F4D-41393B4FC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4824412" cy="55435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Тема урока: «Нуклеиновые кислоты»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цели урока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сформировать понятие о нуклеиновых кислотах;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рассмотреть строение и функции нуклеиновых кислот;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 научить умению сравнивать  ДНК и РНК;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продемонстрировать приемы использования  текста при составлении таблицы;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- научить решать задачи на принцип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комплементарности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ДНК И РНК.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5" descr="DNA_rotating_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0013" y="0"/>
            <a:ext cx="3963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C2E82-A725-4BA7-812A-F0FA9C8D99CB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0"/>
            <a:ext cx="8435975" cy="431800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Заполнение таблицы       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404813"/>
            <a:ext cx="8240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 мере изучения материала учащиеся заполняют таблицу</a:t>
            </a:r>
            <a:r>
              <a:rPr lang="ru-RU" sz="2400" b="1">
                <a:latin typeface="Calibri" pitchFamily="34" charset="0"/>
                <a:cs typeface="Arial" charset="0"/>
              </a:rPr>
              <a:t> </a:t>
            </a:r>
            <a:endParaRPr lang="en-US" sz="2400" b="1"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4194" name="Group 98"/>
          <p:cNvGraphicFramePr>
            <a:graphicFrameLocks noGrp="1"/>
          </p:cNvGraphicFramePr>
          <p:nvPr>
            <p:ph sz="half" idx="2"/>
          </p:nvPr>
        </p:nvGraphicFramePr>
        <p:xfrm>
          <a:off x="-1588" y="908051"/>
          <a:ext cx="9145588" cy="59204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9113"/>
                <a:gridCol w="2808288"/>
                <a:gridCol w="3278187"/>
              </a:tblGrid>
              <a:tr h="4526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Признаки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ДНК</a:t>
                      </a:r>
                      <a:endParaRPr kumimoji="0" lang="ru-RU" sz="24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РНК</a:t>
                      </a:r>
                      <a:endParaRPr kumimoji="0" lang="ru-RU" sz="2400" b="1" i="0" u="none" strike="noStrike" cap="none" spc="0" normalizeH="0" baseline="0" dirty="0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6941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18000">
                            <a:solidFill>
                              <a:schemeClr val="accent2">
                                <a:satMod val="140000"/>
                              </a:schemeClr>
                            </a:solidFill>
                            <a:prstDash val="solid"/>
                            <a:miter lim="800000"/>
                          </a:ln>
                          <a:noFill/>
                          <a:effectLst>
                            <a:outerShdw blurRad="25500" dist="23000" dir="7020000" algn="tl">
                              <a:srgbClr val="000000">
                                <a:alpha val="50000"/>
                              </a:srgbClr>
                            </a:outerShdw>
                          </a:effectLst>
                        </a:rPr>
                        <a:t>СХОДСТВА</a:t>
                      </a:r>
                      <a:endParaRPr kumimoji="0" lang="ru-RU" sz="2400" b="1" i="0" u="none" strike="noStrike" cap="none" spc="0" normalizeH="0" baseline="0" dirty="0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722313" marR="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6038" algn="l"/>
                        </a:tabLst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spc="0" normalizeH="0" baseline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РАЗЛИЧИЯ: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1)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Сахар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</a:txBody>
                  <a:tcPr horzOverflow="overflow"/>
                </a:tc>
              </a:tr>
              <a:tr h="814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2) Азотистые основания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</a:t>
                      </a:r>
                      <a:endParaRPr kumimoji="0" lang="ru-RU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48074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3) Структура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814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4)Местонахождение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в клетке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5603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5) Функции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63938" y="1412875"/>
            <a:ext cx="4824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Rounded MT Bold" pitchFamily="34" charset="0"/>
              </a:rPr>
              <a:t>Биополимеры, </a:t>
            </a:r>
            <a:r>
              <a:rPr lang="ru-RU" sz="2000"/>
              <a:t>мономерами которых являются  </a:t>
            </a:r>
            <a:r>
              <a:rPr lang="ru-RU" b="1"/>
              <a:t>- </a:t>
            </a:r>
            <a:r>
              <a:rPr lang="ru-RU" sz="2000" b="1">
                <a:solidFill>
                  <a:srgbClr val="FF0000"/>
                </a:solidFill>
              </a:rPr>
              <a:t>нуклеотиды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03575" y="2205038"/>
            <a:ext cx="216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/>
              <a:t>дезоксирибоза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1863" y="22764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/>
              <a:t>рибоза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76600" y="2997200"/>
            <a:ext cx="2016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А,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Т</a:t>
            </a:r>
            <a:r>
              <a:rPr lang="ru-RU" sz="2800" b="1">
                <a:latin typeface="Calibri" pitchFamily="34" charset="0"/>
              </a:rPr>
              <a:t>, Г,Ц</a:t>
            </a:r>
            <a:endParaRPr lang="ru-RU" sz="2800" b="1" u="sng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56325" y="3068638"/>
            <a:ext cx="165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А,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У</a:t>
            </a:r>
            <a:r>
              <a:rPr lang="ru-RU" sz="2800" b="1">
                <a:latin typeface="Calibri" pitchFamily="34" charset="0"/>
              </a:rPr>
              <a:t>, Г,Ц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132138" y="3716338"/>
            <a:ext cx="280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двуцепочечные, в виде спирали</a:t>
            </a:r>
            <a:endParaRPr lang="ru-RU" sz="2000" b="1"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84888" y="3789363"/>
            <a:ext cx="2185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cs typeface="Arial" charset="0"/>
              </a:rPr>
              <a:t>одноцепочечные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4437063"/>
            <a:ext cx="2735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 ядро, митохондрии, хлоропласты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11863" y="4508500"/>
            <a:ext cx="3132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ядро, цитоплазма, рибосомы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32138" y="5300663"/>
            <a:ext cx="28797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cs typeface="Arial" charset="0"/>
              </a:rPr>
              <a:t> </a:t>
            </a:r>
            <a:r>
              <a:rPr lang="ru-RU" sz="2000">
                <a:cs typeface="Arial" charset="0"/>
              </a:rPr>
              <a:t>хранение и передача из поколения в поколение наследственной информации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67400" y="5229225"/>
            <a:ext cx="34575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Arial" charset="0"/>
              </a:rPr>
              <a:t>участие в матричном биосинтезе белка на рибосоме, т.е. реализация наследственной информации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  <p:bldP spid="9" grpId="0"/>
      <p:bldP spid="10" grpId="0"/>
      <p:bldP spid="14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2987675" y="404813"/>
            <a:ext cx="3446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Источники информации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3" y="908050"/>
            <a:ext cx="8135937" cy="605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 err="1">
                <a:latin typeface="+mn-lt"/>
              </a:rPr>
              <a:t>Воротынцева</a:t>
            </a:r>
            <a:r>
              <a:rPr lang="ru-RU" sz="2400" b="1" dirty="0">
                <a:latin typeface="+mn-lt"/>
              </a:rPr>
              <a:t> Л. В.</a:t>
            </a:r>
            <a:r>
              <a:rPr lang="ru-RU" sz="2400" dirty="0">
                <a:latin typeface="+mn-lt"/>
              </a:rPr>
              <a:t> – Статья № 556195 Урок биологии «Нуклеиновые кислоты» // Фестиваль педагогических идей «Открытый урок» 2008/2009 – ИД «Первое сентября»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b="1" dirty="0"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Каменский А. А., </a:t>
            </a:r>
            <a:r>
              <a:rPr lang="ru-RU" sz="2400" b="1" dirty="0" err="1">
                <a:latin typeface="+mn-lt"/>
              </a:rPr>
              <a:t>Криксунов</a:t>
            </a:r>
            <a:r>
              <a:rPr lang="ru-RU" sz="2400" b="1" dirty="0">
                <a:latin typeface="+mn-lt"/>
              </a:rPr>
              <a:t> Е. А., Пасечник В. В.</a:t>
            </a:r>
            <a:r>
              <a:rPr lang="ru-RU" sz="2400" dirty="0">
                <a:latin typeface="+mn-lt"/>
              </a:rPr>
              <a:t> - Учебник Общая биология 10-11 классы – М.: Дрофа, 2006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Константинов В.М.Рязанов А.Г., Фадеева Е.О. </a:t>
            </a:r>
            <a:r>
              <a:rPr lang="ru-RU" sz="2400" dirty="0">
                <a:latin typeface="+mn-lt"/>
              </a:rPr>
              <a:t>- Общая биология: учебное пособие для НПО и СПО- изд. «Академия», 2010-256с.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Мамонтов С. Г., Захаров В. Б.</a:t>
            </a:r>
            <a:r>
              <a:rPr lang="ru-RU" sz="2400" dirty="0">
                <a:latin typeface="+mn-lt"/>
              </a:rPr>
              <a:t> – Общая биология: учебное пособие – М.: Высшая школа, 1986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latin typeface="+mn-lt"/>
              </a:rPr>
              <a:t>Интернет-ресурсы: сайты «</a:t>
            </a:r>
            <a:r>
              <a:rPr lang="ru-RU" sz="2400" b="1" dirty="0" err="1">
                <a:latin typeface="+mn-lt"/>
              </a:rPr>
              <a:t>ЗавучИнфо</a:t>
            </a:r>
            <a:r>
              <a:rPr lang="ru-RU" sz="2400" b="1" dirty="0">
                <a:latin typeface="+mn-lt"/>
              </a:rPr>
              <a:t>», «</a:t>
            </a:r>
            <a:r>
              <a:rPr lang="ru-RU" sz="2400" b="1" dirty="0" err="1">
                <a:latin typeface="+mn-lt"/>
              </a:rPr>
              <a:t>Инфоурок</a:t>
            </a:r>
            <a:r>
              <a:rPr lang="ru-RU" sz="2400" b="1" dirty="0">
                <a:latin typeface="+mn-lt"/>
              </a:rPr>
              <a:t>.</a:t>
            </a:r>
            <a:r>
              <a:rPr lang="en-US" sz="2400" b="1" dirty="0" err="1">
                <a:latin typeface="+mn-lt"/>
              </a:rPr>
              <a:t>ru</a:t>
            </a:r>
            <a:r>
              <a:rPr lang="ru-RU" sz="2400" b="1" dirty="0">
                <a:latin typeface="+mn-lt"/>
              </a:rPr>
              <a:t>.», </a:t>
            </a:r>
            <a:r>
              <a:rPr lang="ru-RU" sz="2400" b="1" dirty="0" err="1">
                <a:latin typeface="+mn-lt"/>
              </a:rPr>
              <a:t>Яндекс-картинки</a:t>
            </a:r>
            <a:r>
              <a:rPr lang="ru-RU" sz="2400" b="1" dirty="0">
                <a:latin typeface="+mn-lt"/>
              </a:rPr>
              <a:t>.</a:t>
            </a: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b="1" dirty="0">
              <a:latin typeface="+mn-lt"/>
            </a:endParaRPr>
          </a:p>
          <a:p>
            <a:pPr marL="609600" indent="-6096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Содержание урока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253952"/>
            <a:ext cx="7785657" cy="830997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2" action="ppaction://hlinksldjump"/>
              </a:rPr>
              <a:t>Нуклеиновые кислоты: определение, структура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2" action="ppaction://hlinksldjump"/>
              </a:rPr>
              <a:t>нуклеотидов   ДНК  и РНК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014682"/>
            <a:ext cx="4207049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3" action="ppaction://hlinksldjump"/>
              </a:rPr>
              <a:t>2. Строение и функции ДНК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590746"/>
            <a:ext cx="5620578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3.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4" action="ppaction://hlinksldjump"/>
              </a:rPr>
              <a:t>Принцип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4" action="ppaction://hlinksldjump"/>
              </a:rPr>
              <a:t>комлементарности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4" action="ppaction://hlinksldjump"/>
              </a:rPr>
              <a:t>  ДНК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166810"/>
            <a:ext cx="7345024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4.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5" action="ppaction://hlinksldjump"/>
              </a:rPr>
              <a:t>Задачи на принцип </a:t>
            </a:r>
            <a:r>
              <a:rPr lang="ru-RU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5" action="ppaction://hlinksldjump"/>
              </a:rPr>
              <a:t>комплементарности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5" action="ppaction://hlinksldjump"/>
              </a:rPr>
              <a:t>  ДНК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3742874"/>
            <a:ext cx="4114075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6" action="ppaction://hlinksldjump"/>
              </a:rPr>
              <a:t>5. Виды РНК  и ее функции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174922"/>
            <a:ext cx="4182235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rId7" action="ppaction://hlinksldjump"/>
              </a:rPr>
              <a:t>6. Задание на закрепление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678978"/>
            <a:ext cx="3700500" cy="461665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hlinkClick r:id="" action="ppaction://noaction"/>
              </a:rPr>
              <a:t>7. Заполнение таблицы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4720716" cy="646331"/>
          </a:xfrm>
          <a:prstGeom prst="rect">
            <a:avLst/>
          </a:prstGeom>
          <a:noFill/>
        </p:spPr>
        <p:txBody>
          <a:bodyPr wrap="non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Нуклеиновые кислоты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116013" y="1125538"/>
            <a:ext cx="2951162" cy="100806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ДНК –дезоксирибонуклеиновая кислота</a:t>
            </a:r>
            <a:endParaRPr lang="ru-RU" b="1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364163" y="1125538"/>
            <a:ext cx="2498725" cy="100806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РНК – рибонуклеиновая кислота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2276872"/>
            <a:ext cx="3024336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Мономерами нуклеиновых кислот являются  -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нуклеотиды</a:t>
            </a:r>
            <a:endParaRPr lang="ru-RU" b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50825" y="3429000"/>
            <a:ext cx="3962400" cy="3048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Состав нуклеотида в ДНК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932363" y="3429000"/>
            <a:ext cx="39624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Calibri" pitchFamily="34" charset="0"/>
              </a:rPr>
              <a:t>Состав нуклеотида в РНК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1763713" y="4005263"/>
            <a:ext cx="1190625" cy="1143000"/>
          </a:xfrm>
          <a:prstGeom prst="pentagon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Дезокси-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рибоза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987675" y="3933825"/>
            <a:ext cx="1371600" cy="1219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Остаток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фосфорной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кислоты</a:t>
            </a:r>
          </a:p>
        </p:txBody>
      </p:sp>
      <p:sp>
        <p:nvSpPr>
          <p:cNvPr id="20489" name="Line 17"/>
          <p:cNvSpPr>
            <a:spLocks noChangeShapeType="1"/>
          </p:cNvSpPr>
          <p:nvPr/>
        </p:nvSpPr>
        <p:spPr bwMode="auto">
          <a:xfrm>
            <a:off x="935038" y="439102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Line 17"/>
          <p:cNvSpPr>
            <a:spLocks noChangeShapeType="1"/>
          </p:cNvSpPr>
          <p:nvPr/>
        </p:nvSpPr>
        <p:spPr bwMode="auto">
          <a:xfrm>
            <a:off x="958850" y="4398963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79388" y="3860800"/>
            <a:ext cx="1547812" cy="18716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  <a:latin typeface="Calibri" pitchFamily="34" charset="0"/>
              </a:rPr>
              <a:t>Азотистые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  <a:latin typeface="Calibri" pitchFamily="34" charset="0"/>
              </a:rPr>
              <a:t>основания:</a:t>
            </a:r>
          </a:p>
          <a:p>
            <a:pPr algn="ctr"/>
            <a:r>
              <a:rPr lang="ru-RU" b="1">
                <a:latin typeface="Calibri" pitchFamily="34" charset="0"/>
              </a:rPr>
              <a:t>Аденин (А)</a:t>
            </a:r>
          </a:p>
          <a:p>
            <a:pPr algn="ctr"/>
            <a:r>
              <a:rPr lang="ru-RU">
                <a:latin typeface="Calibri" pitchFamily="34" charset="0"/>
              </a:rPr>
              <a:t>Гуанин</a:t>
            </a:r>
            <a:r>
              <a:rPr lang="ru-RU" b="1">
                <a:latin typeface="Calibri" pitchFamily="34" charset="0"/>
              </a:rPr>
              <a:t> (Г)</a:t>
            </a:r>
          </a:p>
          <a:p>
            <a:pPr algn="ctr"/>
            <a:r>
              <a:rPr lang="ru-RU" b="1">
                <a:latin typeface="Calibri" pitchFamily="34" charset="0"/>
              </a:rPr>
              <a:t>Цитозин (Ц)</a:t>
            </a:r>
          </a:p>
          <a:p>
            <a:pPr algn="ctr"/>
            <a:r>
              <a:rPr lang="ru-RU" b="1">
                <a:solidFill>
                  <a:srgbClr val="660066"/>
                </a:solidFill>
                <a:latin typeface="Calibri" pitchFamily="34" charset="0"/>
              </a:rPr>
              <a:t>Тимин (Т)</a:t>
            </a:r>
          </a:p>
          <a:p>
            <a:pPr algn="ctr"/>
            <a:endParaRPr lang="ru-RU" sz="1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643438" y="3860800"/>
            <a:ext cx="1547812" cy="1766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FF3300"/>
                </a:solidFill>
                <a:latin typeface="Calibri" pitchFamily="34" charset="0"/>
              </a:rPr>
              <a:t>Азотистые </a:t>
            </a:r>
          </a:p>
          <a:p>
            <a:pPr algn="ctr"/>
            <a:r>
              <a:rPr lang="ru-RU" sz="1600" b="1">
                <a:solidFill>
                  <a:srgbClr val="FF3300"/>
                </a:solidFill>
                <a:latin typeface="Calibri" pitchFamily="34" charset="0"/>
              </a:rPr>
              <a:t>основания:</a:t>
            </a:r>
          </a:p>
          <a:p>
            <a:pPr algn="ctr"/>
            <a:r>
              <a:rPr lang="ru-RU" b="1">
                <a:latin typeface="Calibri" pitchFamily="34" charset="0"/>
              </a:rPr>
              <a:t>Аденин (А)</a:t>
            </a:r>
          </a:p>
          <a:p>
            <a:pPr algn="ctr"/>
            <a:r>
              <a:rPr lang="ru-RU">
                <a:latin typeface="Calibri" pitchFamily="34" charset="0"/>
              </a:rPr>
              <a:t>Гуанин</a:t>
            </a:r>
            <a:r>
              <a:rPr lang="ru-RU" b="1">
                <a:latin typeface="Calibri" pitchFamily="34" charset="0"/>
              </a:rPr>
              <a:t> (Г)</a:t>
            </a:r>
          </a:p>
          <a:p>
            <a:pPr algn="ctr"/>
            <a:r>
              <a:rPr lang="ru-RU" b="1">
                <a:latin typeface="Calibri" pitchFamily="34" charset="0"/>
              </a:rPr>
              <a:t>Цитозин (Ц)</a:t>
            </a:r>
          </a:p>
          <a:p>
            <a:pPr algn="ctr"/>
            <a:r>
              <a:rPr lang="ru-RU" b="1">
                <a:solidFill>
                  <a:srgbClr val="660066"/>
                </a:solidFill>
                <a:latin typeface="Calibri" pitchFamily="34" charset="0"/>
              </a:rPr>
              <a:t>Урцил (У)</a:t>
            </a:r>
          </a:p>
          <a:p>
            <a:pPr algn="ctr"/>
            <a:endParaRPr lang="ru-RU" sz="16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6227763" y="4149725"/>
            <a:ext cx="1368425" cy="1143000"/>
          </a:xfrm>
          <a:prstGeom prst="pentagon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Рибоза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7596188" y="4005263"/>
            <a:ext cx="1371600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Остаток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фосфорной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кислоты</a:t>
            </a: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323850" y="1700213"/>
            <a:ext cx="719138" cy="18002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>
            <a:off x="7956550" y="1557338"/>
            <a:ext cx="731838" cy="19431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uiExpand="1" build="allAtOnce" animBg="1"/>
      <p:bldP spid="6" grpId="0" animBg="1"/>
      <p:bldP spid="10" grpId="0" animBg="1"/>
      <p:bldP spid="11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80346-341A-4D13-B8EA-AEA60BE6C1A2}" type="slidenum">
              <a:rPr lang="ru-RU"/>
              <a:pPr>
                <a:defRPr/>
              </a:pPr>
              <a:t>4</a:t>
            </a:fld>
            <a:endParaRPr lang="ru-RU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00438"/>
            <a:ext cx="23590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16013" y="260350"/>
            <a:ext cx="80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ДНК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620713"/>
            <a:ext cx="47529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47864" y="0"/>
            <a:ext cx="549894" cy="68580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СТРОЕНИЕ и ФУНКЦИИ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0" name="Picture 4" descr="C:\Users\Администратор\Desktop\A4d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20713"/>
            <a:ext cx="18002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3024187" cy="41259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3300"/>
                </a:solidFill>
                <a:latin typeface="Arial Rounded MT Bold" pitchFamily="34" charset="0"/>
              </a:rPr>
              <a:t>Принцип </a:t>
            </a:r>
            <a:r>
              <a:rPr lang="ru-RU" sz="2800" b="1" dirty="0" err="1">
                <a:solidFill>
                  <a:srgbClr val="CC3300"/>
                </a:solidFill>
                <a:latin typeface="Arial Rounded MT Bold" pitchFamily="34" charset="0"/>
              </a:rPr>
              <a:t>комплементар-ности</a:t>
            </a:r>
            <a:r>
              <a:rPr lang="ru-RU" sz="2800" b="1" dirty="0">
                <a:solidFill>
                  <a:srgbClr val="CC3300"/>
                </a:solidFill>
                <a:latin typeface="Arial Rounded MT Bold" pitchFamily="34" charset="0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dirty="0">
                <a:latin typeface="Arial Rounded MT Bold" pitchFamily="34" charset="0"/>
              </a:rPr>
              <a:t>   </a:t>
            </a:r>
            <a:r>
              <a:rPr lang="ru-RU" sz="4000" b="1" dirty="0">
                <a:latin typeface="Arial Rounded MT Bold" pitchFamily="34" charset="0"/>
              </a:rPr>
              <a:t>А        Т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 Rounded MT Bold" pitchFamily="34" charset="0"/>
              </a:rPr>
              <a:t>  </a:t>
            </a:r>
            <a:r>
              <a:rPr lang="ru-RU" sz="4000" b="1" dirty="0">
                <a:latin typeface="Arial Rounded MT Bold" pitchFamily="34" charset="0"/>
              </a:rPr>
              <a:t>Г          </a:t>
            </a:r>
            <a:r>
              <a:rPr lang="ru-RU" sz="4000" b="1" dirty="0">
                <a:latin typeface="Arial Rounded MT Bold" pitchFamily="34" charset="0"/>
              </a:rPr>
              <a:t>Ц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4000" b="1" dirty="0">
              <a:latin typeface="Arial Rounded MT Bold" pitchFamily="34" charset="0"/>
            </a:endParaRP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476375" y="2492375"/>
            <a:ext cx="762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buFontTx/>
              <a:buChar char="-"/>
            </a:pPr>
            <a:r>
              <a:rPr lang="ru-RU" sz="2800">
                <a:latin typeface="Arial Rounded MT Bold" pitchFamily="34" charset="0"/>
              </a:rPr>
              <a:t> - - - - -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476375" y="3357563"/>
            <a:ext cx="762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buFontTx/>
              <a:buChar char="-"/>
            </a:pPr>
            <a:r>
              <a:rPr lang="ru-RU" sz="2800">
                <a:latin typeface="Arial Rounded MT Bold" pitchFamily="34" charset="0"/>
              </a:rPr>
              <a:t> - - - - -</a:t>
            </a:r>
          </a:p>
          <a:p>
            <a:pPr>
              <a:lnSpc>
                <a:spcPct val="30000"/>
              </a:lnSpc>
              <a:buFontTx/>
              <a:buChar char="-"/>
            </a:pPr>
            <a:r>
              <a:rPr lang="ru-RU" sz="2800">
                <a:latin typeface="Arial Rounded MT Bold" pitchFamily="34" charset="0"/>
              </a:rPr>
              <a:t> - -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03238" y="5049838"/>
            <a:ext cx="25209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med" len="lg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latin typeface="Verdana" pitchFamily="34" charset="0"/>
              </a:rPr>
              <a:t>Слабые водородные связи!</a:t>
            </a:r>
          </a:p>
        </p:txBody>
      </p:sp>
      <p:pic>
        <p:nvPicPr>
          <p:cNvPr id="36870" name="Picture 7" descr="mad03458_10_04"/>
          <p:cNvPicPr>
            <a:picLocks noChangeAspect="1" noChangeArrowheads="1"/>
          </p:cNvPicPr>
          <p:nvPr/>
        </p:nvPicPr>
        <p:blipFill>
          <a:blip r:embed="rId3"/>
          <a:srcRect t="3455"/>
          <a:stretch>
            <a:fillRect/>
          </a:stretch>
        </p:blipFill>
        <p:spPr bwMode="auto">
          <a:xfrm>
            <a:off x="3708400" y="115888"/>
            <a:ext cx="525621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9750" y="2997200"/>
            <a:ext cx="2808288" cy="1539875"/>
            <a:chOff x="158" y="1888"/>
            <a:chExt cx="1769" cy="970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612" y="2614"/>
              <a:ext cx="1043" cy="2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 type="none" w="med" len="lg"/>
            </a:ln>
          </p:spPr>
          <p:txBody>
            <a:bodyPr lIns="18000" tIns="10800" rIns="18000" bIns="10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chemeClr val="accent2"/>
                  </a:solidFill>
                </a:rPr>
                <a:t>Прочнее</a:t>
              </a:r>
            </a:p>
          </p:txBody>
        </p:sp>
        <p:sp>
          <p:nvSpPr>
            <p:cNvPr id="24585" name="Oval 9"/>
            <p:cNvSpPr>
              <a:spLocks noChangeArrowheads="1"/>
            </p:cNvSpPr>
            <p:nvPr/>
          </p:nvSpPr>
          <p:spPr bwMode="auto">
            <a:xfrm>
              <a:off x="158" y="1888"/>
              <a:ext cx="1769" cy="681"/>
            </a:xfrm>
            <a:prstGeom prst="ellipse">
              <a:avLst/>
            </a:prstGeom>
            <a:noFill/>
            <a:ln w="76200" algn="ctr">
              <a:solidFill>
                <a:schemeClr val="accent2"/>
              </a:solidFill>
              <a:round/>
              <a:headEnd/>
              <a:tailEnd type="none" w="med" len="lg"/>
            </a:ln>
          </p:spPr>
          <p:txBody>
            <a:bodyPr wrap="none" lIns="18000" tIns="10800" rIns="18000" bIns="10800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68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9" grpId="0"/>
      <p:bldP spid="3686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C6DF5-C0D8-42E5-9452-B7FA7C3770F6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smtClean="0">
                <a:solidFill>
                  <a:srgbClr val="FF3300"/>
                </a:solidFill>
              </a:rPr>
              <a:t>Выполнение задачи на комплементарность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549275"/>
            <a:ext cx="9577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Calibri" pitchFamily="34" charset="0"/>
              </a:rPr>
              <a:t>Комплементарность </a:t>
            </a:r>
            <a:r>
              <a:rPr lang="ru-RU" sz="2400" b="1">
                <a:latin typeface="Calibri" pitchFamily="34" charset="0"/>
              </a:rPr>
              <a:t>– это взаимное дополнение азотистых</a:t>
            </a:r>
          </a:p>
          <a:p>
            <a:r>
              <a:rPr lang="ru-RU" sz="2400" b="1">
                <a:latin typeface="Calibri" pitchFamily="34" charset="0"/>
              </a:rPr>
              <a:t> оснований в молекуле ДНК.</a:t>
            </a:r>
          </a:p>
        </p:txBody>
      </p:sp>
      <p:pic>
        <p:nvPicPr>
          <p:cNvPr id="23557" name="Picture 5" descr="03002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2757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627313" y="1341438"/>
            <a:ext cx="6337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Задача :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фрагмент цепи ДНК </a:t>
            </a:r>
          </a:p>
          <a:p>
            <a:r>
              <a:rPr lang="ru-RU" sz="2400" b="1">
                <a:latin typeface="Calibri" pitchFamily="34" charset="0"/>
              </a:rPr>
              <a:t>имеет   последовательность нуклеотидов:  </a:t>
            </a:r>
          </a:p>
          <a:p>
            <a:r>
              <a:rPr lang="ru-RU" sz="2400" b="1">
                <a:solidFill>
                  <a:srgbClr val="FF3300"/>
                </a:solidFill>
                <a:latin typeface="Calibri" pitchFamily="34" charset="0"/>
              </a:rPr>
              <a:t>Г Т Ц Т А Ц Г А Т </a:t>
            </a:r>
            <a:r>
              <a:rPr lang="ru-RU" sz="2400" b="1">
                <a:latin typeface="Calibri" pitchFamily="34" charset="0"/>
              </a:rPr>
              <a:t>Постройте по принципу комплементарности 2-ю  цепочку ДНК.</a:t>
            </a:r>
          </a:p>
          <a:p>
            <a:r>
              <a:rPr lang="ru-RU" sz="2400" b="1">
                <a:latin typeface="Calibri" pitchFamily="34" charset="0"/>
              </a:rPr>
              <a:t>РЕШЕНИЕ:</a:t>
            </a:r>
          </a:p>
          <a:p>
            <a:r>
              <a:rPr lang="ru-RU" sz="2400" b="1">
                <a:latin typeface="Calibri" pitchFamily="34" charset="0"/>
              </a:rPr>
              <a:t>1-я цепь ДНК: Г-Т-Ц-Т-А-Ц-Г-А-Т.</a:t>
            </a: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4859338" y="3933825"/>
            <a:ext cx="282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Ц-А-Г-А-Т-Г-Ц-Т-А</a:t>
            </a: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627313" y="3933825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2-я цепь ДНК: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908175" y="5300663"/>
            <a:ext cx="487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FF"/>
                </a:solidFill>
                <a:latin typeface="Calibri" pitchFamily="34" charset="0"/>
              </a:rPr>
              <a:t>Значение комплементарности: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0" y="5734050"/>
            <a:ext cx="8655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Благодаря ей происходят реакции матричного синтеза </a:t>
            </a:r>
          </a:p>
          <a:p>
            <a:r>
              <a:rPr lang="ru-RU" sz="2400" b="1">
                <a:latin typeface="Calibri" pitchFamily="34" charset="0"/>
              </a:rPr>
              <a:t> и самоудвоение ДНК, который  лежит  в основе </a:t>
            </a:r>
          </a:p>
          <a:p>
            <a:r>
              <a:rPr lang="ru-RU" sz="2400" b="1">
                <a:latin typeface="Calibri" pitchFamily="34" charset="0"/>
              </a:rPr>
              <a:t>роста и  размножения организмов.</a:t>
            </a:r>
          </a:p>
          <a:p>
            <a:r>
              <a:rPr lang="ru-RU" sz="2400" b="1">
                <a:latin typeface="Calibri" pitchFamily="34" charset="0"/>
              </a:rPr>
              <a:t>  </a:t>
            </a:r>
          </a:p>
        </p:txBody>
      </p:sp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437063"/>
            <a:ext cx="532923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6463" y="4797425"/>
            <a:ext cx="3240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Calibri" pitchFamily="34" charset="0"/>
              </a:rPr>
              <a:t>Т-Ц-Ц-А-Г-Ц-Т-А-Г-Т</a:t>
            </a:r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0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3566" grpId="0"/>
      <p:bldP spid="23567" grpId="0"/>
      <p:bldP spid="235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268413"/>
            <a:ext cx="60483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620688"/>
            <a:ext cx="769121" cy="4896544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ВИДЫ РНК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476672"/>
            <a:ext cx="732508" cy="612068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Функции РНК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7092950" y="2133600"/>
            <a:ext cx="1223963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092950" y="3357563"/>
            <a:ext cx="1223963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164388" y="4868863"/>
            <a:ext cx="1223962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827088" y="549275"/>
            <a:ext cx="4032250" cy="863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755650" y="4508500"/>
            <a:ext cx="3887788" cy="720725"/>
          </a:xfrm>
          <a:prstGeom prst="curvedUpArrow">
            <a:avLst>
              <a:gd name="adj1" fmla="val 50000"/>
              <a:gd name="adj2" fmla="val 8200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827088" y="2781300"/>
            <a:ext cx="3600450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sz="4000" smtClean="0"/>
              <a:t>Покажите на рисунке виды РНК</a:t>
            </a:r>
          </a:p>
        </p:txBody>
      </p:sp>
      <p:pic>
        <p:nvPicPr>
          <p:cNvPr id="22531" name="Picture 5" descr="ribos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382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107593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Т-РНК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1132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И-РНК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492896"/>
            <a:ext cx="10871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Р-РНК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37 0.03538 L 0.38229 0.27659 " pathEditMode="relative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06 0.04579 L 0.08767 0.46531 " pathEditMode="relative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-0.09043 L 0.49184 -0.195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3600" b="1" smtClean="0"/>
              <a:t>               </a:t>
            </a:r>
            <a:r>
              <a:rPr lang="ru-RU" sz="3600" b="1" smtClean="0">
                <a:solidFill>
                  <a:srgbClr val="A50021"/>
                </a:solidFill>
              </a:rPr>
              <a:t>Задание на закрепление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351837" cy="29511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                          Следуя принципу комплементарности,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                построй участок молекулы и-РНК по участку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      одной цепи ДНК. Как называется данный процесс?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                    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                                             </a:t>
            </a:r>
            <a:r>
              <a:rPr lang="ru-RU" sz="2400" b="1" smtClean="0">
                <a:solidFill>
                  <a:srgbClr val="006600"/>
                </a:solidFill>
              </a:rPr>
              <a:t>Проверь себя</a:t>
            </a:r>
            <a:r>
              <a:rPr lang="ru-RU" sz="2400" smtClean="0"/>
              <a:t>:</a:t>
            </a:r>
          </a:p>
        </p:txBody>
      </p:sp>
      <p:pic>
        <p:nvPicPr>
          <p:cNvPr id="32771" name="Picture 4" descr="ANTN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0"/>
            <a:ext cx="17256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j0299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76700"/>
            <a:ext cx="15954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Рисунок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349500"/>
            <a:ext cx="51085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Рисунок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/>
          <a:srcRect/>
          <a:stretch>
            <a:fillRect/>
          </a:stretch>
        </p:blipFill>
        <p:spPr>
          <a:xfrm>
            <a:off x="2627313" y="3933825"/>
            <a:ext cx="5246687" cy="2187575"/>
          </a:xfrm>
        </p:spPr>
      </p:pic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8353425" y="0"/>
            <a:ext cx="79057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4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486</Words>
  <Application>Microsoft Office PowerPoint</Application>
  <PresentationFormat>Экран (4:3)</PresentationFormat>
  <Paragraphs>102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Calibri</vt:lpstr>
      <vt:lpstr>Arial</vt:lpstr>
      <vt:lpstr>Times New Roman</vt:lpstr>
      <vt:lpstr>Arial Rounded MT Bold</vt:lpstr>
      <vt:lpstr>Verdana</vt:lpstr>
      <vt:lpstr>Тема Office</vt:lpstr>
      <vt:lpstr>Тема Office</vt:lpstr>
      <vt:lpstr>Тема Office</vt:lpstr>
      <vt:lpstr>  Тема урока: «Нуклеиновые кислоты» цели урока: -  сформировать понятие о нуклеиновых кислотах; -  рассмотреть строение и функции нуклеиновых кислот; -  научить умению сравнивать  ДНК и РНК; - продемонстрировать приемы использования  текста при составлении таблицы;  - научить решать задачи на принцип комплементарности ДНК И РНК.   </vt:lpstr>
      <vt:lpstr>Слайд 2</vt:lpstr>
      <vt:lpstr>Слайд 3</vt:lpstr>
      <vt:lpstr>Слайд 4</vt:lpstr>
      <vt:lpstr>Слайд 5</vt:lpstr>
      <vt:lpstr>Слайд 6</vt:lpstr>
      <vt:lpstr>Слайд 7</vt:lpstr>
      <vt:lpstr>Покажите на рисунке виды РНК</vt:lpstr>
      <vt:lpstr>               Задание на закрепление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Самостоятельная работа №2</dc:title>
  <dc:creator>пк</dc:creator>
  <cp:lastModifiedBy>=)</cp:lastModifiedBy>
  <cp:revision>71</cp:revision>
  <dcterms:created xsi:type="dcterms:W3CDTF">2013-10-31T15:57:41Z</dcterms:created>
  <dcterms:modified xsi:type="dcterms:W3CDTF">2014-09-27T17:09:04Z</dcterms:modified>
</cp:coreProperties>
</file>