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F729A-DDB6-4A97-8FCA-AF25BFB9522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49AFE-AD99-46A6-BEF6-31746C6679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ctr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Законы памяти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ctr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 памяти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ctr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Практические приёмы реализации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 интереса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Интересное запоминается легче.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 осмысления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Чем глубже осознать запоминаемую информацию, тем лучше она запомнится.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 установки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человек сам себе дал установку запомнить информацию, то запоминание произойдёт легче.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Закон действия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marL="0" algn="l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Информация, участвующая в деятельности (т.е. если происходит применение знаний на практике) запоминается лучше.</a:t>
            </a:r>
            <a:endParaRPr lang="ru-RU" sz="1200" b="0" i="0" u="none" strike="noStrike" kern="120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49AFE-AD99-46A6-BEF6-31746C66795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n5LoPP8cw0" TargetMode="External"/><Relationship Id="rId2" Type="http://schemas.openxmlformats.org/officeDocument/2006/relationships/hyperlink" Target="https://www.youtube.com/watch?v=awAmfF00xn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v4AW-AK5wA" TargetMode="External"/><Relationship Id="rId4" Type="http://schemas.openxmlformats.org/officeDocument/2006/relationships/hyperlink" Target="https://www.youtube.com/watch?v=--uD0mcENj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--uD0mcENjU" TargetMode="External"/><Relationship Id="rId3" Type="http://schemas.openxmlformats.org/officeDocument/2006/relationships/hyperlink" Target="http://www.remember-all.ru/vneshnie_strategii" TargetMode="External"/><Relationship Id="rId7" Type="http://schemas.openxmlformats.org/officeDocument/2006/relationships/hyperlink" Target="http://nsportal.ru/shkola/biologiya/library/opornye-konspekty-po-zoologii-7-klass" TargetMode="External"/><Relationship Id="rId2" Type="http://schemas.openxmlformats.org/officeDocument/2006/relationships/hyperlink" Target="http://art-of-min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b2lib.net.ru/read_online/98789" TargetMode="External"/><Relationship Id="rId11" Type="http://schemas.openxmlformats.org/officeDocument/2006/relationships/hyperlink" Target="http://ru.wikipedia.org/wiki" TargetMode="External"/><Relationship Id="rId5" Type="http://schemas.openxmlformats.org/officeDocument/2006/relationships/hyperlink" Target="http://bio.1september.ru/view_article.php?ID=200901602" TargetMode="External"/><Relationship Id="rId10" Type="http://schemas.openxmlformats.org/officeDocument/2006/relationships/hyperlink" Target="http://mnemotexnika.narod.ru/uchebnik.htm" TargetMode="External"/><Relationship Id="rId4" Type="http://schemas.openxmlformats.org/officeDocument/2006/relationships/hyperlink" Target="http://luts.ucoz.ru/load/stikhotvorenija/stikhi_dlja_urokov_anatomii/shhitovidnaja_zheleza/46-1-0-522" TargetMode="External"/><Relationship Id="rId9" Type="http://schemas.openxmlformats.org/officeDocument/2006/relationships/hyperlink" Target="http://dmitrov2bio.ucoz.ru/load/opornye_konspekty/fotosintez/5-1-0-6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0%D0%B8%D0%B2%D0%B0%D1%8F_%D0%B7%D0%B0%D0%B1%D1%8B%D0%B2%D0%B0%D0%BD%D0%B8%D1%8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Приемы запоминания на уроках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Лорви</a:t>
            </a:r>
            <a:r>
              <a:rPr lang="ru-RU" dirty="0" smtClean="0"/>
              <a:t> Е. Н. учитель биологии ГБОУ СШ № 235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Последовательные </a:t>
            </a:r>
            <a:r>
              <a:rPr lang="ru-RU" b="1" dirty="0" smtClean="0"/>
              <a:t>ассоциации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Ананас </a:t>
            </a:r>
            <a:r>
              <a:rPr lang="ru-RU" dirty="0" smtClean="0"/>
              <a:t>на Т</a:t>
            </a:r>
            <a:r>
              <a:rPr lang="ru-RU" dirty="0" smtClean="0"/>
              <a:t>арелке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А–Т</a:t>
            </a:r>
          </a:p>
          <a:p>
            <a:pPr>
              <a:buNone/>
            </a:pPr>
            <a:r>
              <a:rPr lang="ru-RU" dirty="0" smtClean="0"/>
              <a:t>     Цыпленок </a:t>
            </a:r>
            <a:r>
              <a:rPr lang="ru-RU" dirty="0" smtClean="0"/>
              <a:t>в </a:t>
            </a:r>
            <a:r>
              <a:rPr lang="ru-RU" dirty="0" smtClean="0"/>
              <a:t>Гнезде </a:t>
            </a:r>
          </a:p>
          <a:p>
            <a:pPr>
              <a:buNone/>
            </a:pPr>
            <a:r>
              <a:rPr lang="ru-RU" dirty="0" smtClean="0"/>
              <a:t>               Ц–Г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К</a:t>
            </a:r>
            <a:r>
              <a:rPr lang="ru-RU" i="1" dirty="0" smtClean="0"/>
              <a:t>аждая </a:t>
            </a:r>
            <a:r>
              <a:rPr lang="ru-RU" b="1" i="1" dirty="0" smtClean="0"/>
              <a:t>Д</a:t>
            </a:r>
            <a:r>
              <a:rPr lang="ru-RU" i="1" dirty="0" smtClean="0"/>
              <a:t>евушка </a:t>
            </a:r>
            <a:r>
              <a:rPr lang="ru-RU" b="1" i="1" dirty="0" smtClean="0"/>
              <a:t>Д</a:t>
            </a:r>
            <a:r>
              <a:rPr lang="ru-RU" i="1" dirty="0" smtClean="0"/>
              <a:t>олжна </a:t>
            </a:r>
            <a:r>
              <a:rPr lang="ru-RU" b="1" i="1" dirty="0" smtClean="0"/>
              <a:t>Т</a:t>
            </a:r>
            <a:r>
              <a:rPr lang="ru-RU" i="1" dirty="0" smtClean="0"/>
              <a:t>очно </a:t>
            </a:r>
            <a:r>
              <a:rPr lang="ru-RU" b="1" i="1" dirty="0" smtClean="0"/>
              <a:t>З</a:t>
            </a:r>
            <a:r>
              <a:rPr lang="ru-RU" i="1" dirty="0" smtClean="0"/>
              <a:t>нать </a:t>
            </a:r>
            <a:r>
              <a:rPr lang="ru-RU" b="1" i="1" dirty="0" smtClean="0"/>
              <a:t>С</a:t>
            </a:r>
            <a:r>
              <a:rPr lang="ru-RU" i="1" dirty="0" smtClean="0"/>
              <a:t>вой </a:t>
            </a:r>
            <a:r>
              <a:rPr lang="ru-RU" b="1" i="1" dirty="0" smtClean="0"/>
              <a:t>С</a:t>
            </a:r>
            <a:r>
              <a:rPr lang="ru-RU" i="1" dirty="0" smtClean="0"/>
              <a:t>едьмой </a:t>
            </a:r>
            <a:r>
              <a:rPr lang="ru-RU" b="1" i="1" dirty="0" smtClean="0"/>
              <a:t>Э</a:t>
            </a:r>
            <a:r>
              <a:rPr lang="ru-RU" i="1" dirty="0" smtClean="0"/>
              <a:t>таж.</a:t>
            </a:r>
            <a:endParaRPr lang="ru-RU" dirty="0" smtClean="0"/>
          </a:p>
          <a:p>
            <a:r>
              <a:rPr lang="ru-RU" b="1" dirty="0" smtClean="0"/>
              <a:t>К</a:t>
            </a:r>
            <a:r>
              <a:rPr lang="ru-RU" dirty="0" smtClean="0"/>
              <a:t>аталитическая, </a:t>
            </a:r>
            <a:r>
              <a:rPr lang="ru-RU" b="1" dirty="0" smtClean="0"/>
              <a:t>Д</a:t>
            </a:r>
            <a:r>
              <a:rPr lang="ru-RU" dirty="0" smtClean="0"/>
              <a:t>вигательная, </a:t>
            </a:r>
            <a:r>
              <a:rPr lang="ru-RU" b="1" dirty="0" smtClean="0"/>
              <a:t>Д</a:t>
            </a:r>
            <a:r>
              <a:rPr lang="ru-RU" dirty="0" smtClean="0"/>
              <a:t>ыхательная, </a:t>
            </a:r>
            <a:r>
              <a:rPr lang="ru-RU" b="1" dirty="0" smtClean="0"/>
              <a:t>Т</a:t>
            </a:r>
            <a:r>
              <a:rPr lang="ru-RU" dirty="0" smtClean="0"/>
              <a:t>ранспортная, </a:t>
            </a:r>
            <a:r>
              <a:rPr lang="ru-RU" b="1" dirty="0" smtClean="0"/>
              <a:t>З</a:t>
            </a:r>
            <a:r>
              <a:rPr lang="ru-RU" dirty="0" smtClean="0"/>
              <a:t>ащитная, </a:t>
            </a:r>
            <a:r>
              <a:rPr lang="ru-RU" b="1" dirty="0" smtClean="0"/>
              <a:t>С</a:t>
            </a:r>
            <a:r>
              <a:rPr lang="ru-RU" dirty="0" smtClean="0"/>
              <a:t>троительная, </a:t>
            </a:r>
            <a:r>
              <a:rPr lang="ru-RU" b="1" dirty="0" smtClean="0"/>
              <a:t>С</a:t>
            </a:r>
            <a:r>
              <a:rPr lang="ru-RU" dirty="0" smtClean="0"/>
              <a:t>игнальная и </a:t>
            </a:r>
            <a:r>
              <a:rPr lang="ru-RU" b="1" dirty="0" smtClean="0"/>
              <a:t>Э</a:t>
            </a:r>
            <a:r>
              <a:rPr lang="ru-RU" dirty="0" smtClean="0"/>
              <a:t>нергетическая.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Нуклеиновые </a:t>
            </a:r>
            <a:r>
              <a:rPr lang="ru-RU" dirty="0" smtClean="0"/>
              <a:t>кислоты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Функции </a:t>
            </a:r>
            <a:r>
              <a:rPr lang="ru-RU" dirty="0" smtClean="0"/>
              <a:t>белков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Обзор</a:t>
            </a:r>
            <a:r>
              <a:rPr lang="ru-RU" b="1" dirty="0" smtClean="0"/>
              <a:t>, чтение, ответ на вопросы</a:t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«</a:t>
            </a:r>
            <a:r>
              <a:rPr lang="ru-RU" b="1" i="1" dirty="0" smtClean="0"/>
              <a:t>Неорганические </a:t>
            </a:r>
            <a:r>
              <a:rPr lang="ru-RU" b="1" i="1" dirty="0" smtClean="0"/>
              <a:t>вещества»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1.Этот химический элемент входит в состав гормона поджелудочной железы и способствует активизации половых гормонов.</a:t>
            </a:r>
          </a:p>
          <a:p>
            <a:r>
              <a:rPr lang="ru-RU" dirty="0" smtClean="0"/>
              <a:t>2.Химическая связь, слабее ионной.</a:t>
            </a:r>
          </a:p>
          <a:p>
            <a:r>
              <a:rPr lang="ru-RU" dirty="0" smtClean="0"/>
              <a:t>3.Способность клетки поддерживать слабощелочную реакцию своего содержимого на постоянном уровне.</a:t>
            </a:r>
          </a:p>
          <a:p>
            <a:r>
              <a:rPr lang="ru-RU" dirty="0" smtClean="0"/>
              <a:t>4.Один из катионов, обеспечивающий в клетке раздражимость.</a:t>
            </a:r>
          </a:p>
          <a:p>
            <a:r>
              <a:rPr lang="ru-RU" dirty="0" smtClean="0"/>
              <a:t>5.Молекула воды, у которой один её конец несёт положительный заряд, другой – отрицательный.</a:t>
            </a:r>
          </a:p>
          <a:p>
            <a:r>
              <a:rPr lang="ru-RU" dirty="0" smtClean="0"/>
              <a:t>6.Неравномерное распределение зарядов в молекуле.</a:t>
            </a:r>
          </a:p>
          <a:p>
            <a:r>
              <a:rPr lang="ru-RU" dirty="0" smtClean="0"/>
              <a:t>7.Самое распространенное неорганическое соединение в живых организмах.</a:t>
            </a:r>
          </a:p>
          <a:p>
            <a:r>
              <a:rPr lang="ru-RU" dirty="0" smtClean="0"/>
              <a:t>8.Необходимый компонент витамина В12, который активно участвует в кроветворении.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Вхождение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Например видеоролик о строении клетки - Внутренняя жизнь клетки. </a:t>
            </a:r>
            <a:r>
              <a:rPr lang="ru-RU" u="sng" dirty="0" smtClean="0">
                <a:hlinkClick r:id="rId2"/>
              </a:rPr>
              <a:t>https://www.youtube.com/watch?v=awAmfF00xn8</a:t>
            </a:r>
            <a:r>
              <a:rPr lang="ru-RU" dirty="0" smtClean="0"/>
              <a:t>;</a:t>
            </a:r>
            <a:endParaRPr lang="ru-RU" b="1" dirty="0" smtClean="0"/>
          </a:p>
          <a:p>
            <a:r>
              <a:rPr lang="ru-RU" dirty="0" smtClean="0"/>
              <a:t>При изучении анатомии - Человек как машина. </a:t>
            </a:r>
            <a:r>
              <a:rPr lang="ru-RU" u="sng" dirty="0" smtClean="0">
                <a:hlinkClick r:id="rId3"/>
              </a:rPr>
              <a:t>https://www.youtube.com/watch?v=Kn5LoPP8cw0</a:t>
            </a:r>
            <a:endParaRPr lang="ru-RU" b="1" dirty="0" smtClean="0"/>
          </a:p>
          <a:p>
            <a:r>
              <a:rPr lang="ru-RU" dirty="0" smtClean="0"/>
              <a:t>При изучении вирусов – Грипп атакует. </a:t>
            </a:r>
            <a:endParaRPr lang="ru-RU" b="1" dirty="0" smtClean="0"/>
          </a:p>
          <a:p>
            <a:r>
              <a:rPr lang="ru-RU" u="sng" dirty="0" smtClean="0">
                <a:hlinkClick r:id="rId4"/>
              </a:rPr>
              <a:t>https://www.youtube.com/watch?v=--uD0mcENjU</a:t>
            </a:r>
            <a:endParaRPr lang="ru-RU" b="1" dirty="0" smtClean="0"/>
          </a:p>
          <a:p>
            <a:r>
              <a:rPr lang="ru-RU" dirty="0" smtClean="0"/>
              <a:t>При изучении мелких организмов, живущих в воде – Жизнь в капле воды под </a:t>
            </a:r>
            <a:r>
              <a:rPr lang="ru-RU" dirty="0" err="1" smtClean="0"/>
              <a:t>икроскопом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u="sng" dirty="0" smtClean="0">
                <a:hlinkClick r:id="rId5"/>
              </a:rPr>
              <a:t>https://</a:t>
            </a:r>
            <a:r>
              <a:rPr lang="ru-RU" b="1" u="sng" dirty="0" smtClean="0">
                <a:hlinkClick r:id="rId5"/>
              </a:rPr>
              <a:t>www.youtube.com/watch?v=7v4AW-AK5wA</a:t>
            </a:r>
            <a:r>
              <a:rPr lang="ru-RU" b="1" u="sng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Вхождение </a:t>
            </a:r>
            <a:endParaRPr lang="ru-RU" dirty="0"/>
          </a:p>
        </p:txBody>
      </p:sp>
      <p:pic>
        <p:nvPicPr>
          <p:cNvPr id="4" name="Содержимое 3" descr="http://luts.ucoz.ru/_ld/8/50062227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05678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           Опорные </a:t>
            </a:r>
            <a:r>
              <a:rPr lang="ru-RU" b="1" dirty="0" smtClean="0"/>
              <a:t>конспекты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6" name="Содержимое 5" descr="конспект-15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81209" y="1709651"/>
            <a:ext cx="3416531" cy="427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</a:t>
            </a:r>
            <a:r>
              <a:rPr lang="ru-RU" b="1" dirty="0" err="1" smtClean="0"/>
              <a:t>Майнд</a:t>
            </a:r>
            <a:r>
              <a:rPr lang="ru-RU" b="1" dirty="0" smtClean="0"/>
              <a:t>–</a:t>
            </a:r>
            <a:r>
              <a:rPr lang="ru-RU" b="1" dirty="0" err="1" smtClean="0"/>
              <a:t>мэп</a:t>
            </a:r>
            <a:r>
              <a:rPr lang="ru-RU" b="1" dirty="0" smtClean="0"/>
              <a:t> </a:t>
            </a:r>
            <a:r>
              <a:rPr lang="ru-RU" b="1" dirty="0" smtClean="0"/>
              <a:t>(структурные карты)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Начинается на листе в </a:t>
            </a:r>
            <a:r>
              <a:rPr lang="ru-RU" b="1" dirty="0" smtClean="0"/>
              <a:t>поперечном формате</a:t>
            </a:r>
            <a:r>
              <a:rPr lang="ru-RU" dirty="0" smtClean="0"/>
              <a:t>. При этом включается правое полушарие.</a:t>
            </a:r>
            <a:endParaRPr lang="ru-RU" b="1" dirty="0" smtClean="0"/>
          </a:p>
          <a:p>
            <a:pPr lvl="0"/>
            <a:r>
              <a:rPr lang="ru-RU" dirty="0" smtClean="0"/>
              <a:t>Размещаем </a:t>
            </a:r>
            <a:r>
              <a:rPr lang="ru-RU" b="1" dirty="0" smtClean="0"/>
              <a:t>в центре цветную картинку или</a:t>
            </a:r>
            <a:r>
              <a:rPr lang="ru-RU" dirty="0" smtClean="0"/>
              <a:t> выделяем </a:t>
            </a:r>
            <a:r>
              <a:rPr lang="ru-RU" b="1" dirty="0" smtClean="0"/>
              <a:t>цветом центральное слово.</a:t>
            </a:r>
          </a:p>
          <a:p>
            <a:pPr lvl="0"/>
            <a:r>
              <a:rPr lang="ru-RU" dirty="0" smtClean="0"/>
              <a:t>От него проводим </a:t>
            </a:r>
            <a:r>
              <a:rPr lang="ru-RU" b="1" dirty="0" smtClean="0"/>
              <a:t>линии (ветви) к ключевым словам</a:t>
            </a:r>
            <a:r>
              <a:rPr lang="ru-RU" dirty="0" smtClean="0"/>
              <a:t>. Линии должны быть ровно такой длины, как слова. Можно сначала написать слово, а потом подвести под него линию. Линии должны быть взаимосвязанными и непрерывными. Это напоминает дерево.</a:t>
            </a:r>
            <a:endParaRPr lang="ru-RU" b="1" dirty="0" smtClean="0"/>
          </a:p>
          <a:p>
            <a:pPr lvl="0"/>
            <a:r>
              <a:rPr lang="ru-RU" dirty="0" smtClean="0"/>
              <a:t>На </a:t>
            </a:r>
            <a:r>
              <a:rPr lang="ru-RU" b="1" dirty="0" smtClean="0"/>
              <a:t>одной ветви одно слово (одно понятие)</a:t>
            </a:r>
            <a:r>
              <a:rPr lang="ru-RU" dirty="0" smtClean="0"/>
              <a:t>. К этому надо привыкнуть (вначале можно писать больше).</a:t>
            </a:r>
            <a:endParaRPr lang="ru-RU" b="1" dirty="0" smtClean="0"/>
          </a:p>
          <a:p>
            <a:pPr lvl="0"/>
            <a:r>
              <a:rPr lang="ru-RU" dirty="0" smtClean="0"/>
              <a:t>Использовать как можно </a:t>
            </a:r>
            <a:r>
              <a:rPr lang="ru-RU" b="1" dirty="0" smtClean="0"/>
              <a:t>больше цветных маленьких картинок.</a:t>
            </a:r>
          </a:p>
          <a:p>
            <a:pPr lvl="0"/>
            <a:r>
              <a:rPr lang="ru-RU" dirty="0" smtClean="0"/>
              <a:t>Писать желательно </a:t>
            </a:r>
            <a:r>
              <a:rPr lang="ru-RU" b="1" dirty="0" smtClean="0"/>
              <a:t>печатными буквами</a:t>
            </a:r>
            <a:r>
              <a:rPr lang="ru-RU" dirty="0" smtClean="0"/>
              <a:t> (легче читать, работает правое полушарие).</a:t>
            </a:r>
            <a:endParaRPr lang="ru-RU" b="1" dirty="0" smtClean="0"/>
          </a:p>
          <a:p>
            <a:pPr lvl="0"/>
            <a:r>
              <a:rPr lang="ru-RU" b="1" dirty="0" smtClean="0"/>
              <a:t>На главных ветвях</a:t>
            </a:r>
            <a:r>
              <a:rPr lang="ru-RU" dirty="0" smtClean="0"/>
              <a:t> </a:t>
            </a:r>
            <a:r>
              <a:rPr lang="ru-RU" b="1" dirty="0" smtClean="0"/>
              <a:t>ключевые слова</a:t>
            </a:r>
            <a:r>
              <a:rPr lang="ru-RU" dirty="0" smtClean="0"/>
              <a:t> лучше писать </a:t>
            </a:r>
            <a:r>
              <a:rPr lang="ru-RU" b="1" dirty="0" smtClean="0"/>
              <a:t>заглавными буквами</a:t>
            </a:r>
            <a:r>
              <a:rPr lang="ru-RU" dirty="0" smtClean="0"/>
              <a:t>.</a:t>
            </a:r>
            <a:endParaRPr lang="ru-RU" b="1" dirty="0" smtClean="0"/>
          </a:p>
          <a:p>
            <a:pPr lvl="0"/>
            <a:r>
              <a:rPr lang="ru-RU" dirty="0" smtClean="0"/>
              <a:t>Если </a:t>
            </a:r>
            <a:r>
              <a:rPr lang="ru-RU" dirty="0" err="1" smtClean="0"/>
              <a:t>подветки</a:t>
            </a:r>
            <a:r>
              <a:rPr lang="ru-RU" dirty="0" smtClean="0"/>
              <a:t> не вмещаются на лист, </a:t>
            </a:r>
            <a:r>
              <a:rPr lang="ru-RU" b="1" dirty="0" smtClean="0"/>
              <a:t>можно</a:t>
            </a:r>
            <a:r>
              <a:rPr lang="ru-RU" dirty="0" smtClean="0"/>
              <a:t> сделать пометку и  перейти на </a:t>
            </a:r>
            <a:r>
              <a:rPr lang="ru-RU" b="1" dirty="0" smtClean="0"/>
              <a:t>новый лист</a:t>
            </a:r>
            <a:r>
              <a:rPr lang="ru-RU" dirty="0" smtClean="0"/>
              <a:t>, где ключевое слово поместить в центр.</a:t>
            </a:r>
            <a:endParaRPr lang="ru-RU" b="1" dirty="0" smtClean="0"/>
          </a:p>
          <a:p>
            <a:pPr lvl="0"/>
            <a:r>
              <a:rPr lang="ru-RU" dirty="0" smtClean="0"/>
              <a:t>В завершении </a:t>
            </a:r>
            <a:r>
              <a:rPr lang="ru-RU" b="1" dirty="0" smtClean="0"/>
              <a:t>стрелочками</a:t>
            </a:r>
            <a:r>
              <a:rPr lang="ru-RU" dirty="0" smtClean="0"/>
              <a:t> вы должны </a:t>
            </a:r>
            <a:r>
              <a:rPr lang="ru-RU" b="1" dirty="0" smtClean="0"/>
              <a:t>нарисовать взаимосвязи</a:t>
            </a:r>
            <a:r>
              <a:rPr lang="ru-RU" dirty="0" smtClean="0"/>
              <a:t>, которые существуют </a:t>
            </a:r>
            <a:r>
              <a:rPr lang="ru-RU" b="1" dirty="0" smtClean="0"/>
              <a:t>между отдельными пунктами информации</a:t>
            </a:r>
            <a:r>
              <a:rPr lang="ru-RU" dirty="0" smtClean="0"/>
              <a:t>. Этот шаг служит основой понимания текста.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              </a:t>
            </a:r>
            <a:r>
              <a:rPr lang="ru-RU" b="1" dirty="0" smtClean="0"/>
              <a:t>Литература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://art-of-mind.ru</a:t>
            </a:r>
            <a:endParaRPr lang="ru-RU" dirty="0" smtClean="0"/>
          </a:p>
          <a:p>
            <a:pPr lvl="0"/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remember</a:t>
            </a:r>
            <a:r>
              <a:rPr lang="ru-RU" u="sng" dirty="0" smtClean="0">
                <a:hlinkClick r:id="rId3"/>
              </a:rPr>
              <a:t>-</a:t>
            </a:r>
            <a:r>
              <a:rPr lang="en-US" u="sng" dirty="0" smtClean="0">
                <a:hlinkClick r:id="rId3"/>
              </a:rPr>
              <a:t>all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err="1" smtClean="0">
                <a:hlinkClick r:id="rId3"/>
              </a:rPr>
              <a:t>vneshnie</a:t>
            </a:r>
            <a:r>
              <a:rPr lang="ru-RU" u="sng" dirty="0" smtClean="0">
                <a:hlinkClick r:id="rId3"/>
              </a:rPr>
              <a:t>_</a:t>
            </a:r>
            <a:r>
              <a:rPr lang="en-US" u="sng" dirty="0" err="1" smtClean="0">
                <a:hlinkClick r:id="rId3"/>
              </a:rPr>
              <a:t>strategii</a:t>
            </a:r>
            <a:endParaRPr lang="ru-RU" dirty="0" smtClean="0"/>
          </a:p>
          <a:p>
            <a:pPr lvl="0"/>
            <a:r>
              <a:rPr lang="ru-RU" dirty="0" err="1" smtClean="0"/>
              <a:t>Лурия</a:t>
            </a:r>
            <a:r>
              <a:rPr lang="ru-RU" dirty="0" smtClean="0"/>
              <a:t> А.Р. "Маленькая книжка о большой памяти" </a:t>
            </a:r>
          </a:p>
          <a:p>
            <a:pPr lvl="0"/>
            <a:r>
              <a:rPr lang="ru-RU" u="sng" dirty="0" smtClean="0">
                <a:hlinkClick r:id="rId4"/>
              </a:rPr>
              <a:t>http://luts.ucoz.ru/load/stikhotvorenija/stikhi_dlja_urokov_anatomii/shhitovidnaja_zheleza/46-1-0-522</a:t>
            </a:r>
            <a:endParaRPr lang="ru-RU" dirty="0" smtClean="0"/>
          </a:p>
          <a:p>
            <a:pPr lvl="0"/>
            <a:r>
              <a:rPr lang="en-US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bio</a:t>
            </a:r>
            <a:r>
              <a:rPr lang="ru-RU" u="sng" dirty="0" smtClean="0">
                <a:hlinkClick r:id="rId5"/>
              </a:rPr>
              <a:t>.1</a:t>
            </a:r>
            <a:r>
              <a:rPr lang="en-US" u="sng" dirty="0" err="1" smtClean="0">
                <a:hlinkClick r:id="rId5"/>
              </a:rPr>
              <a:t>september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ru</a:t>
            </a:r>
            <a:r>
              <a:rPr lang="ru-RU" u="sng" dirty="0" smtClean="0">
                <a:hlinkClick r:id="rId5"/>
              </a:rPr>
              <a:t>/</a:t>
            </a:r>
            <a:r>
              <a:rPr lang="en-US" u="sng" dirty="0" smtClean="0">
                <a:hlinkClick r:id="rId5"/>
              </a:rPr>
              <a:t>view</a:t>
            </a:r>
            <a:r>
              <a:rPr lang="ru-RU" u="sng" dirty="0" smtClean="0">
                <a:hlinkClick r:id="rId5"/>
              </a:rPr>
              <a:t>_</a:t>
            </a:r>
            <a:r>
              <a:rPr lang="en-US" u="sng" dirty="0" smtClean="0">
                <a:hlinkClick r:id="rId5"/>
              </a:rPr>
              <a:t>article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php</a:t>
            </a:r>
            <a:r>
              <a:rPr lang="ru-RU" u="sng" dirty="0" smtClean="0">
                <a:hlinkClick r:id="rId5"/>
              </a:rPr>
              <a:t>?</a:t>
            </a:r>
            <a:r>
              <a:rPr lang="en-US" u="sng" dirty="0" smtClean="0">
                <a:hlinkClick r:id="rId5"/>
              </a:rPr>
              <a:t>ID</a:t>
            </a:r>
            <a:r>
              <a:rPr lang="ru-RU" u="sng" dirty="0" smtClean="0">
                <a:hlinkClick r:id="rId5"/>
              </a:rPr>
              <a:t>=200901602</a:t>
            </a:r>
            <a:endParaRPr lang="ru-RU" dirty="0" smtClean="0"/>
          </a:p>
          <a:p>
            <a:pPr lvl="0"/>
            <a:r>
              <a:rPr lang="ru-RU" i="1" dirty="0" err="1" smtClean="0"/>
              <a:t>Авшарян</a:t>
            </a:r>
            <a:r>
              <a:rPr lang="ru-RU" i="1" dirty="0" smtClean="0"/>
              <a:t> Г. Э.</a:t>
            </a:r>
            <a:r>
              <a:rPr lang="ru-RU" dirty="0" smtClean="0"/>
              <a:t> . </a:t>
            </a:r>
            <a:r>
              <a:rPr lang="ru-RU" u="sng" dirty="0" err="1" smtClean="0">
                <a:hlinkClick r:id="rId6"/>
              </a:rPr>
              <a:t>Суперпамять</a:t>
            </a:r>
            <a:r>
              <a:rPr lang="ru-RU" u="sng" dirty="0" smtClean="0">
                <a:hlinkClick r:id="rId6"/>
              </a:rPr>
              <a:t>. Проверенный тренинг для школьника</a:t>
            </a:r>
            <a:r>
              <a:rPr lang="ru-RU" dirty="0" smtClean="0"/>
              <a:t>. — Изд-во АСТ </a:t>
            </a:r>
            <a:r>
              <a:rPr lang="ru-RU" dirty="0" err="1" smtClean="0"/>
              <a:t>прайм-Еврознак</a:t>
            </a:r>
            <a:r>
              <a:rPr lang="ru-RU" dirty="0" smtClean="0"/>
              <a:t> АСТ Москва ВКТ, 2008. — 224 с. — 4000 экз. </a:t>
            </a:r>
          </a:p>
          <a:p>
            <a:pPr lvl="0"/>
            <a:r>
              <a:rPr lang="ru-RU" dirty="0" smtClean="0"/>
              <a:t>Христиан </a:t>
            </a:r>
            <a:r>
              <a:rPr lang="ru-RU" dirty="0" err="1" smtClean="0"/>
              <a:t>Грюнинг</a:t>
            </a:r>
            <a:r>
              <a:rPr lang="ru-RU" dirty="0" smtClean="0"/>
              <a:t> Лучшие </a:t>
            </a:r>
            <a:r>
              <a:rPr lang="ru-RU" dirty="0" err="1" smtClean="0"/>
              <a:t>технтки</a:t>
            </a:r>
            <a:r>
              <a:rPr lang="ru-RU" dirty="0" smtClean="0"/>
              <a:t> </a:t>
            </a:r>
            <a:r>
              <a:rPr lang="ru-RU" dirty="0" err="1" smtClean="0"/>
              <a:t>скорочтения</a:t>
            </a:r>
            <a:r>
              <a:rPr lang="ru-RU" dirty="0" smtClean="0"/>
              <a:t>, развития памяти и внимания. Как усвоить большой объем знаний. Учимся без стресса и лишних усилий. Москва: АСТ, </a:t>
            </a:r>
            <a:r>
              <a:rPr lang="ru-RU" dirty="0" err="1" smtClean="0"/>
              <a:t>Астрель</a:t>
            </a:r>
            <a:r>
              <a:rPr lang="ru-RU" dirty="0" smtClean="0"/>
              <a:t>. 2012.-192 с.</a:t>
            </a:r>
          </a:p>
          <a:p>
            <a:pPr lvl="0"/>
            <a:r>
              <a:rPr lang="ru-RU" dirty="0" smtClean="0"/>
              <a:t> </a:t>
            </a:r>
            <a:r>
              <a:rPr lang="ru-RU" u="sng" dirty="0" smtClean="0">
                <a:hlinkClick r:id="rId7"/>
              </a:rPr>
              <a:t>http://nsportal.ru/shkola/biologiya/library/opornye-konspekty-po-zoologii-7-klass</a:t>
            </a:r>
            <a:r>
              <a:rPr lang="ru-RU" dirty="0" smtClean="0"/>
              <a:t> </a:t>
            </a:r>
          </a:p>
          <a:p>
            <a:pPr lvl="0"/>
            <a:r>
              <a:rPr lang="ru-RU" u="sng" dirty="0" smtClean="0">
                <a:hlinkClick r:id="rId8"/>
              </a:rPr>
              <a:t>https://www.youtube.com/watch?v=--uD0mcENjU</a:t>
            </a:r>
            <a:endParaRPr lang="ru-RU" dirty="0" smtClean="0"/>
          </a:p>
          <a:p>
            <a:pPr lvl="0"/>
            <a:r>
              <a:rPr lang="en-US" u="sng" dirty="0" smtClean="0">
                <a:hlinkClick r:id="rId9"/>
              </a:rPr>
              <a:t>http</a:t>
            </a:r>
            <a:r>
              <a:rPr lang="ru-RU" u="sng" dirty="0" smtClean="0">
                <a:hlinkClick r:id="rId9"/>
              </a:rPr>
              <a:t>://</a:t>
            </a:r>
            <a:r>
              <a:rPr lang="en-US" u="sng" dirty="0" err="1" smtClean="0">
                <a:hlinkClick r:id="rId9"/>
              </a:rPr>
              <a:t>dmitrov</a:t>
            </a:r>
            <a:r>
              <a:rPr lang="ru-RU" u="sng" dirty="0" smtClean="0">
                <a:hlinkClick r:id="rId9"/>
              </a:rPr>
              <a:t>2</a:t>
            </a:r>
            <a:r>
              <a:rPr lang="en-US" u="sng" dirty="0" smtClean="0">
                <a:hlinkClick r:id="rId9"/>
              </a:rPr>
              <a:t>bio</a:t>
            </a:r>
            <a:r>
              <a:rPr lang="ru-RU" u="sng" dirty="0" smtClean="0">
                <a:hlinkClick r:id="rId9"/>
              </a:rPr>
              <a:t>.</a:t>
            </a:r>
            <a:r>
              <a:rPr lang="en-US" u="sng" dirty="0" err="1" smtClean="0">
                <a:hlinkClick r:id="rId9"/>
              </a:rPr>
              <a:t>ucoz</a:t>
            </a:r>
            <a:r>
              <a:rPr lang="ru-RU" u="sng" dirty="0" smtClean="0">
                <a:hlinkClick r:id="rId9"/>
              </a:rPr>
              <a:t>.</a:t>
            </a:r>
            <a:r>
              <a:rPr lang="en-US" u="sng" dirty="0" err="1" smtClean="0">
                <a:hlinkClick r:id="rId9"/>
              </a:rPr>
              <a:t>ru</a:t>
            </a:r>
            <a:r>
              <a:rPr lang="ru-RU" u="sng" dirty="0" smtClean="0">
                <a:hlinkClick r:id="rId9"/>
              </a:rPr>
              <a:t>/</a:t>
            </a:r>
            <a:r>
              <a:rPr lang="en-US" u="sng" dirty="0" smtClean="0">
                <a:hlinkClick r:id="rId9"/>
              </a:rPr>
              <a:t>load</a:t>
            </a:r>
            <a:r>
              <a:rPr lang="ru-RU" u="sng" dirty="0" smtClean="0">
                <a:hlinkClick r:id="rId9"/>
              </a:rPr>
              <a:t>/</a:t>
            </a:r>
            <a:r>
              <a:rPr lang="en-US" u="sng" dirty="0" err="1" smtClean="0">
                <a:hlinkClick r:id="rId9"/>
              </a:rPr>
              <a:t>opornye</a:t>
            </a:r>
            <a:r>
              <a:rPr lang="ru-RU" u="sng" dirty="0" smtClean="0">
                <a:hlinkClick r:id="rId9"/>
              </a:rPr>
              <a:t>_</a:t>
            </a:r>
            <a:r>
              <a:rPr lang="en-US" u="sng" dirty="0" err="1" smtClean="0">
                <a:hlinkClick r:id="rId9"/>
              </a:rPr>
              <a:t>konspekty</a:t>
            </a:r>
            <a:r>
              <a:rPr lang="ru-RU" u="sng" dirty="0" smtClean="0">
                <a:hlinkClick r:id="rId9"/>
              </a:rPr>
              <a:t>/</a:t>
            </a:r>
            <a:r>
              <a:rPr lang="en-US" u="sng" dirty="0" err="1" smtClean="0">
                <a:hlinkClick r:id="rId9"/>
              </a:rPr>
              <a:t>fotosintez</a:t>
            </a:r>
            <a:r>
              <a:rPr lang="ru-RU" u="sng" dirty="0" smtClean="0">
                <a:hlinkClick r:id="rId9"/>
              </a:rPr>
              <a:t>/5-1-0-63</a:t>
            </a:r>
            <a:endParaRPr lang="ru-RU" dirty="0" smtClean="0"/>
          </a:p>
          <a:p>
            <a:pPr lvl="0"/>
            <a:r>
              <a:rPr lang="ru-RU" dirty="0" err="1" smtClean="0">
                <a:hlinkClick r:id="rId10"/>
              </a:rPr>
              <a:t>Козаренко</a:t>
            </a:r>
            <a:r>
              <a:rPr lang="ru-RU" dirty="0" smtClean="0">
                <a:hlinkClick r:id="rId10"/>
              </a:rPr>
              <a:t> В. А. Учебник мнемотехники, 2002, электронная публикация</a:t>
            </a:r>
            <a:endParaRPr lang="ru-RU" dirty="0" smtClean="0"/>
          </a:p>
          <a:p>
            <a:pPr lvl="0"/>
            <a:r>
              <a:rPr lang="ru-RU" dirty="0" smtClean="0">
                <a:hlinkClick r:id="rId11"/>
              </a:rPr>
              <a:t>http://ru.wikipedia.org/wiki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grandars.ru/images/1/review/id/3251/a19fc3d605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333375"/>
            <a:ext cx="9144000" cy="61198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23725" y="188637"/>
          <a:ext cx="5112570" cy="6480724"/>
        </p:xfrm>
        <a:graphic>
          <a:graphicData uri="http://schemas.openxmlformats.org/drawingml/2006/table">
            <a:tbl>
              <a:tblPr/>
              <a:tblGrid>
                <a:gridCol w="2556285"/>
                <a:gridCol w="2556285"/>
              </a:tblGrid>
              <a:tr h="2740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Законы памяти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 памяти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Практические приёмы реализации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7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интереса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Интересное запоминается легче.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 осмысления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Чем глубже осознать запоминаемую информацию, тем лучше она запомнится.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установки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Если человек сам себе дал установку запомнить информацию, то запоминание произойдёт легче.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действия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Информация, участвующая в деятельности (т.е. если происходит применение знаний на практике) запоминается лучше.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контекста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При ассоциативном связывании информации с уже знакомыми понятиями новое усваивается лучше.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торможения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При изучении похожих понятий наблюдается эффект "перекрытия" старой информации новой.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оптимальной длины ряда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Длина запоминаемого ряда для лучшего запоминания не должна намного превышать объём кратковременной памяти.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края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Лучше всего запоминается информация, представленная в начале и в конце.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повторения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Лучше всего запоминается информация, которую 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Кривая забывания"/>
                        </a:rPr>
                        <a:t>повторили несколько раз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Закон незавершённости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Лучше всего запоминаются незавершённые действия, задачи, недосказанные фразы и т.д.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66" marR="14966" marT="4677" marB="467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Методы </a:t>
            </a:r>
            <a:r>
              <a:rPr lang="ru-RU" b="1" dirty="0" smtClean="0"/>
              <a:t>развития памяти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Логические </a:t>
            </a:r>
            <a:r>
              <a:rPr lang="ru-RU" b="1" dirty="0" smtClean="0"/>
              <a:t>закономерности.</a:t>
            </a:r>
            <a:endParaRPr lang="ru-RU" dirty="0" smtClean="0"/>
          </a:p>
          <a:p>
            <a:pPr lvl="0"/>
            <a:r>
              <a:rPr lang="ru-RU" b="1" dirty="0" smtClean="0"/>
              <a:t>Последовательные ассоциации.</a:t>
            </a:r>
            <a:endParaRPr lang="ru-RU" dirty="0" smtClean="0"/>
          </a:p>
          <a:p>
            <a:pPr lvl="0"/>
            <a:r>
              <a:rPr lang="ru-RU" b="1" dirty="0" smtClean="0"/>
              <a:t>Связанные ассоциации.</a:t>
            </a:r>
            <a:endParaRPr lang="ru-RU" dirty="0" smtClean="0"/>
          </a:p>
          <a:p>
            <a:pPr lvl="0"/>
            <a:r>
              <a:rPr lang="ru-RU" b="1" dirty="0" smtClean="0"/>
              <a:t>Фонетические ассоциации.</a:t>
            </a:r>
            <a:endParaRPr lang="ru-RU" dirty="0" smtClean="0"/>
          </a:p>
          <a:p>
            <a:pPr lvl="0"/>
            <a:r>
              <a:rPr lang="ru-RU" b="1" dirty="0" smtClean="0"/>
              <a:t>Автобиографические ассоциации.</a:t>
            </a:r>
            <a:endParaRPr lang="ru-RU" dirty="0" smtClean="0"/>
          </a:p>
          <a:p>
            <a:pPr lvl="0"/>
            <a:r>
              <a:rPr lang="ru-RU" b="1" dirty="0" err="1" smtClean="0"/>
              <a:t>Цифро-буквенный</a:t>
            </a:r>
            <a:r>
              <a:rPr lang="ru-RU" b="1" dirty="0" smtClean="0"/>
              <a:t> код.</a:t>
            </a:r>
            <a:endParaRPr lang="ru-RU" dirty="0" smtClean="0"/>
          </a:p>
          <a:p>
            <a:pPr lvl="0"/>
            <a:r>
              <a:rPr lang="ru-RU" b="1" dirty="0" smtClean="0"/>
              <a:t>ОЧОГ.</a:t>
            </a:r>
            <a:endParaRPr lang="ru-RU" dirty="0" smtClean="0"/>
          </a:p>
          <a:p>
            <a:pPr lvl="0"/>
            <a:r>
              <a:rPr lang="ru-RU" b="1" dirty="0" smtClean="0"/>
              <a:t>Рациональное повторение.</a:t>
            </a:r>
            <a:endParaRPr lang="ru-RU" dirty="0" smtClean="0"/>
          </a:p>
          <a:p>
            <a:pPr lvl="0"/>
            <a:r>
              <a:rPr lang="ru-RU" b="1" dirty="0" smtClean="0"/>
              <a:t>Акронимы.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953000" y="1916832"/>
            <a:ext cx="3795464" cy="494116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4800" b="1" dirty="0" smtClean="0"/>
              <a:t>Оживление</a:t>
            </a:r>
            <a:r>
              <a:rPr lang="ru-RU" sz="4800" b="1" dirty="0" smtClean="0"/>
              <a:t>.</a:t>
            </a:r>
            <a:endParaRPr lang="ru-RU" sz="4800" dirty="0" smtClean="0"/>
          </a:p>
          <a:p>
            <a:pPr lvl="0"/>
            <a:r>
              <a:rPr lang="ru-RU" sz="4800" b="1" dirty="0" smtClean="0"/>
              <a:t>Вхождение.</a:t>
            </a:r>
            <a:endParaRPr lang="ru-RU" sz="4800" dirty="0" smtClean="0"/>
          </a:p>
          <a:p>
            <a:pPr lvl="0"/>
            <a:r>
              <a:rPr lang="ru-RU" sz="4800" b="1" dirty="0" smtClean="0"/>
              <a:t>Трансформация.</a:t>
            </a:r>
            <a:endParaRPr lang="ru-RU" sz="4800" dirty="0" smtClean="0"/>
          </a:p>
          <a:p>
            <a:pPr lvl="0"/>
            <a:r>
              <a:rPr lang="ru-RU" sz="4800" b="1" dirty="0" smtClean="0"/>
              <a:t>Образные крючки.</a:t>
            </a:r>
            <a:endParaRPr lang="ru-RU" sz="4800" dirty="0" smtClean="0"/>
          </a:p>
          <a:p>
            <a:pPr lvl="0"/>
            <a:r>
              <a:rPr lang="ru-RU" sz="4800" b="1" dirty="0" smtClean="0"/>
              <a:t>Образное мышление.</a:t>
            </a:r>
            <a:endParaRPr lang="ru-RU" sz="4800" dirty="0" smtClean="0"/>
          </a:p>
          <a:p>
            <a:pPr lvl="0"/>
            <a:r>
              <a:rPr lang="ru-RU" sz="4800" b="1" dirty="0" err="1" smtClean="0"/>
              <a:t>Соощущения</a:t>
            </a:r>
            <a:r>
              <a:rPr lang="ru-RU" sz="4800" b="1" dirty="0" smtClean="0"/>
              <a:t>.</a:t>
            </a:r>
            <a:endParaRPr lang="ru-RU" sz="4800" dirty="0" smtClean="0"/>
          </a:p>
          <a:p>
            <a:pPr lvl="0"/>
            <a:r>
              <a:rPr lang="ru-RU" sz="4800" b="1" dirty="0" smtClean="0"/>
              <a:t>Графические импровизации.</a:t>
            </a:r>
            <a:endParaRPr lang="ru-RU" sz="4800" dirty="0" smtClean="0"/>
          </a:p>
          <a:p>
            <a:pPr lvl="0"/>
            <a:r>
              <a:rPr lang="ru-RU" sz="4800" b="1" dirty="0" smtClean="0"/>
              <a:t>Отстраненность.</a:t>
            </a:r>
            <a:endParaRPr lang="ru-RU" sz="4800" dirty="0" smtClean="0"/>
          </a:p>
          <a:p>
            <a:pPr lvl="0"/>
            <a:r>
              <a:rPr lang="ru-RU" sz="4800" b="1" dirty="0" smtClean="0"/>
              <a:t>Регрессия.</a:t>
            </a:r>
            <a:endParaRPr lang="ru-RU" sz="4800" dirty="0" smtClean="0"/>
          </a:p>
          <a:p>
            <a:pPr lvl="0"/>
            <a:r>
              <a:rPr lang="ru-RU" sz="4800" b="1" dirty="0" smtClean="0"/>
              <a:t>Избыточность.</a:t>
            </a:r>
            <a:endParaRPr lang="ru-RU" sz="4800" dirty="0" smtClean="0"/>
          </a:p>
          <a:p>
            <a:pPr lvl="0"/>
            <a:r>
              <a:rPr lang="ru-RU" sz="4800" b="1" dirty="0" smtClean="0"/>
              <a:t>Метод Цицерона.</a:t>
            </a:r>
            <a:endParaRPr lang="ru-RU" sz="4800" dirty="0" smtClean="0"/>
          </a:p>
          <a:p>
            <a:pPr lvl="0"/>
            <a:r>
              <a:rPr lang="ru-RU" sz="4800" b="1" dirty="0" smtClean="0"/>
              <a:t>Припоминание.</a:t>
            </a:r>
            <a:endParaRPr lang="ru-RU" sz="4800" dirty="0" smtClean="0"/>
          </a:p>
          <a:p>
            <a:pPr lvl="0"/>
            <a:r>
              <a:rPr lang="ru-RU" sz="4800" b="1" dirty="0" smtClean="0"/>
              <a:t>Измененные модальности.</a:t>
            </a:r>
            <a:endParaRPr lang="ru-RU" sz="4800" dirty="0" smtClean="0"/>
          </a:p>
          <a:p>
            <a:pPr lvl="0"/>
            <a:r>
              <a:rPr lang="ru-RU" sz="4800" b="1" dirty="0" smtClean="0"/>
              <a:t>Динамическое соответствие.</a:t>
            </a:r>
            <a:endParaRPr lang="ru-RU" sz="4800" dirty="0" smtClean="0"/>
          </a:p>
          <a:p>
            <a:pPr lvl="0"/>
            <a:r>
              <a:rPr lang="ru-RU" sz="4800" b="1" dirty="0" smtClean="0"/>
              <a:t>Запечатление.</a:t>
            </a:r>
            <a:endParaRPr lang="ru-RU" sz="4800" dirty="0" smtClean="0"/>
          </a:p>
          <a:p>
            <a:pPr lvl="0"/>
            <a:r>
              <a:rPr lang="ru-RU" sz="4800" b="1" dirty="0" smtClean="0"/>
              <a:t>Комбинированные методы.</a:t>
            </a:r>
            <a:endParaRPr lang="ru-RU" sz="4800" dirty="0" smtClean="0"/>
          </a:p>
          <a:p>
            <a:pPr lvl="0"/>
            <a:r>
              <a:rPr lang="ru-RU" sz="4800" b="1" dirty="0" smtClean="0"/>
              <a:t>Забывание.</a:t>
            </a:r>
            <a:endParaRPr lang="ru-RU" sz="4800" dirty="0" smtClean="0"/>
          </a:p>
          <a:p>
            <a:pPr lvl="0"/>
            <a:r>
              <a:rPr lang="ru-RU" sz="4800" b="1" dirty="0" smtClean="0"/>
              <a:t>Фотографическая память.</a:t>
            </a:r>
            <a:endParaRPr lang="ru-RU" sz="4800" dirty="0" smtClean="0"/>
          </a:p>
          <a:p>
            <a:pPr lvl="0"/>
            <a:r>
              <a:rPr lang="ru-RU" sz="4800" b="1" dirty="0" smtClean="0"/>
              <a:t>Развитие памяти во сне</a:t>
            </a:r>
            <a:r>
              <a:rPr lang="ru-RU" sz="4800" b="1" dirty="0" smtClean="0"/>
              <a:t>.</a:t>
            </a:r>
            <a:endParaRPr lang="ru-RU" sz="4800" dirty="0" smtClean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Мнемотехники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r>
              <a:rPr lang="ru-RU" dirty="0" err="1" smtClean="0"/>
              <a:t>Эйдотехники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    Акронимы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Л</a:t>
            </a:r>
            <a:r>
              <a:rPr lang="ru-RU" dirty="0" smtClean="0"/>
              <a:t>ист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</a:t>
            </a:r>
            <a:r>
              <a:rPr lang="ru-RU" dirty="0" smtClean="0"/>
              <a:t>меет</a:t>
            </a:r>
            <a:br>
              <a:rPr lang="ru-RU" dirty="0" smtClean="0"/>
            </a:br>
            <a:r>
              <a:rPr lang="ru-RU" b="1" dirty="0" smtClean="0"/>
              <a:t>М</a:t>
            </a:r>
            <a:r>
              <a:rPr lang="ru-RU" dirty="0" smtClean="0"/>
              <a:t>еханическую</a:t>
            </a:r>
            <a:br>
              <a:rPr lang="ru-RU" dirty="0" smtClean="0"/>
            </a:br>
            <a:r>
              <a:rPr lang="ru-RU" b="1" dirty="0" smtClean="0"/>
              <a:t>П</a:t>
            </a:r>
            <a:r>
              <a:rPr lang="ru-RU" dirty="0" smtClean="0"/>
              <a:t>окровную</a:t>
            </a:r>
            <a:br>
              <a:rPr lang="ru-RU" dirty="0" smtClean="0"/>
            </a:br>
            <a:r>
              <a:rPr lang="ru-RU" b="1" dirty="0" smtClean="0"/>
              <a:t>О</a:t>
            </a:r>
            <a:r>
              <a:rPr lang="ru-RU" dirty="0" smtClean="0"/>
              <a:t>бразовательную</a:t>
            </a:r>
            <a:br>
              <a:rPr lang="ru-RU" dirty="0" smtClean="0"/>
            </a:br>
            <a:r>
              <a:rPr lang="ru-RU" b="1" dirty="0" smtClean="0"/>
              <a:t>П</a:t>
            </a:r>
            <a:r>
              <a:rPr lang="ru-RU" dirty="0" smtClean="0"/>
              <a:t>роводящую</a:t>
            </a:r>
            <a:br>
              <a:rPr lang="ru-RU" dirty="0" smtClean="0"/>
            </a:br>
            <a:r>
              <a:rPr lang="ru-RU" b="1" dirty="0" smtClean="0"/>
              <a:t>О</a:t>
            </a:r>
            <a:r>
              <a:rPr lang="ru-RU" dirty="0" smtClean="0"/>
              <a:t>сновную  ткани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Э</a:t>
            </a:r>
            <a:r>
              <a:rPr lang="ru-RU" dirty="0" smtClean="0"/>
              <a:t>пителиальная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</a:t>
            </a:r>
            <a:r>
              <a:rPr lang="ru-RU" dirty="0" smtClean="0"/>
              <a:t>оединительная</a:t>
            </a:r>
            <a:br>
              <a:rPr lang="ru-RU" dirty="0" smtClean="0"/>
            </a:br>
            <a:r>
              <a:rPr lang="ru-RU" b="1" dirty="0" smtClean="0"/>
              <a:t>М</a:t>
            </a:r>
            <a:r>
              <a:rPr lang="ru-RU" dirty="0" smtClean="0"/>
              <a:t>ышечная</a:t>
            </a:r>
            <a:br>
              <a:rPr lang="ru-RU" dirty="0" smtClean="0"/>
            </a:br>
            <a:r>
              <a:rPr lang="ru-RU" b="1" dirty="0" smtClean="0"/>
              <a:t>И</a:t>
            </a:r>
            <a:br>
              <a:rPr lang="ru-RU" b="1" dirty="0" smtClean="0"/>
            </a:br>
            <a:r>
              <a:rPr lang="ru-RU" b="1" dirty="0" smtClean="0"/>
              <a:t>Н</a:t>
            </a:r>
            <a:r>
              <a:rPr lang="ru-RU" dirty="0" smtClean="0"/>
              <a:t>ервная ткань</a:t>
            </a:r>
            <a:br>
              <a:rPr lang="ru-RU" dirty="0" smtClean="0"/>
            </a:br>
            <a:r>
              <a:rPr lang="ru-RU" b="1" dirty="0" smtClean="0"/>
              <a:t>Е</a:t>
            </a:r>
            <a:r>
              <a:rPr lang="ru-RU" dirty="0" smtClean="0"/>
              <a:t>диное</a:t>
            </a:r>
            <a:br>
              <a:rPr lang="ru-RU" dirty="0" smtClean="0"/>
            </a:br>
            <a:r>
              <a:rPr lang="ru-RU" b="1" dirty="0" smtClean="0"/>
              <a:t>Ц</a:t>
            </a:r>
            <a:r>
              <a:rPr lang="ru-RU" dirty="0" smtClean="0"/>
              <a:t>елое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Растительные </a:t>
            </a:r>
            <a:r>
              <a:rPr lang="ru-RU" dirty="0" smtClean="0"/>
              <a:t>ткани - ЛИМПОПО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Ткани животных - ЭСМИНЕЦ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Образное </a:t>
            </a:r>
            <a:r>
              <a:rPr lang="ru-RU" b="1" dirty="0" smtClean="0"/>
              <a:t>мышление</a:t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Кто</a:t>
            </a:r>
            <a:r>
              <a:rPr lang="ru-RU" b="1" dirty="0" smtClean="0"/>
              <a:t>, что                                      Птица</a:t>
            </a:r>
          </a:p>
          <a:p>
            <a:r>
              <a:rPr lang="ru-RU" b="1" dirty="0" smtClean="0"/>
              <a:t>Какая                                Легкая      Прочная</a:t>
            </a:r>
          </a:p>
          <a:p>
            <a:r>
              <a:rPr lang="ru-RU" b="1" dirty="0" smtClean="0"/>
              <a:t>Что делает                  Летает       Ест             Дышит</a:t>
            </a:r>
          </a:p>
          <a:p>
            <a:r>
              <a:rPr lang="ru-RU" b="1" dirty="0" smtClean="0"/>
              <a:t>Образ                                  Воздушный шар </a:t>
            </a:r>
          </a:p>
          <a:p>
            <a:r>
              <a:rPr lang="ru-RU" b="1" dirty="0" smtClean="0"/>
              <a:t>Резюме                         Приспособлена к полету</a:t>
            </a:r>
          </a:p>
          <a:p>
            <a:endParaRPr lang="ru-RU" dirty="0"/>
          </a:p>
        </p:txBody>
      </p:sp>
      <p:pic>
        <p:nvPicPr>
          <p:cNvPr id="9" name="mainpic" descr="&amp;Ncy;&amp;acy;&amp;kcy;&amp;lcy;&amp;iecy;&amp;jcy;&amp;kcy;&amp;acy; &amp;ncy;&amp;acy; &amp;scy;&amp;tcy;&amp;iecy;&amp;ncy;&amp;ycy; Lovebirds in a Hot Air Balloon &amp;Lcy;&amp;yucy;&amp;bcy;&amp;ocy;&amp;vcy;&amp;softcy;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93640" y="1589088"/>
            <a:ext cx="358902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              </a:t>
            </a:r>
            <a:r>
              <a:rPr lang="ru-RU" b="1" dirty="0" err="1" smtClean="0"/>
              <a:t>Рифмизация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Проглоченная пища</a:t>
            </a:r>
            <a:br>
              <a:rPr lang="ru-RU" dirty="0" smtClean="0"/>
            </a:br>
            <a:r>
              <a:rPr lang="ru-RU" dirty="0" smtClean="0"/>
              <a:t>В желудок попадает.</a:t>
            </a:r>
            <a:br>
              <a:rPr lang="ru-RU" dirty="0" smtClean="0"/>
            </a:br>
            <a:r>
              <a:rPr lang="ru-RU" dirty="0" smtClean="0"/>
              <a:t>Здесь </a:t>
            </a:r>
            <a:r>
              <a:rPr lang="ru-RU" dirty="0" err="1" smtClean="0"/>
              <a:t>жeлезы</a:t>
            </a:r>
            <a:r>
              <a:rPr lang="ru-RU" dirty="0" smtClean="0"/>
              <a:t> желудка</a:t>
            </a:r>
            <a:br>
              <a:rPr lang="ru-RU" dirty="0" smtClean="0"/>
            </a:br>
            <a:r>
              <a:rPr lang="ru-RU" dirty="0" smtClean="0"/>
              <a:t>Ферменты выделяют,</a:t>
            </a:r>
            <a:br>
              <a:rPr lang="ru-RU" dirty="0" smtClean="0"/>
            </a:br>
            <a:r>
              <a:rPr lang="ru-RU" dirty="0" smtClean="0"/>
              <a:t>Белки тут расщепляют.</a:t>
            </a:r>
            <a:br>
              <a:rPr lang="ru-RU" dirty="0" smtClean="0"/>
            </a:br>
            <a:r>
              <a:rPr lang="ru-RU" dirty="0" smtClean="0"/>
              <a:t>Пепсин и </a:t>
            </a:r>
            <a:r>
              <a:rPr lang="ru-RU" dirty="0" err="1" smtClean="0"/>
              <a:t>гастриксин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Желудок защищает</a:t>
            </a:r>
            <a:br>
              <a:rPr lang="ru-RU" dirty="0" smtClean="0"/>
            </a:br>
            <a:r>
              <a:rPr lang="ru-RU" dirty="0" smtClean="0"/>
              <a:t>Слизистый муцин.</a:t>
            </a:r>
            <a:br>
              <a:rPr lang="ru-RU" dirty="0" smtClean="0"/>
            </a:br>
            <a:r>
              <a:rPr lang="ru-RU" dirty="0" smtClean="0"/>
              <a:t>Липаза расщепляет</a:t>
            </a:r>
            <a:br>
              <a:rPr lang="ru-RU" dirty="0" smtClean="0"/>
            </a:br>
            <a:r>
              <a:rPr lang="ru-RU" dirty="0" smtClean="0"/>
              <a:t>Жиры из молока.</a:t>
            </a:r>
            <a:br>
              <a:rPr lang="ru-RU" dirty="0" smtClean="0"/>
            </a:br>
            <a:r>
              <a:rPr lang="ru-RU" dirty="0" smtClean="0"/>
              <a:t>А основная часть жиров </a:t>
            </a:r>
            <a:br>
              <a:rPr lang="ru-RU" dirty="0" smtClean="0"/>
            </a:br>
            <a:r>
              <a:rPr lang="ru-RU" dirty="0" smtClean="0"/>
              <a:t>Нетронута пока.</a:t>
            </a:r>
            <a:br>
              <a:rPr lang="ru-RU" dirty="0" smtClean="0"/>
            </a:br>
            <a:r>
              <a:rPr lang="ru-RU" dirty="0" smtClean="0"/>
              <a:t>Идет пищеварение</a:t>
            </a:r>
            <a:br>
              <a:rPr lang="ru-RU" dirty="0" smtClean="0"/>
            </a:br>
            <a:r>
              <a:rPr lang="ru-RU" dirty="0" smtClean="0"/>
              <a:t>В соляной кислоте.</a:t>
            </a:r>
            <a:br>
              <a:rPr lang="ru-RU" dirty="0" smtClean="0"/>
            </a:br>
            <a:r>
              <a:rPr lang="ru-RU" dirty="0" smtClean="0"/>
              <a:t>Такой среды кислотной</a:t>
            </a:r>
            <a:br>
              <a:rPr lang="ru-RU" dirty="0" smtClean="0"/>
            </a:br>
            <a:r>
              <a:rPr lang="ru-RU" dirty="0" smtClean="0"/>
              <a:t>Больше нет нигде.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Ваша </a:t>
            </a:r>
            <a:r>
              <a:rPr lang="ru-RU" dirty="0" smtClean="0"/>
              <a:t>пища в </a:t>
            </a:r>
            <a:r>
              <a:rPr lang="ru-RU" dirty="0" smtClean="0"/>
              <a:t>рот попала</a:t>
            </a:r>
            <a:r>
              <a:rPr lang="ru-RU" dirty="0" smtClean="0"/>
              <a:t>,                                                  </a:t>
            </a:r>
            <a:r>
              <a:rPr lang="ru-RU" dirty="0" smtClean="0"/>
              <a:t>Сразу </a:t>
            </a:r>
            <a:r>
              <a:rPr lang="ru-RU" dirty="0" smtClean="0"/>
              <a:t>мелкой она стала.  </a:t>
            </a:r>
          </a:p>
          <a:p>
            <a:pPr>
              <a:buNone/>
            </a:pPr>
            <a:r>
              <a:rPr lang="ru-RU" dirty="0" smtClean="0"/>
              <a:t>       Амилаза </a:t>
            </a:r>
            <a:r>
              <a:rPr lang="ru-RU" dirty="0" smtClean="0"/>
              <a:t>и мальтоза тут содержатся в слюне,</a:t>
            </a:r>
            <a:br>
              <a:rPr lang="ru-RU" dirty="0" smtClean="0"/>
            </a:br>
            <a:r>
              <a:rPr lang="ru-RU" dirty="0" smtClean="0"/>
              <a:t>Расщепляют углеводы.</a:t>
            </a:r>
            <a:br>
              <a:rPr lang="ru-RU" dirty="0" smtClean="0"/>
            </a:br>
            <a:r>
              <a:rPr lang="ru-RU" dirty="0" smtClean="0"/>
              <a:t>В слабощелочной среде.</a:t>
            </a:r>
            <a:br>
              <a:rPr lang="ru-RU" dirty="0" smtClean="0"/>
            </a:br>
            <a:r>
              <a:rPr lang="ru-RU" dirty="0" smtClean="0"/>
              <a:t>И белки, и углеводы,</a:t>
            </a:r>
            <a:br>
              <a:rPr lang="ru-RU" dirty="0" smtClean="0"/>
            </a:br>
            <a:r>
              <a:rPr lang="ru-RU" dirty="0" smtClean="0"/>
              <a:t>Все, что нужно, мы едим, </a:t>
            </a:r>
            <a:br>
              <a:rPr lang="ru-RU" dirty="0" smtClean="0"/>
            </a:br>
            <a:r>
              <a:rPr lang="ru-RU" dirty="0" smtClean="0"/>
              <a:t>Чтобы не было бактерий, </a:t>
            </a:r>
            <a:br>
              <a:rPr lang="ru-RU" dirty="0" smtClean="0"/>
            </a:br>
            <a:r>
              <a:rPr lang="ru-RU" dirty="0" smtClean="0"/>
              <a:t>Помогает лизоцим.</a:t>
            </a:r>
            <a:br>
              <a:rPr lang="ru-RU" dirty="0" smtClean="0"/>
            </a:br>
            <a:r>
              <a:rPr lang="ru-RU" dirty="0" smtClean="0"/>
              <a:t>Посмотреть на них нам любо.</a:t>
            </a:r>
            <a:br>
              <a:rPr lang="ru-RU" dirty="0" smtClean="0"/>
            </a:br>
            <a:r>
              <a:rPr lang="ru-RU" dirty="0" smtClean="0"/>
              <a:t>32 их – это зубы.</a:t>
            </a:r>
            <a:br>
              <a:rPr lang="ru-RU" dirty="0" smtClean="0"/>
            </a:br>
            <a:r>
              <a:rPr lang="ru-RU" dirty="0" smtClean="0"/>
              <a:t>Все нужны нам, как один,</a:t>
            </a:r>
            <a:br>
              <a:rPr lang="ru-RU" dirty="0" smtClean="0"/>
            </a:br>
            <a:r>
              <a:rPr lang="ru-RU" dirty="0" smtClean="0"/>
              <a:t>В них содержится дентин.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               Желудок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Ротовая </a:t>
            </a:r>
            <a:r>
              <a:rPr lang="ru-RU" dirty="0" smtClean="0"/>
              <a:t>полость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     Последовательные </a:t>
            </a:r>
            <a:r>
              <a:rPr lang="ru-RU" b="1" dirty="0" smtClean="0"/>
              <a:t>ассоциации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i="1" dirty="0" smtClean="0"/>
              <a:t>Ц</a:t>
            </a:r>
            <a:r>
              <a:rPr lang="ru-RU" i="1" dirty="0" smtClean="0"/>
              <a:t>ирк, </a:t>
            </a:r>
            <a:r>
              <a:rPr lang="ru-RU" b="1" i="1" dirty="0" smtClean="0"/>
              <a:t>О</a:t>
            </a:r>
            <a:r>
              <a:rPr lang="ru-RU" i="1" dirty="0" smtClean="0"/>
              <a:t>громный </a:t>
            </a:r>
            <a:r>
              <a:rPr lang="ru-RU" b="1" i="1" dirty="0" smtClean="0"/>
              <a:t>К</a:t>
            </a:r>
            <a:r>
              <a:rPr lang="ru-RU" i="1" dirty="0" smtClean="0"/>
              <a:t>упол </a:t>
            </a:r>
            <a:r>
              <a:rPr lang="ru-RU" b="1" i="1" dirty="0" smtClean="0"/>
              <a:t>П</a:t>
            </a:r>
            <a:r>
              <a:rPr lang="ru-RU" i="1" dirty="0" smtClean="0"/>
              <a:t>естрый, </a:t>
            </a:r>
            <a:r>
              <a:rPr lang="ru-RU" b="1" i="1" dirty="0" smtClean="0"/>
              <a:t>С</a:t>
            </a:r>
            <a:r>
              <a:rPr lang="ru-RU" i="1" dirty="0" smtClean="0"/>
              <a:t>ловно </a:t>
            </a:r>
            <a:r>
              <a:rPr lang="ru-RU" b="1" i="1" dirty="0" smtClean="0"/>
              <a:t>Р</a:t>
            </a:r>
            <a:r>
              <a:rPr lang="ru-RU" i="1" dirty="0" smtClean="0"/>
              <a:t>адугу </a:t>
            </a:r>
            <a:r>
              <a:rPr lang="ru-RU" b="1" i="1" dirty="0" smtClean="0"/>
              <a:t>В</a:t>
            </a:r>
            <a:r>
              <a:rPr lang="ru-RU" i="1" dirty="0" smtClean="0"/>
              <a:t>ознес (ты).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Ц</a:t>
            </a:r>
            <a:r>
              <a:rPr lang="ru-RU" dirty="0" smtClean="0"/>
              <a:t>арство</a:t>
            </a:r>
            <a:r>
              <a:rPr lang="ru-RU" dirty="0" smtClean="0"/>
              <a:t>, </a:t>
            </a:r>
            <a:r>
              <a:rPr lang="ru-RU" b="1" dirty="0" smtClean="0"/>
              <a:t>О</a:t>
            </a:r>
            <a:r>
              <a:rPr lang="ru-RU" dirty="0" smtClean="0"/>
              <a:t>тдел, </a:t>
            </a:r>
            <a:r>
              <a:rPr lang="ru-RU" b="1" dirty="0" smtClean="0"/>
              <a:t>К</a:t>
            </a:r>
            <a:r>
              <a:rPr lang="ru-RU" dirty="0" smtClean="0"/>
              <a:t>ласс, </a:t>
            </a:r>
            <a:r>
              <a:rPr lang="ru-RU" b="1" dirty="0" smtClean="0"/>
              <a:t>П</a:t>
            </a:r>
            <a:r>
              <a:rPr lang="ru-RU" dirty="0" smtClean="0"/>
              <a:t>орядок, </a:t>
            </a:r>
            <a:r>
              <a:rPr lang="ru-RU" b="1" dirty="0" smtClean="0"/>
              <a:t>С</a:t>
            </a:r>
            <a:r>
              <a:rPr lang="ru-RU" dirty="0" smtClean="0"/>
              <a:t>емейство, </a:t>
            </a:r>
            <a:r>
              <a:rPr lang="ru-RU" b="1" dirty="0" smtClean="0"/>
              <a:t>Р</a:t>
            </a:r>
            <a:r>
              <a:rPr lang="ru-RU" dirty="0" smtClean="0"/>
              <a:t>од, </a:t>
            </a:r>
            <a:r>
              <a:rPr lang="ru-RU" b="1" dirty="0" smtClean="0"/>
              <a:t>В</a:t>
            </a:r>
            <a:r>
              <a:rPr lang="ru-RU" dirty="0" smtClean="0"/>
              <a:t>ид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i="1" dirty="0" smtClean="0"/>
              <a:t>Ц</a:t>
            </a:r>
            <a:r>
              <a:rPr lang="ru-RU" i="1" dirty="0" smtClean="0"/>
              <a:t>арский </a:t>
            </a:r>
            <a:r>
              <a:rPr lang="ru-RU" b="1" i="1" dirty="0" smtClean="0"/>
              <a:t>Т</a:t>
            </a:r>
            <a:r>
              <a:rPr lang="ru-RU" i="1" dirty="0" smtClean="0"/>
              <a:t>ерем </a:t>
            </a:r>
            <a:r>
              <a:rPr lang="ru-RU" b="1" i="1" dirty="0" smtClean="0"/>
              <a:t>К</a:t>
            </a:r>
            <a:r>
              <a:rPr lang="ru-RU" i="1" dirty="0" smtClean="0"/>
              <a:t>то </a:t>
            </a:r>
            <a:r>
              <a:rPr lang="ru-RU" b="1" i="1" dirty="0" smtClean="0"/>
              <a:t>О</a:t>
            </a:r>
            <a:r>
              <a:rPr lang="ru-RU" i="1" dirty="0" smtClean="0"/>
              <a:t>ткроет, </a:t>
            </a:r>
            <a:r>
              <a:rPr lang="ru-RU" b="1" i="1" dirty="0" smtClean="0"/>
              <a:t>С</a:t>
            </a:r>
            <a:r>
              <a:rPr lang="ru-RU" i="1" dirty="0" smtClean="0"/>
              <a:t>разу </a:t>
            </a:r>
            <a:r>
              <a:rPr lang="ru-RU" b="1" i="1" dirty="0" smtClean="0"/>
              <a:t>Р</a:t>
            </a:r>
            <a:r>
              <a:rPr lang="ru-RU" i="1" dirty="0" smtClean="0"/>
              <a:t>ыцарем </a:t>
            </a:r>
            <a:r>
              <a:rPr lang="ru-RU" b="1" i="1" dirty="0" smtClean="0"/>
              <a:t>В</a:t>
            </a:r>
            <a:r>
              <a:rPr lang="ru-RU" i="1" dirty="0" smtClean="0"/>
              <a:t>ернется.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Ц</a:t>
            </a:r>
            <a:r>
              <a:rPr lang="ru-RU" dirty="0" smtClean="0"/>
              <a:t>арство</a:t>
            </a:r>
            <a:r>
              <a:rPr lang="ru-RU" dirty="0" smtClean="0"/>
              <a:t>, </a:t>
            </a:r>
            <a:r>
              <a:rPr lang="ru-RU" b="1" dirty="0" smtClean="0"/>
              <a:t>Т</a:t>
            </a:r>
            <a:r>
              <a:rPr lang="ru-RU" dirty="0" smtClean="0"/>
              <a:t>ип, </a:t>
            </a:r>
            <a:r>
              <a:rPr lang="ru-RU" b="1" dirty="0" smtClean="0"/>
              <a:t>К</a:t>
            </a:r>
            <a:r>
              <a:rPr lang="ru-RU" dirty="0" smtClean="0"/>
              <a:t>ласс, </a:t>
            </a:r>
            <a:r>
              <a:rPr lang="ru-RU" b="1" dirty="0" smtClean="0"/>
              <a:t>О</a:t>
            </a:r>
            <a:r>
              <a:rPr lang="ru-RU" dirty="0" smtClean="0"/>
              <a:t>тряд, </a:t>
            </a:r>
            <a:r>
              <a:rPr lang="ru-RU" b="1" dirty="0" smtClean="0"/>
              <a:t>С</a:t>
            </a:r>
            <a:r>
              <a:rPr lang="ru-RU" dirty="0" smtClean="0"/>
              <a:t>емейство, </a:t>
            </a:r>
            <a:r>
              <a:rPr lang="ru-RU" b="1" dirty="0" smtClean="0"/>
              <a:t>Р</a:t>
            </a:r>
            <a:r>
              <a:rPr lang="ru-RU" dirty="0" smtClean="0"/>
              <a:t>од, </a:t>
            </a:r>
            <a:r>
              <a:rPr lang="ru-RU" b="1" dirty="0" smtClean="0"/>
              <a:t>В</a:t>
            </a:r>
            <a:r>
              <a:rPr lang="ru-RU" dirty="0" smtClean="0"/>
              <a:t>ид.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Систематика </a:t>
            </a:r>
            <a:r>
              <a:rPr lang="ru-RU" dirty="0" smtClean="0"/>
              <a:t>растений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Систематика </a:t>
            </a:r>
            <a:r>
              <a:rPr lang="ru-RU" dirty="0" smtClean="0"/>
              <a:t>животных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Последовательные </a:t>
            </a:r>
            <a:r>
              <a:rPr lang="ru-RU" b="1" dirty="0" smtClean="0"/>
              <a:t>ассоциации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i="1" dirty="0" smtClean="0"/>
              <a:t>анаболизм</a:t>
            </a:r>
            <a:r>
              <a:rPr lang="ru-RU" dirty="0" smtClean="0"/>
              <a:t> – Аня строит; </a:t>
            </a:r>
          </a:p>
          <a:p>
            <a:endParaRPr lang="ru-RU" b="1" i="1" dirty="0" smtClean="0"/>
          </a:p>
          <a:p>
            <a:r>
              <a:rPr lang="ru-RU" b="1" i="1" dirty="0" smtClean="0"/>
              <a:t>катаболизм</a:t>
            </a:r>
            <a:r>
              <a:rPr lang="ru-RU" dirty="0" smtClean="0"/>
              <a:t> </a:t>
            </a:r>
            <a:r>
              <a:rPr lang="ru-RU" dirty="0" smtClean="0"/>
              <a:t>– Катя рушит.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</a:t>
            </a:r>
            <a:r>
              <a:rPr lang="ru-RU" b="1" i="1" dirty="0" smtClean="0"/>
              <a:t>Днем</a:t>
            </a:r>
            <a:r>
              <a:rPr lang="ru-RU" i="1" dirty="0" smtClean="0"/>
              <a:t> </a:t>
            </a:r>
            <a:r>
              <a:rPr lang="ru-RU" i="1" dirty="0" smtClean="0"/>
              <a:t>работают с </a:t>
            </a:r>
            <a:r>
              <a:rPr lang="ru-RU" b="1" i="1" dirty="0" smtClean="0"/>
              <a:t>колбочками</a:t>
            </a:r>
            <a:r>
              <a:rPr lang="ru-RU" i="1" dirty="0" smtClean="0"/>
              <a:t>, </a:t>
            </a:r>
            <a:r>
              <a:rPr lang="ru-RU" b="1" i="1" dirty="0" smtClean="0"/>
              <a:t>ночью</a:t>
            </a:r>
            <a:r>
              <a:rPr lang="ru-RU" i="1" dirty="0" smtClean="0"/>
              <a:t> ходят с</a:t>
            </a:r>
            <a:r>
              <a:rPr lang="ru-RU" b="1" i="1" dirty="0" smtClean="0"/>
              <a:t> </a:t>
            </a:r>
            <a:r>
              <a:rPr lang="ru-RU" b="1" i="1" dirty="0" smtClean="0"/>
              <a:t>палочками</a:t>
            </a:r>
            <a:r>
              <a:rPr lang="ru-RU" b="1" dirty="0" smtClean="0"/>
              <a:t>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Обмен </a:t>
            </a:r>
            <a:r>
              <a:rPr lang="ru-RU" dirty="0" smtClean="0"/>
              <a:t>веществ и энергии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Зрительный </a:t>
            </a:r>
            <a:r>
              <a:rPr lang="ru-RU" dirty="0" smtClean="0"/>
              <a:t>анализатор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</TotalTime>
  <Words>853</Words>
  <Application>Microsoft Office PowerPoint</Application>
  <PresentationFormat>Экран (4:3)</PresentationFormat>
  <Paragraphs>163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Приемы запоминания на уроках биологии</vt:lpstr>
      <vt:lpstr>Слайд 2</vt:lpstr>
      <vt:lpstr>Слайд 3</vt:lpstr>
      <vt:lpstr>      Методы развития памяти </vt:lpstr>
      <vt:lpstr>                      Акронимы. </vt:lpstr>
      <vt:lpstr>            Образное мышление  </vt:lpstr>
      <vt:lpstr>                  Рифмизация </vt:lpstr>
      <vt:lpstr>       Последовательные ассоциации </vt:lpstr>
      <vt:lpstr>Последовательные ассоциации </vt:lpstr>
      <vt:lpstr>Последовательные ассоциации </vt:lpstr>
      <vt:lpstr>    Обзор, чтение, ответ на вопросы  </vt:lpstr>
      <vt:lpstr>                 Вхождение </vt:lpstr>
      <vt:lpstr>                 Вхождение </vt:lpstr>
      <vt:lpstr>               Опорные конспекты </vt:lpstr>
      <vt:lpstr>    Майнд–мэп (структурные карты)  </vt:lpstr>
      <vt:lpstr>                 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запоминания на уроках биологии</dc:title>
  <dc:creator>С</dc:creator>
  <cp:lastModifiedBy>С</cp:lastModifiedBy>
  <cp:revision>9</cp:revision>
  <dcterms:created xsi:type="dcterms:W3CDTF">2013-06-22T09:07:35Z</dcterms:created>
  <dcterms:modified xsi:type="dcterms:W3CDTF">2013-06-22T10:31:30Z</dcterms:modified>
</cp:coreProperties>
</file>