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59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7" r:id="rId19"/>
    <p:sldId id="276" r:id="rId20"/>
    <p:sldId id="275" r:id="rId21"/>
    <p:sldId id="274" r:id="rId22"/>
    <p:sldId id="279" r:id="rId23"/>
    <p:sldId id="285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1B6CC19-5D7F-4418-9807-36CBBF237E7A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47BF34-34FF-487C-9A77-4A0233239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4582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работы по ИУП </a:t>
            </a:r>
            <a:br>
              <a:rPr lang="ru-RU" dirty="0" smtClean="0"/>
            </a:br>
            <a:r>
              <a:rPr lang="ru-RU" dirty="0" smtClean="0"/>
              <a:t>в школе старшей ступени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4500570"/>
            <a:ext cx="3786182" cy="1752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Маруга</a:t>
            </a:r>
            <a:r>
              <a:rPr lang="ru-RU" dirty="0" smtClean="0"/>
              <a:t> Л.В., </a:t>
            </a:r>
          </a:p>
          <a:p>
            <a:r>
              <a:rPr lang="ru-RU" dirty="0" smtClean="0"/>
              <a:t>замдиректора по УВР </a:t>
            </a:r>
          </a:p>
          <a:p>
            <a:r>
              <a:rPr lang="ru-RU" dirty="0" smtClean="0"/>
              <a:t>МБОУ СОШ №6 г.Бикина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ГРАФИК РАБОТЫ </a:t>
            </a:r>
            <a:br>
              <a:rPr lang="ru-RU" dirty="0" smtClean="0"/>
            </a:br>
            <a:r>
              <a:rPr lang="ru-RU" dirty="0" smtClean="0"/>
              <a:t>ИНДИВИДУАЛЬНЫХ КОНСУЛЬТАЦИЙ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965567"/>
          <a:ext cx="8358246" cy="4214145"/>
        </p:xfrm>
        <a:graphic>
          <a:graphicData uri="http://schemas.openxmlformats.org/drawingml/2006/table">
            <a:tbl>
              <a:tblPr/>
              <a:tblGrid>
                <a:gridCol w="1919897"/>
                <a:gridCol w="2723573"/>
                <a:gridCol w="3714776"/>
              </a:tblGrid>
              <a:tr h="59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День недели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Предмет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Ф.И.О. преподавателя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Понедельник 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Русский язык, литература 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Веренич Н.П.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Вторник 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География, биология, химия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Бадронова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М.В., </a:t>
                      </a:r>
                      <a:endParaRPr lang="ru-RU" sz="20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Times New Roman"/>
                        </a:rPr>
                        <a:t>Кожухаренко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В.И.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Среда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Математика, физика 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Янова Н.А., Молчанова А.Ю.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Четверг 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Биология, химия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Николаева С.Н.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Пятница 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Обществознание, история, право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Нестеренко И.В.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Суббота 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Английский язык, обществознание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Кужим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С.В.,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Шайдулина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Т.В.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ГРАФИК РАБОТЫ ИНДИВИДУАЛЬНЫХ КОНСУЛЬТАЦИЙ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УЧАЩИХСЯ 10-Х КЛАССОВ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2011-2012 УЧ.ГОД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14380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  <a:tabLst>
                <a:tab pos="1363663" algn="l"/>
              </a:tabLst>
            </a:pP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РЕКОМЕНДАЦИИ УЧАЩИМСЯ 10 КЛАССОВ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 составлению индивидуального маршрута обучения</a:t>
            </a:r>
            <a:endParaRPr lang="ru-RU" sz="1800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71472" y="1318022"/>
            <a:ext cx="684610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Вы, как будущий ученик 10 класса можете выбрать учебный профиль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составить индивидуальный учебный план на два года.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366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этого Вам необходимо знать следующее: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учебный год – это 34 учебных недель. Два года- 68 недель.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Минимальная средняя обязательная нагрузка учащегося – 30  часов в неделю.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Максимальная -37 часов в неделю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Рекомендуется выбрать несколько профильных учебных предметов,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также элективные курсы и спецкурсы по профильным предметам.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лгоритм действий 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Ознакомиться со списком обязательных учебных предметов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предлагаемых школой курсов.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Ознакомиться с примерными учебными планами.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Приступить к выбору профильных предметов или профиля в целом.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Составить предварительный индивидуальный учебный план,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lang="ru-RU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обсудить его с родителями.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Окончательный вариант учебного плана должен быть составлен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и сдан не позднее 7 сентября 20__г.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Изменения индивидуального учебного плана допускаются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следующие сроки: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5 октября.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окончания первого полугодие 10 класса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13636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окончания 10 класса.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36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7516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СОГЛАШЕНИЕ </a:t>
            </a:r>
            <a:br>
              <a:rPr lang="ru-RU" sz="3200" b="1" dirty="0" smtClean="0"/>
            </a:br>
            <a:r>
              <a:rPr lang="ru-RU" sz="3200" b="1" dirty="0" smtClean="0"/>
              <a:t>ОБ ИНДИВИДУАЛЬНОМ УЧЕБНОМ ПЛАНЕ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3181"/>
            <a:ext cx="7358082" cy="514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2011-2012 </a:t>
            </a:r>
            <a:r>
              <a:rPr lang="ru-RU" b="1" dirty="0" err="1" smtClean="0"/>
              <a:t>уч.году</a:t>
            </a:r>
            <a:r>
              <a:rPr lang="ru-RU" b="1" dirty="0" smtClean="0"/>
              <a:t> 59 учащихся занимаются по ИУП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485" y="1650636"/>
          <a:ext cx="7278729" cy="5065014"/>
        </p:xfrm>
        <a:graphic>
          <a:graphicData uri="http://schemas.openxmlformats.org/drawingml/2006/table">
            <a:tbl>
              <a:tblPr/>
              <a:tblGrid>
                <a:gridCol w="2077337"/>
                <a:gridCol w="1186632"/>
                <a:gridCol w="1255306"/>
                <a:gridCol w="2759454"/>
              </a:tblGrid>
              <a:tr h="956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Calibri"/>
                          <a:ea typeface="Calibri"/>
                          <a:cs typeface="Times New Roman"/>
                        </a:rPr>
                        <a:t>Учебный предмет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Calibri"/>
                          <a:ea typeface="Calibri"/>
                          <a:cs typeface="Times New Roman"/>
                        </a:rPr>
                        <a:t>Кол-во часов в неделю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Calibri"/>
                          <a:ea typeface="Calibri"/>
                          <a:cs typeface="Times New Roman"/>
                        </a:rPr>
                        <a:t>Кол-во учащихся выбравших предмет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Calibri"/>
                          <a:ea typeface="Calibri"/>
                          <a:cs typeface="Times New Roman"/>
                        </a:rPr>
                        <a:t>Ф.И.О. преподавателя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Calibri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Веренич Н.П.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Литература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Веренич Н.П.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Тупицына О.В., Янова Н.А.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ИКТ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Горностаева С.В.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История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Николишина М.В.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Calibri"/>
                          <a:ea typeface="Calibri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Николишина М.В., Нестеренко И.В.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Право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Николишина М.В.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Экономика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Бадронова М.В.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География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Бадронова М.В.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Маруга Л.В.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Химия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latin typeface="Calibri"/>
                          <a:ea typeface="Calibri"/>
                          <a:cs typeface="Times New Roman"/>
                        </a:rPr>
                        <a:t>Кожухаренко</a:t>
                      </a:r>
                      <a:r>
                        <a:rPr lang="ru-RU" sz="1700" dirty="0">
                          <a:latin typeface="Calibri"/>
                          <a:ea typeface="Calibri"/>
                          <a:cs typeface="Times New Roman"/>
                        </a:rPr>
                        <a:t> В.И.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Биология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latin typeface="Calibri"/>
                          <a:ea typeface="Calibri"/>
                          <a:cs typeface="Times New Roman"/>
                        </a:rPr>
                        <a:t>Кожухаренко</a:t>
                      </a:r>
                      <a:r>
                        <a:rPr lang="ru-RU" sz="1700" dirty="0">
                          <a:latin typeface="Calibri"/>
                          <a:ea typeface="Calibri"/>
                          <a:cs typeface="Times New Roman"/>
                        </a:rPr>
                        <a:t> В.И.</a:t>
                      </a: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9848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1285852" y="1785926"/>
            <a:ext cx="6572296" cy="4643470"/>
            <a:chOff x="1701" y="1134"/>
            <a:chExt cx="8640" cy="5757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1701" y="1134"/>
              <a:ext cx="3420" cy="1617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будет реализована образовательная программа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1701" y="3471"/>
              <a:ext cx="3420" cy="126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«Я составляю программу образовательной деятельности»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1701" y="5631"/>
              <a:ext cx="3420" cy="126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«Я выбираю предметы для изучения»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6921" y="1491"/>
              <a:ext cx="3420" cy="126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Индивидуальный образовательный маршрут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6921" y="3471"/>
              <a:ext cx="3420" cy="126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Индивидуальная образовательная программа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6921" y="5631"/>
              <a:ext cx="3420" cy="126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Индивидуальный учебный план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4761" y="1671"/>
              <a:ext cx="2520" cy="900"/>
            </a:xfrm>
            <a:prstGeom prst="rightArrow">
              <a:avLst>
                <a:gd name="adj1" fmla="val 50000"/>
                <a:gd name="adj2" fmla="val 70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Конструирование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2" name="AutoShape 10"/>
            <p:cNvSpPr>
              <a:spLocks noChangeArrowheads="1"/>
            </p:cNvSpPr>
            <p:nvPr/>
          </p:nvSpPr>
          <p:spPr bwMode="auto">
            <a:xfrm>
              <a:off x="4941" y="3651"/>
              <a:ext cx="2340" cy="900"/>
            </a:xfrm>
            <a:prstGeom prst="rightArrow">
              <a:avLst>
                <a:gd name="adj1" fmla="val 50000"/>
                <a:gd name="adj2" fmla="val 65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оектир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ование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3" name="AutoShape 11"/>
            <p:cNvSpPr>
              <a:spLocks noChangeArrowheads="1"/>
            </p:cNvSpPr>
            <p:nvPr/>
          </p:nvSpPr>
          <p:spPr bwMode="auto">
            <a:xfrm>
              <a:off x="4941" y="5811"/>
              <a:ext cx="2520" cy="900"/>
            </a:xfrm>
            <a:prstGeom prst="rightArrow">
              <a:avLst>
                <a:gd name="adj1" fmla="val 50000"/>
                <a:gd name="adj2" fmla="val 70000"/>
              </a:avLst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Прогнозирование 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4" name="AutoShape 12"/>
            <p:cNvSpPr>
              <a:spLocks noChangeArrowheads="1"/>
            </p:cNvSpPr>
            <p:nvPr/>
          </p:nvSpPr>
          <p:spPr bwMode="auto">
            <a:xfrm>
              <a:off x="3141" y="2754"/>
              <a:ext cx="360" cy="72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969696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28685" name="AutoShape 13"/>
            <p:cNvSpPr>
              <a:spLocks noChangeArrowheads="1"/>
            </p:cNvSpPr>
            <p:nvPr/>
          </p:nvSpPr>
          <p:spPr bwMode="auto">
            <a:xfrm>
              <a:off x="8541" y="4734"/>
              <a:ext cx="360" cy="90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969696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28686" name="AutoShape 14"/>
            <p:cNvSpPr>
              <a:spLocks noChangeArrowheads="1"/>
            </p:cNvSpPr>
            <p:nvPr/>
          </p:nvSpPr>
          <p:spPr bwMode="auto">
            <a:xfrm>
              <a:off x="8541" y="2754"/>
              <a:ext cx="360" cy="72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969696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  <p:sp>
          <p:nvSpPr>
            <p:cNvPr id="28687" name="AutoShape 15"/>
            <p:cNvSpPr>
              <a:spLocks noChangeArrowheads="1"/>
            </p:cNvSpPr>
            <p:nvPr/>
          </p:nvSpPr>
          <p:spPr bwMode="auto">
            <a:xfrm>
              <a:off x="3141" y="4734"/>
              <a:ext cx="360" cy="900"/>
            </a:xfrm>
            <a:prstGeom prst="upArrow">
              <a:avLst>
                <a:gd name="adj1" fmla="val 50000"/>
                <a:gd name="adj2" fmla="val 62500"/>
              </a:avLst>
            </a:prstGeom>
            <a:solidFill>
              <a:srgbClr val="969696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500034" y="1428736"/>
            <a:ext cx="7143800" cy="4853195"/>
            <a:chOff x="1521" y="6398"/>
            <a:chExt cx="9000" cy="4456"/>
          </a:xfrm>
        </p:grpSpPr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1521" y="6398"/>
              <a:ext cx="9000" cy="54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Профильное обучение на основе индивидуального учебного плана</a:t>
              </a:r>
              <a:endParaRPr kumimoji="0" lang="ru-RU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28" name="AutoShape 32"/>
            <p:cNvSpPr>
              <a:spLocks noChangeArrowheads="1"/>
            </p:cNvSpPr>
            <p:nvPr/>
          </p:nvSpPr>
          <p:spPr bwMode="auto">
            <a:xfrm rot="10800000">
              <a:off x="4221" y="8694"/>
              <a:ext cx="3240" cy="900"/>
            </a:xfrm>
            <a:custGeom>
              <a:avLst/>
              <a:gdLst>
                <a:gd name="G0" fmla="+- 6480 0 0"/>
                <a:gd name="G1" fmla="+- 8640 0 0"/>
                <a:gd name="G2" fmla="+- 6171 0 0"/>
                <a:gd name="G3" fmla="+- 21600 0 6480"/>
                <a:gd name="G4" fmla="+- 21600 0 8640"/>
                <a:gd name="G5" fmla="*/ G0 21600 G3"/>
                <a:gd name="G6" fmla="*/ G1 21600 G3"/>
                <a:gd name="G7" fmla="*/ G2 G3 21600"/>
                <a:gd name="G8" fmla="*/ 10800 21600 G3"/>
                <a:gd name="G9" fmla="*/ G4 21600 G3"/>
                <a:gd name="G10" fmla="+- 21600 0 G7"/>
                <a:gd name="G11" fmla="+- G5 0 G8"/>
                <a:gd name="G12" fmla="+- G6 0 G8"/>
                <a:gd name="G13" fmla="*/ G12 G7 G11"/>
                <a:gd name="G14" fmla="+- 21600 0 G13"/>
                <a:gd name="G15" fmla="+- G0 0 10800"/>
                <a:gd name="G16" fmla="+- G1 0 10800"/>
                <a:gd name="G17" fmla="*/ G2 G16 G15"/>
                <a:gd name="T0" fmla="*/ 10800 w 21600"/>
                <a:gd name="T1" fmla="*/ 0 h 21600"/>
                <a:gd name="T2" fmla="*/ 0 w 21600"/>
                <a:gd name="T3" fmla="*/ 15429 h 21600"/>
                <a:gd name="T4" fmla="*/ 10800 w 21600"/>
                <a:gd name="T5" fmla="*/ 18514 h 21600"/>
                <a:gd name="T6" fmla="*/ 21600 w 21600"/>
                <a:gd name="T7" fmla="*/ 15429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G13 w 21600"/>
                <a:gd name="T13" fmla="*/ G6 h 21600"/>
                <a:gd name="T14" fmla="*/ G14 w 21600"/>
                <a:gd name="T15" fmla="*/ G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6171"/>
                  </a:lnTo>
                  <a:lnTo>
                    <a:pt x="8640" y="6171"/>
                  </a:lnTo>
                  <a:lnTo>
                    <a:pt x="8640" y="12343"/>
                  </a:lnTo>
                  <a:lnTo>
                    <a:pt x="4320" y="12343"/>
                  </a:lnTo>
                  <a:lnTo>
                    <a:pt x="4320" y="9257"/>
                  </a:lnTo>
                  <a:lnTo>
                    <a:pt x="0" y="15429"/>
                  </a:lnTo>
                  <a:lnTo>
                    <a:pt x="4320" y="21600"/>
                  </a:lnTo>
                  <a:lnTo>
                    <a:pt x="4320" y="18514"/>
                  </a:lnTo>
                  <a:lnTo>
                    <a:pt x="17280" y="18514"/>
                  </a:lnTo>
                  <a:lnTo>
                    <a:pt x="17280" y="21600"/>
                  </a:lnTo>
                  <a:lnTo>
                    <a:pt x="21600" y="15429"/>
                  </a:lnTo>
                  <a:lnTo>
                    <a:pt x="17280" y="9257"/>
                  </a:lnTo>
                  <a:lnTo>
                    <a:pt x="17280" y="12343"/>
                  </a:lnTo>
                  <a:lnTo>
                    <a:pt x="12960" y="12343"/>
                  </a:lnTo>
                  <a:lnTo>
                    <a:pt x="12960" y="6171"/>
                  </a:lnTo>
                  <a:lnTo>
                    <a:pt x="15120" y="6171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4581" y="9774"/>
              <a:ext cx="2340" cy="108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Бесклассное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обучение  -группы сменного состава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1611" y="8694"/>
              <a:ext cx="2340" cy="134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Экстернат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400" b="1" i="1" dirty="0" smtClean="0">
                  <a:latin typeface="Calibri" pitchFamily="34" charset="0"/>
                  <a:cs typeface="Arial" pitchFamily="34" charset="0"/>
                </a:rPr>
                <a:t>1 учащийся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7731" y="8694"/>
              <a:ext cx="2340" cy="131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Дистанционное обучение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400" b="1" i="1" dirty="0" smtClean="0">
                  <a:latin typeface="Calibri" pitchFamily="34" charset="0"/>
                  <a:cs typeface="Arial" pitchFamily="34" charset="0"/>
                </a:rPr>
                <a:t>Обществознание-20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Биология-8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71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РАСПИСАНИЕ ЗАНЯТИЙ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214554"/>
          <a:ext cx="8001055" cy="4178954"/>
        </p:xfrm>
        <a:graphic>
          <a:graphicData uri="http://schemas.openxmlformats.org/drawingml/2006/table">
            <a:tbl>
              <a:tblPr/>
              <a:tblGrid>
                <a:gridCol w="620881"/>
                <a:gridCol w="1779434"/>
                <a:gridCol w="1909052"/>
                <a:gridCol w="1827441"/>
                <a:gridCol w="1864247"/>
              </a:tblGrid>
              <a:tr h="304452">
                <a:tc>
                  <a:txBody>
                    <a:bodyPr/>
                    <a:lstStyle/>
                    <a:p>
                      <a:pPr indent="89916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б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г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История(п)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История(у)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ИКТ1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Физика(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Химия(у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История(п)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Русский(у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ИКТ2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Физика(у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Географ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Общество(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Физика(у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1" name="WordArt 1"/>
          <p:cNvSpPr>
            <a:spLocks noChangeArrowheads="1" noChangeShapeType="1" noTextEdit="1"/>
          </p:cNvSpPr>
          <p:nvPr/>
        </p:nvSpPr>
        <p:spPr bwMode="auto">
          <a:xfrm>
            <a:off x="3286116" y="1571612"/>
            <a:ext cx="2390775" cy="266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понедельник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71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РАСПИСАНИЕ ЗАНЯТИЙ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071680"/>
          <a:ext cx="8001057" cy="4645489"/>
        </p:xfrm>
        <a:graphic>
          <a:graphicData uri="http://schemas.openxmlformats.org/drawingml/2006/table">
            <a:tbl>
              <a:tblPr/>
              <a:tblGrid>
                <a:gridCol w="294439"/>
                <a:gridCol w="1380982"/>
                <a:gridCol w="2613145"/>
                <a:gridCol w="1659419"/>
                <a:gridCol w="2053072"/>
              </a:tblGrid>
              <a:tr h="336316">
                <a:tc>
                  <a:txBody>
                    <a:bodyPr/>
                    <a:lstStyle/>
                    <a:p>
                      <a:pPr indent="89916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б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г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Литература(п)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Литература(у)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Литература(п)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Литература(у)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Русский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Право(у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Географ(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Биология(х/б)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Экономика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Общество(у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Математика(п)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Математика(у)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Физика(п)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История(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Биология((у)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ИКТ2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Общество(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Общество(у)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1" name="WordArt 1"/>
          <p:cNvSpPr>
            <a:spLocks noChangeArrowheads="1" noChangeShapeType="1" noTextEdit="1"/>
          </p:cNvSpPr>
          <p:nvPr/>
        </p:nvSpPr>
        <p:spPr bwMode="auto">
          <a:xfrm>
            <a:off x="3714744" y="1571612"/>
            <a:ext cx="1457325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вторник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71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РАСПИСАНИЕ ЗАНЯТИЙ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143118"/>
          <a:ext cx="7980568" cy="4341352"/>
        </p:xfrm>
        <a:graphic>
          <a:graphicData uri="http://schemas.openxmlformats.org/drawingml/2006/table">
            <a:tbl>
              <a:tblPr/>
              <a:tblGrid>
                <a:gridCol w="263192"/>
                <a:gridCol w="1841500"/>
                <a:gridCol w="1871933"/>
                <a:gridCol w="2113322"/>
                <a:gridCol w="1890621"/>
              </a:tblGrid>
              <a:tr h="425777">
                <a:tc>
                  <a:txBody>
                    <a:bodyPr/>
                    <a:lstStyle/>
                    <a:p>
                      <a:pPr indent="89916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б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г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Русский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Русский(п)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-------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История(п)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История(у)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Право(п)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Право(у)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Общество(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ИКТ1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ИКТ2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Литер(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/б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/б)/-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5" name="WordArt 1"/>
          <p:cNvSpPr>
            <a:spLocks noChangeArrowheads="1" noChangeShapeType="1" noTextEdit="1"/>
          </p:cNvSpPr>
          <p:nvPr/>
        </p:nvSpPr>
        <p:spPr bwMode="auto">
          <a:xfrm>
            <a:off x="3643306" y="1500174"/>
            <a:ext cx="1285884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среда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71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РАСПИСАНИЕ ЗАНЯТИЙ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071679"/>
          <a:ext cx="8038911" cy="4240856"/>
        </p:xfrm>
        <a:graphic>
          <a:graphicData uri="http://schemas.openxmlformats.org/drawingml/2006/table">
            <a:tbl>
              <a:tblPr/>
              <a:tblGrid>
                <a:gridCol w="499566"/>
                <a:gridCol w="1857888"/>
                <a:gridCol w="1851588"/>
                <a:gridCol w="1779270"/>
                <a:gridCol w="2050599"/>
              </a:tblGrid>
              <a:tr h="313792">
                <a:tc>
                  <a:txBody>
                    <a:bodyPr/>
                    <a:lstStyle/>
                    <a:p>
                      <a:pPr indent="89916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б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г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Экономика(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Общество(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/б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ИКТ2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Математика(п)/-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Математика(у)/-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Физика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Литература(п)/-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Литература(у)/-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Право(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69" name="WordArt 1"/>
          <p:cNvSpPr>
            <a:spLocks noChangeArrowheads="1" noChangeShapeType="1" noTextEdit="1"/>
          </p:cNvSpPr>
          <p:nvPr/>
        </p:nvSpPr>
        <p:spPr bwMode="auto">
          <a:xfrm>
            <a:off x="3643306" y="1500174"/>
            <a:ext cx="15144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четверг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9848"/>
          </a:xfrm>
        </p:spPr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Ликвидировать разрыв между школьным образованием и требованиями вузов, познакомить старшеклассников с реальными потребностями рынка труда, максимально подготовить их к осознанному выбору профессии, чтобы в дальнейшем они могли реализовать свои карьерные планы.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71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РАСПИСАНИЕ ЗАНЯТИЙ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143116"/>
          <a:ext cx="8143932" cy="4318329"/>
        </p:xfrm>
        <a:graphic>
          <a:graphicData uri="http://schemas.openxmlformats.org/drawingml/2006/table">
            <a:tbl>
              <a:tblPr/>
              <a:tblGrid>
                <a:gridCol w="631969"/>
                <a:gridCol w="1811210"/>
                <a:gridCol w="1943142"/>
                <a:gridCol w="1860074"/>
                <a:gridCol w="1897537"/>
              </a:tblGrid>
              <a:tr h="344400">
                <a:tc>
                  <a:txBody>
                    <a:bodyPr/>
                    <a:lstStyle/>
                    <a:p>
                      <a:pPr indent="89916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б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г    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Физика(у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 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Русский(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Физика(у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Математика(п)/-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Математика(у)/-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Физика(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Экономика(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Общество(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инд.конс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ИКТ1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ИКТ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Географ(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Матем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ИКТ2/-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Инд.конс.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Русск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3" name="WordArt 1"/>
          <p:cNvSpPr>
            <a:spLocks noChangeArrowheads="1" noChangeShapeType="1" noTextEdit="1"/>
          </p:cNvSpPr>
          <p:nvPr/>
        </p:nvSpPr>
        <p:spPr bwMode="auto">
          <a:xfrm>
            <a:off x="3500430" y="1500174"/>
            <a:ext cx="16383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пятница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71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РАСПИСАНИЕ ЗАНЯТИЙ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214555"/>
          <a:ext cx="8143931" cy="4256100"/>
        </p:xfrm>
        <a:graphic>
          <a:graphicData uri="http://schemas.openxmlformats.org/drawingml/2006/table">
            <a:tbl>
              <a:tblPr/>
              <a:tblGrid>
                <a:gridCol w="413712"/>
                <a:gridCol w="1632044"/>
                <a:gridCol w="2099506"/>
                <a:gridCol w="2078331"/>
                <a:gridCol w="1920338"/>
              </a:tblGrid>
              <a:tr h="390191">
                <a:tc>
                  <a:txBody>
                    <a:bodyPr/>
                    <a:lstStyle/>
                    <a:p>
                      <a:pPr indent="89916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б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 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Физика(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МХК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МХК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Право(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МХК(у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Математика(п)/-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Математика(у)/-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Общество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Общество(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Литература(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/б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Инд.конс.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МХК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/б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)/-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Инд.конс.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Инд.конс.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Инд.конс.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17" name="WordArt 1"/>
          <p:cNvSpPr>
            <a:spLocks noChangeArrowheads="1" noChangeShapeType="1" noTextEdit="1"/>
          </p:cNvSpPr>
          <p:nvPr/>
        </p:nvSpPr>
        <p:spPr bwMode="auto">
          <a:xfrm>
            <a:off x="3571868" y="1500174"/>
            <a:ext cx="1571636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суббота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48"/>
            <a:ext cx="8229600" cy="50005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ИУП Васиной Людмилы, ученицы 10 класса </a:t>
            </a:r>
            <a:br>
              <a:rPr lang="ru-RU" sz="2800" dirty="0" smtClean="0"/>
            </a:br>
            <a:r>
              <a:rPr lang="ru-RU" sz="2800" dirty="0" smtClean="0"/>
              <a:t>МОУ СОШ № 6 г. Бикина </a:t>
            </a:r>
            <a:br>
              <a:rPr lang="ru-RU" sz="2800" dirty="0" smtClean="0"/>
            </a:br>
            <a:r>
              <a:rPr lang="ru-RU" sz="2800" dirty="0" smtClean="0"/>
              <a:t>на 2011-2012 </a:t>
            </a:r>
            <a:r>
              <a:rPr lang="ru-RU" sz="2800" dirty="0" err="1" smtClean="0"/>
              <a:t>уч.год</a:t>
            </a:r>
            <a:endParaRPr lang="ru-RU" sz="2800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500430" y="1928802"/>
            <a:ext cx="635798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Васина Людмила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 окончания школы буду поступать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медицинский институт или выберу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техническую специальность,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точно еще не определилась.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оэтому выбираю следующие предметы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изучения на профильном уровне: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371943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Математика и русский мне нужны для того, чтобы успешно  сдать обязательные экзамены в форме ЕГЭ. Химия и биология - для поступления в медицинский институт, физика- для технической специальности.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8" name="Picture 4" descr="E:\IMG_00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71678"/>
            <a:ext cx="3214709" cy="214314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00496" y="3929066"/>
            <a:ext cx="27860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русский язык,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химия,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биология,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математика,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физика.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Учебные занятия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229600" cy="71436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аттестации, контроля и учёта достижений учащихся по предмету: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7158" y="3000372"/>
            <a:ext cx="84786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годовая контрольная работа,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накопительная оценка по результатам изучения модулей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накопительная оценка  посредством суммирования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кредитных единиц,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зачёт,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экзамен в  школе,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участие в предметных олимпиадах,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аттестации, контроля и учёта достижений учащихся во внеурочной деятельности: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7158" y="2786058"/>
            <a:ext cx="737548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участие в выставке,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участие в соревнованиях (каких),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участие в концерте,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публичное выступление на научно-практической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конференции (в школе, районе, …)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 результатах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проектной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деятельности,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публичное выступление на научно-практической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конференции (в школе, районе, …)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 результатах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исследовательской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деятельности,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40 </a:t>
            </a:r>
            <a:r>
              <a:rPr lang="ru-RU" sz="3600" dirty="0" smtClean="0"/>
              <a:t>ЭЛЕКТИВНЫХ КУРСОВ  И СОЦИАЛЬНЫХ ПРАКТИК, ПРЕДЛОЖЕНЫ УЧАЩИМСЯ ДЛЯ ВЫБОРА В 2011-2012 </a:t>
            </a:r>
            <a:r>
              <a:rPr lang="ru-RU" sz="3600" dirty="0" err="1" smtClean="0"/>
              <a:t>уч.году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в МБОУ СОШ №6 г.Бикина 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ДИАГНОСТИЧЕСКИХ РАБОТ В 10-х КЛАССАХ (ФРАГМЕНТ)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928802"/>
          <a:ext cx="8001058" cy="4389120"/>
        </p:xfrm>
        <a:graphic>
          <a:graphicData uri="http://schemas.openxmlformats.org/drawingml/2006/table">
            <a:tbl>
              <a:tblPr/>
              <a:tblGrid>
                <a:gridCol w="526597"/>
                <a:gridCol w="526597"/>
                <a:gridCol w="992552"/>
                <a:gridCol w="992552"/>
                <a:gridCol w="992552"/>
                <a:gridCol w="992552"/>
                <a:gridCol w="992552"/>
                <a:gridCol w="992552"/>
                <a:gridCol w="992552"/>
              </a:tblGrid>
              <a:tr h="802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Количество учащихся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Количество учащихся (доля) получивших отметку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Уровень обученности (%)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Качество обученности(%)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Выполнивших работу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«5»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«4»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«3»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«2»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74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Учебный предмет: ИКТ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Сентябрь 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77%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Январь 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74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Учебный предмет: Физика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Сентябрь 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50%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Январь 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74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Учебный предмет: Химия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Сентябрь 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62%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Январь 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74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Учебный предмет: Биология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Сентябрь 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75%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Январь 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Май</a:t>
                      </a: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163" marR="25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3143272" cy="492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Группа 5"/>
          <p:cNvGrpSpPr/>
          <p:nvPr/>
        </p:nvGrpSpPr>
        <p:grpSpPr>
          <a:xfrm>
            <a:off x="3500430" y="3143248"/>
            <a:ext cx="5143536" cy="3446231"/>
            <a:chOff x="3071802" y="2857496"/>
            <a:chExt cx="5534026" cy="3803421"/>
          </a:xfrm>
        </p:grpSpPr>
        <p:pic>
          <p:nvPicPr>
            <p:cNvPr id="4301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1802" y="2857496"/>
              <a:ext cx="5534026" cy="3803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012" name="Picture 4" descr="E:\IMG_008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86116" y="3019373"/>
              <a:ext cx="1643074" cy="109538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ПРЕЕМСТВЕННОСТЬ ОБУЧЕНИЯ МЕЖДУ ОСНОВНОЙ ШКОЛОЙ </a:t>
            </a:r>
            <a:br>
              <a:rPr lang="ru-RU" sz="2800" b="1" dirty="0" smtClean="0"/>
            </a:br>
            <a:r>
              <a:rPr lang="ru-RU" sz="2800" b="1" dirty="0" smtClean="0"/>
              <a:t>И ШКОЛОЙ СТАРШЕЙ СТУПЕНИ</a:t>
            </a:r>
            <a:endParaRPr lang="ru-RU" sz="2800" b="1" dirty="0"/>
          </a:p>
        </p:txBody>
      </p:sp>
      <p:sp>
        <p:nvSpPr>
          <p:cNvPr id="4" name="Овал 3"/>
          <p:cNvSpPr/>
          <p:nvPr/>
        </p:nvSpPr>
        <p:spPr>
          <a:xfrm>
            <a:off x="214282" y="2099743"/>
            <a:ext cx="2286016" cy="4615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ОСНОВНАЯ ШКОЛА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72264" y="2000240"/>
            <a:ext cx="2286016" cy="47863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СТАРШАЯ ШКОЛА</a:t>
            </a:r>
            <a:endParaRPr lang="ru-RU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2643174" y="2214554"/>
            <a:ext cx="3786214" cy="10715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СЕМИНАРЫ, </a:t>
            </a:r>
          </a:p>
          <a:p>
            <a:pPr algn="ctr"/>
            <a:r>
              <a:rPr lang="ru-RU" dirty="0" smtClean="0"/>
              <a:t>КРУГЛЫЕ СТОЛЫ</a:t>
            </a:r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2643174" y="3286124"/>
            <a:ext cx="3786214" cy="10715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ЗАСЕДАНИЯ РМО УЧИТЕЛЕЙ</a:t>
            </a:r>
            <a:endParaRPr lang="ru-RU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2643174" y="5429264"/>
            <a:ext cx="3786214" cy="10715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РАЗРАБОТКА  ЕДИНЫХ ТРЕБОВАНИЙ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2643174" y="4357694"/>
            <a:ext cx="3786214" cy="107157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ВЗАИМОПОСЕЩЕНИЕ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ДИАГНОСТИКА УЧАЩИХСЯ </a:t>
            </a:r>
            <a:br>
              <a:rPr lang="ru-RU" dirty="0" smtClean="0"/>
            </a:br>
            <a:r>
              <a:rPr lang="ru-RU" dirty="0" smtClean="0"/>
              <a:t>9-х КЛАССОВ, 2009-2010 </a:t>
            </a:r>
            <a:r>
              <a:rPr lang="ru-RU" dirty="0" err="1" smtClean="0"/>
              <a:t>уч.год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1872694"/>
          <a:ext cx="6715172" cy="4628140"/>
        </p:xfrm>
        <a:graphic>
          <a:graphicData uri="http://schemas.openxmlformats.org/drawingml/2006/table">
            <a:tbl>
              <a:tblPr/>
              <a:tblGrid>
                <a:gridCol w="916077"/>
                <a:gridCol w="2899093"/>
                <a:gridCol w="2900002"/>
              </a:tblGrid>
              <a:tr h="389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2400" b="1" i="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400" b="1" i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24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Профильные предметы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Количество учащихся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Физика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Математика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ИКТ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География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Экономика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Обществознание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Право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История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Химия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i="0">
                          <a:latin typeface="Times New Roman"/>
                          <a:ea typeface="Times New Roman"/>
                        </a:rPr>
                        <a:t>Биология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066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/>
              <a:t>Организация профильного обучения в МОУ СОШ №6 г. Бикина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3686175" cy="4525963"/>
          </a:xfrm>
        </p:spPr>
        <p:txBody>
          <a:bodyPr>
            <a:normAutofit fontScale="77500" lnSpcReduction="20000"/>
          </a:bodyPr>
          <a:lstStyle/>
          <a:p>
            <a:pPr marL="420624" indent="-384048"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/>
              <a:t>10-классы: 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3200" dirty="0" smtClean="0"/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Физико-математический класс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3200" dirty="0" smtClean="0"/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Социально-экономический класс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3200" dirty="0" smtClean="0"/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Правовой класс</a:t>
            </a:r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3200" dirty="0" smtClean="0"/>
          </a:p>
          <a:p>
            <a:pPr marL="420624" indent="-38404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Химико-биологическая группа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7412" name="Picture 4" descr="C:\Documents and Settings\Admin\Рабочий стол\ajnrn\DSC01361.JPG"/>
          <p:cNvPicPr>
            <a:picLocks noChangeAspect="1" noChangeArrowheads="1"/>
          </p:cNvPicPr>
          <p:nvPr/>
        </p:nvPicPr>
        <p:blipFill>
          <a:blip r:embed="rId2" cstate="print"/>
          <a:srcRect t="14883" r="14423"/>
          <a:stretch>
            <a:fillRect/>
          </a:stretch>
        </p:blipFill>
        <p:spPr bwMode="auto">
          <a:xfrm>
            <a:off x="4000496" y="3000372"/>
            <a:ext cx="4643438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4810" y="1928802"/>
            <a:ext cx="4357687" cy="914400"/>
          </a:xfrm>
          <a:prstGeom prst="rect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/>
              <a:t>С 1 сентября </a:t>
            </a:r>
            <a:r>
              <a:rPr lang="ru-RU" b="1" dirty="0" smtClean="0"/>
              <a:t>2010 года </a:t>
            </a:r>
            <a:r>
              <a:rPr lang="ru-RU" b="1" dirty="0"/>
              <a:t>организовано многопрофильное обучение: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9848"/>
          </a:xfrm>
        </p:spPr>
        <p:txBody>
          <a:bodyPr/>
          <a:lstStyle/>
          <a:p>
            <a:r>
              <a:rPr lang="ru-RU" dirty="0" smtClean="0"/>
              <a:t>Карта интересов по </a:t>
            </a:r>
            <a:r>
              <a:rPr lang="ru-RU" dirty="0" err="1" smtClean="0"/>
              <a:t>Голомштоку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b="1" dirty="0" smtClean="0"/>
              <a:t>Профильное  обучение </a:t>
            </a:r>
            <a:br>
              <a:rPr lang="ru-RU" sz="3400" b="1" dirty="0" smtClean="0"/>
            </a:br>
            <a:r>
              <a:rPr lang="ru-RU" sz="3400" b="1" dirty="0" smtClean="0"/>
              <a:t>2011-2012 учебный год</a:t>
            </a:r>
          </a:p>
        </p:txBody>
      </p:sp>
      <p:sp>
        <p:nvSpPr>
          <p:cNvPr id="40966" name="Rectangle 6"/>
          <p:cNvSpPr>
            <a:spLocks noGrp="1"/>
          </p:cNvSpPr>
          <p:nvPr>
            <p:ph sz="half" idx="1"/>
          </p:nvPr>
        </p:nvSpPr>
        <p:spPr>
          <a:xfrm>
            <a:off x="428596" y="2000240"/>
            <a:ext cx="4038600" cy="4525963"/>
          </a:xfrm>
        </p:spPr>
        <p:txBody>
          <a:bodyPr/>
          <a:lstStyle/>
          <a:p>
            <a:pPr algn="ctr">
              <a:lnSpc>
                <a:spcPct val="70000"/>
              </a:lnSpc>
              <a:buFont typeface="Wingdings 2" pitchFamily="18" charset="2"/>
              <a:buNone/>
            </a:pPr>
            <a:endParaRPr lang="ru-RU" sz="2400" b="1" dirty="0" smtClean="0">
              <a:solidFill>
                <a:srgbClr val="F9DB27"/>
              </a:solidFill>
            </a:endParaRPr>
          </a:p>
          <a:p>
            <a:pPr algn="ctr">
              <a:lnSpc>
                <a:spcPct val="7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F9DB27"/>
                </a:solidFill>
              </a:rPr>
              <a:t>10-классы:</a:t>
            </a:r>
            <a:r>
              <a:rPr lang="ru-RU" sz="2400" b="1" dirty="0" smtClean="0"/>
              <a:t> </a:t>
            </a: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100" dirty="0" smtClean="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100" dirty="0" smtClean="0"/>
              <a:t>Физико-математическая группа</a:t>
            </a: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100" dirty="0" smtClean="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100" dirty="0" smtClean="0"/>
              <a:t>Социально-экономическая группа</a:t>
            </a: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100" dirty="0" smtClean="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100" dirty="0" smtClean="0"/>
              <a:t>Химико-биологическая</a:t>
            </a: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100" dirty="0" smtClean="0"/>
              <a:t>группа</a:t>
            </a: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100" dirty="0" smtClean="0"/>
          </a:p>
          <a:p>
            <a:pPr>
              <a:buFont typeface="Wingdings 2" pitchFamily="18" charset="2"/>
              <a:buNone/>
            </a:pPr>
            <a:r>
              <a:rPr lang="ru-RU" sz="2000" dirty="0" smtClean="0"/>
              <a:t>Социально-гуманитарная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/>
              <a:t>группа</a:t>
            </a:r>
          </a:p>
          <a:p>
            <a:pPr>
              <a:buFont typeface="Wingdings 2" pitchFamily="18" charset="2"/>
              <a:buNone/>
            </a:pPr>
            <a:r>
              <a:rPr lang="ru-RU" sz="2000" dirty="0" smtClean="0"/>
              <a:t>Универсальная группа</a:t>
            </a:r>
          </a:p>
        </p:txBody>
      </p:sp>
      <p:sp>
        <p:nvSpPr>
          <p:cNvPr id="40967" name="Rectangle 7"/>
          <p:cNvSpPr>
            <a:spLocks noGrp="1"/>
          </p:cNvSpPr>
          <p:nvPr>
            <p:ph sz="half" idx="2"/>
          </p:nvPr>
        </p:nvSpPr>
        <p:spPr>
          <a:xfrm>
            <a:off x="4714876" y="2000240"/>
            <a:ext cx="4038600" cy="4525963"/>
          </a:xfrm>
        </p:spPr>
        <p:txBody>
          <a:bodyPr/>
          <a:lstStyle/>
          <a:p>
            <a:pPr algn="ctr">
              <a:lnSpc>
                <a:spcPct val="70000"/>
              </a:lnSpc>
              <a:buFont typeface="Wingdings 2" pitchFamily="18" charset="2"/>
              <a:buNone/>
            </a:pPr>
            <a:endParaRPr lang="ru-RU" sz="2400" b="1" dirty="0" smtClean="0">
              <a:solidFill>
                <a:srgbClr val="F9DB27"/>
              </a:solidFill>
            </a:endParaRPr>
          </a:p>
          <a:p>
            <a:pPr algn="ctr">
              <a:lnSpc>
                <a:spcPct val="7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F9DB27"/>
                </a:solidFill>
              </a:rPr>
              <a:t>11-классы:</a:t>
            </a: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100" dirty="0" smtClean="0">
              <a:solidFill>
                <a:srgbClr val="F9DB27"/>
              </a:solidFill>
            </a:endParaRP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100" dirty="0" smtClean="0"/>
              <a:t>Физико-математический класс</a:t>
            </a: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100" dirty="0" smtClean="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100" dirty="0" smtClean="0"/>
              <a:t>Социально-экономический класс</a:t>
            </a: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100" dirty="0" smtClean="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100" dirty="0" smtClean="0"/>
              <a:t>Правовой класс</a:t>
            </a:r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endParaRPr lang="ru-RU" sz="2100" dirty="0" smtClean="0"/>
          </a:p>
          <a:p>
            <a:pPr>
              <a:lnSpc>
                <a:spcPct val="70000"/>
              </a:lnSpc>
              <a:buFont typeface="Wingdings 2" pitchFamily="18" charset="2"/>
              <a:buNone/>
            </a:pPr>
            <a:r>
              <a:rPr lang="ru-RU" sz="2100" dirty="0" smtClean="0"/>
              <a:t>Химико-биологическая группа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16"/>
            <a:ext cx="4286248" cy="20002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ПРИ СОСТАВЛЕНИИ ИУП</a:t>
            </a:r>
            <a:br>
              <a:rPr lang="ru-RU" sz="2400" b="1" dirty="0" smtClean="0"/>
            </a:br>
            <a:r>
              <a:rPr lang="ru-RU" sz="2400" b="1" dirty="0" smtClean="0"/>
              <a:t>УЧАЩИМСЯ 10-х КЛАССОВ ПРЕДОСТАВЛЯЕТСЯ  ИНФОРМАЦИЯ 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14810" y="857232"/>
          <a:ext cx="4572032" cy="5958840"/>
        </p:xfrm>
        <a:graphic>
          <a:graphicData uri="http://schemas.openxmlformats.org/drawingml/2006/table">
            <a:tbl>
              <a:tblPr/>
              <a:tblGrid>
                <a:gridCol w="1712080"/>
                <a:gridCol w="1328015"/>
                <a:gridCol w="1531937"/>
              </a:tblGrid>
              <a:tr h="398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Базовый уровень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Профильный уровень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----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ИКТ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Право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Экономика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МХК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Физкультура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07" marR="65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7150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Индивидуальная карта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1142984"/>
            <a:ext cx="83381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Способы и формы обучения в старшей школе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b="1" dirty="0">
                <a:latin typeface="Arial" pitchFamily="34" charset="0"/>
                <a:cs typeface="Arial" pitchFamily="34" charset="0"/>
              </a:rPr>
              <a:t>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1. Базисная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Профильная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baseline="0" dirty="0">
                <a:latin typeface="Arial" pitchFamily="34" charset="0"/>
                <a:cs typeface="Arial" pitchFamily="34" charset="0"/>
              </a:rPr>
              <a:t>	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     3. </a:t>
            </a:r>
            <a:r>
              <a:rPr lang="ru-RU" dirty="0">
                <a:latin typeface="Arial" pitchFamily="34" charset="0"/>
                <a:cs typeface="Arial" pitchFamily="34" charset="0"/>
              </a:rPr>
              <a:t>Р</a:t>
            </a:r>
            <a:r>
              <a:rPr lang="ru-RU" baseline="0" dirty="0" smtClean="0">
                <a:latin typeface="Arial" pitchFamily="34" charset="0"/>
                <a:cs typeface="Arial" pitchFamily="34" charset="0"/>
              </a:rPr>
              <a:t>абота по ИУП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Занятия по выбору ребенка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Консультации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Элективные курсы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Образовательные проекты и проекты общего развития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Исследовательская деятельность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Подготовка поступления в ВУЗ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Занятия по начальной профессиональной подготовке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(социальные практики)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Оформление образовательной программы учащегося старшей школы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моего образования в старшей школе…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я делаю, потому, что мне интересно (выбираю)…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бы я хотел делать (заказываю)…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я делаю, потому что это необходимо (исполняю норму)…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проблемы я вижу в достижении своей цели …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способы и формы обучения я буду использовать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решения проблем…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348</TotalTime>
  <Words>1297</Words>
  <Application>Microsoft Office PowerPoint</Application>
  <PresentationFormat>Экран (4:3)</PresentationFormat>
  <Paragraphs>638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Организация работы по ИУП  в школе старшей ступени</vt:lpstr>
      <vt:lpstr>ЗАДАЧИ:</vt:lpstr>
      <vt:lpstr>ПРЕЕМСТВЕННОСТЬ ОБУЧЕНИЯ МЕЖДУ ОСНОВНОЙ ШКОЛОЙ  И ШКОЛОЙ СТАРШЕЙ СТУПЕНИ</vt:lpstr>
      <vt:lpstr>ДИАГНОСТИКА УЧАЩИХСЯ  9-х КЛАССОВ, 2009-2010 уч.год</vt:lpstr>
      <vt:lpstr>Организация профильного обучения в МОУ СОШ №6 г. Бикина</vt:lpstr>
      <vt:lpstr>Карта интересов по Голомштоку</vt:lpstr>
      <vt:lpstr>Профильное  обучение  2011-2012 учебный год</vt:lpstr>
      <vt:lpstr>ПРИ СОСТАВЛЕНИИ ИУП УЧАЩИМСЯ 10-х КЛАССОВ ПРЕДОСТАВЛЯЕТСЯ  ИНФОРМАЦИЯ </vt:lpstr>
      <vt:lpstr>Индивидуальная карта</vt:lpstr>
      <vt:lpstr>ГРАФИК РАБОТЫ  ИНДИВИДУАЛЬНЫХ КОНСУЛЬТАЦИЙ</vt:lpstr>
      <vt:lpstr>РЕКОМЕНДАЦИИ УЧАЩИМСЯ 10 КЛАССОВ по составлению индивидуального маршрута обучения</vt:lpstr>
      <vt:lpstr>СОГЛАШЕНИЕ  ОБ ИНДИВИДУАЛЬНОМ УЧЕБНОМ ПЛАНЕ </vt:lpstr>
      <vt:lpstr>в 2011-2012 уч.году 59 учащихся занимаются по ИУП</vt:lpstr>
      <vt:lpstr>Слайд 14</vt:lpstr>
      <vt:lpstr>Слайд 15</vt:lpstr>
      <vt:lpstr>РАСПИСАНИЕ ЗАНЯТИЙ</vt:lpstr>
      <vt:lpstr>РАСПИСАНИЕ ЗАНЯТИЙ</vt:lpstr>
      <vt:lpstr>РАСПИСАНИЕ ЗАНЯТИЙ</vt:lpstr>
      <vt:lpstr>РАСПИСАНИЕ ЗАНЯТИЙ</vt:lpstr>
      <vt:lpstr>РАСПИСАНИЕ ЗАНЯТИЙ</vt:lpstr>
      <vt:lpstr>РАСПИСАНИЕ ЗАНЯТИЙ</vt:lpstr>
      <vt:lpstr>ИУП Васиной Людмилы, ученицы 10 класса  МОУ СОШ № 6 г. Бикина  на 2011-2012 уч.год</vt:lpstr>
      <vt:lpstr>Слайд 23</vt:lpstr>
      <vt:lpstr>Формы аттестации, контроля и учёта достижений учащихся по предмету:  </vt:lpstr>
      <vt:lpstr>Формы аттестации, контроля и учёта достижений учащихся во внеурочной деятельности: </vt:lpstr>
      <vt:lpstr>40 ЭЛЕКТИВНЫХ КУРСОВ  И СОЦИАЛЬНЫХ ПРАКТИК, ПРЕДЛОЖЕНЫ УЧАЩИМСЯ ДЛЯ ВЫБОРА В 2011-2012 уч.году  в МБОУ СОШ №6 г.Бикина  </vt:lpstr>
      <vt:lpstr>РЕЗУЛЬТАТЫ ДИАГНОСТИЧЕСКИХ РАБОТ В 10-х КЛАССАХ (ФРАГМЕНТ)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по ИУП  в школе старшей ступени</dc:title>
  <dc:creator>User</dc:creator>
  <cp:lastModifiedBy>Маруга_ЛВ</cp:lastModifiedBy>
  <cp:revision>46</cp:revision>
  <dcterms:created xsi:type="dcterms:W3CDTF">2011-12-20T00:04:33Z</dcterms:created>
  <dcterms:modified xsi:type="dcterms:W3CDTF">2013-03-24T23:44:13Z</dcterms:modified>
</cp:coreProperties>
</file>